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364" r:id="rId31"/>
    <p:sldId id="365" r:id="rId32"/>
    <p:sldId id="366" r:id="rId33"/>
    <p:sldId id="367" r:id="rId34"/>
    <p:sldId id="285" r:id="rId35"/>
    <p:sldId id="286" r:id="rId36"/>
    <p:sldId id="287" r:id="rId37"/>
    <p:sldId id="288" r:id="rId38"/>
    <p:sldId id="289" r:id="rId39"/>
    <p:sldId id="290" r:id="rId40"/>
    <p:sldId id="368" r:id="rId41"/>
    <p:sldId id="369" r:id="rId42"/>
    <p:sldId id="370" r:id="rId43"/>
    <p:sldId id="371" r:id="rId44"/>
    <p:sldId id="291" r:id="rId45"/>
    <p:sldId id="292" r:id="rId46"/>
    <p:sldId id="293" r:id="rId47"/>
    <p:sldId id="294" r:id="rId48"/>
    <p:sldId id="295" r:id="rId49"/>
    <p:sldId id="372" r:id="rId50"/>
    <p:sldId id="296" r:id="rId51"/>
    <p:sldId id="297" r:id="rId52"/>
    <p:sldId id="298" r:id="rId53"/>
    <p:sldId id="299" r:id="rId54"/>
    <p:sldId id="300" r:id="rId55"/>
    <p:sldId id="301" r:id="rId56"/>
    <p:sldId id="302" r:id="rId57"/>
    <p:sldId id="373" r:id="rId58"/>
    <p:sldId id="374" r:id="rId59"/>
    <p:sldId id="375" r:id="rId60"/>
    <p:sldId id="376" r:id="rId61"/>
    <p:sldId id="303" r:id="rId62"/>
    <p:sldId id="304" r:id="rId63"/>
    <p:sldId id="305" r:id="rId64"/>
    <p:sldId id="306" r:id="rId65"/>
    <p:sldId id="307" r:id="rId66"/>
    <p:sldId id="308" r:id="rId67"/>
    <p:sldId id="309" r:id="rId68"/>
    <p:sldId id="310" r:id="rId69"/>
    <p:sldId id="311" r:id="rId70"/>
    <p:sldId id="312" r:id="rId71"/>
    <p:sldId id="313" r:id="rId72"/>
    <p:sldId id="377" r:id="rId73"/>
    <p:sldId id="314" r:id="rId74"/>
    <p:sldId id="315" r:id="rId75"/>
    <p:sldId id="316" r:id="rId76"/>
    <p:sldId id="317" r:id="rId77"/>
    <p:sldId id="318" r:id="rId78"/>
    <p:sldId id="37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79" r:id="rId94"/>
    <p:sldId id="333" r:id="rId95"/>
    <p:sldId id="334" r:id="rId96"/>
    <p:sldId id="335" r:id="rId97"/>
    <p:sldId id="380" r:id="rId98"/>
    <p:sldId id="336" r:id="rId99"/>
    <p:sldId id="337" r:id="rId100"/>
    <p:sldId id="338" r:id="rId101"/>
    <p:sldId id="339" r:id="rId102"/>
    <p:sldId id="340" r:id="rId103"/>
    <p:sldId id="341" r:id="rId104"/>
    <p:sldId id="342" r:id="rId105"/>
    <p:sldId id="381" r:id="rId106"/>
    <p:sldId id="382" r:id="rId107"/>
    <p:sldId id="383" r:id="rId108"/>
    <p:sldId id="343" r:id="rId109"/>
    <p:sldId id="344" r:id="rId110"/>
    <p:sldId id="345" r:id="rId111"/>
    <p:sldId id="346" r:id="rId112"/>
    <p:sldId id="347" r:id="rId113"/>
    <p:sldId id="348" r:id="rId114"/>
    <p:sldId id="349" r:id="rId115"/>
    <p:sldId id="350" r:id="rId116"/>
    <p:sldId id="351" r:id="rId117"/>
    <p:sldId id="352" r:id="rId118"/>
    <p:sldId id="353" r:id="rId119"/>
    <p:sldId id="354" r:id="rId120"/>
    <p:sldId id="355" r:id="rId121"/>
    <p:sldId id="356" r:id="rId122"/>
    <p:sldId id="357" r:id="rId123"/>
    <p:sldId id="358" r:id="rId124"/>
    <p:sldId id="359" r:id="rId125"/>
    <p:sldId id="360" r:id="rId126"/>
    <p:sldId id="361" r:id="rId127"/>
    <p:sldId id="362" r:id="rId128"/>
    <p:sldId id="363" r:id="rId129"/>
  </p:sldIdLst>
  <p:sldSz cx="9791700" cy="7340600"/>
  <p:notesSz cx="9791700" cy="73406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74F68D-8737-4697-B4DC-0B91A92172FE}" v="43" dt="2021-08-25T12:25:17.49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1710"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it kumar" userId="7ecaf1f4f09a1658" providerId="LiveId" clId="{FA74F68D-8737-4697-B4DC-0B91A92172FE}"/>
    <pc:docChg chg="undo custSel addSld modSld sldOrd">
      <pc:chgData name="sumit kumar" userId="7ecaf1f4f09a1658" providerId="LiveId" clId="{FA74F68D-8737-4697-B4DC-0B91A92172FE}" dt="2021-08-25T12:25:14.876" v="355" actId="313"/>
      <pc:docMkLst>
        <pc:docMk/>
      </pc:docMkLst>
      <pc:sldChg chg="addSp modSp mod">
        <pc:chgData name="sumit kumar" userId="7ecaf1f4f09a1658" providerId="LiveId" clId="{FA74F68D-8737-4697-B4DC-0B91A92172FE}" dt="2021-08-19T10:58:36.252" v="4" actId="1076"/>
        <pc:sldMkLst>
          <pc:docMk/>
          <pc:sldMk cId="0" sldId="288"/>
        </pc:sldMkLst>
        <pc:spChg chg="add mod">
          <ac:chgData name="sumit kumar" userId="7ecaf1f4f09a1658" providerId="LiveId" clId="{FA74F68D-8737-4697-B4DC-0B91A92172FE}" dt="2021-08-19T10:58:36.252" v="4" actId="1076"/>
          <ac:spMkLst>
            <pc:docMk/>
            <pc:sldMk cId="0" sldId="288"/>
            <ac:spMk id="8" creationId="{A9C4DEC2-05C3-4DD6-9304-753A66A483E7}"/>
          </ac:spMkLst>
        </pc:spChg>
      </pc:sldChg>
      <pc:sldChg chg="addSp modSp mod">
        <pc:chgData name="sumit kumar" userId="7ecaf1f4f09a1658" providerId="LiveId" clId="{FA74F68D-8737-4697-B4DC-0B91A92172FE}" dt="2021-08-25T12:13:04.869" v="193" actId="313"/>
        <pc:sldMkLst>
          <pc:docMk/>
          <pc:sldMk cId="0" sldId="340"/>
        </pc:sldMkLst>
        <pc:spChg chg="mod">
          <ac:chgData name="sumit kumar" userId="7ecaf1f4f09a1658" providerId="LiveId" clId="{FA74F68D-8737-4697-B4DC-0B91A92172FE}" dt="2021-08-25T12:11:36.990" v="177" actId="1076"/>
          <ac:spMkLst>
            <pc:docMk/>
            <pc:sldMk cId="0" sldId="340"/>
            <ac:spMk id="2" creationId="{00000000-0000-0000-0000-000000000000}"/>
          </ac:spMkLst>
        </pc:spChg>
        <pc:spChg chg="add mod">
          <ac:chgData name="sumit kumar" userId="7ecaf1f4f09a1658" providerId="LiveId" clId="{FA74F68D-8737-4697-B4DC-0B91A92172FE}" dt="2021-08-25T12:13:04.869" v="193" actId="313"/>
          <ac:spMkLst>
            <pc:docMk/>
            <pc:sldMk cId="0" sldId="340"/>
            <ac:spMk id="5" creationId="{E0D130D4-265E-4E16-B018-89085FA02948}"/>
          </ac:spMkLst>
        </pc:spChg>
        <pc:spChg chg="add mod">
          <ac:chgData name="sumit kumar" userId="7ecaf1f4f09a1658" providerId="LiveId" clId="{FA74F68D-8737-4697-B4DC-0B91A92172FE}" dt="2021-08-25T12:13:02.809" v="192" actId="313"/>
          <ac:spMkLst>
            <pc:docMk/>
            <pc:sldMk cId="0" sldId="340"/>
            <ac:spMk id="7" creationId="{DB255E15-5F3E-4A11-A770-5771BF8E7ACD}"/>
          </ac:spMkLst>
        </pc:spChg>
        <pc:picChg chg="mod">
          <ac:chgData name="sumit kumar" userId="7ecaf1f4f09a1658" providerId="LiveId" clId="{FA74F68D-8737-4697-B4DC-0B91A92172FE}" dt="2021-08-25T12:12:39.709" v="189" actId="1076"/>
          <ac:picMkLst>
            <pc:docMk/>
            <pc:sldMk cId="0" sldId="340"/>
            <ac:picMk id="3" creationId="{00000000-0000-0000-0000-000000000000}"/>
          </ac:picMkLst>
        </pc:picChg>
      </pc:sldChg>
      <pc:sldChg chg="addSp modSp mod">
        <pc:chgData name="sumit kumar" userId="7ecaf1f4f09a1658" providerId="LiveId" clId="{FA74F68D-8737-4697-B4DC-0B91A92172FE}" dt="2021-08-25T12:14:16.617" v="207" actId="1076"/>
        <pc:sldMkLst>
          <pc:docMk/>
          <pc:sldMk cId="0" sldId="341"/>
        </pc:sldMkLst>
        <pc:spChg chg="mod">
          <ac:chgData name="sumit kumar" userId="7ecaf1f4f09a1658" providerId="LiveId" clId="{FA74F68D-8737-4697-B4DC-0B91A92172FE}" dt="2021-08-25T12:13:16.959" v="196" actId="1076"/>
          <ac:spMkLst>
            <pc:docMk/>
            <pc:sldMk cId="0" sldId="341"/>
            <ac:spMk id="2" creationId="{00000000-0000-0000-0000-000000000000}"/>
          </ac:spMkLst>
        </pc:spChg>
        <pc:spChg chg="add mod">
          <ac:chgData name="sumit kumar" userId="7ecaf1f4f09a1658" providerId="LiveId" clId="{FA74F68D-8737-4697-B4DC-0B91A92172FE}" dt="2021-08-25T12:13:38.654" v="202" actId="1076"/>
          <ac:spMkLst>
            <pc:docMk/>
            <pc:sldMk cId="0" sldId="341"/>
            <ac:spMk id="5" creationId="{0A231C11-FA6D-40BD-B21B-15DF70666987}"/>
          </ac:spMkLst>
        </pc:spChg>
        <pc:spChg chg="add mod">
          <ac:chgData name="sumit kumar" userId="7ecaf1f4f09a1658" providerId="LiveId" clId="{FA74F68D-8737-4697-B4DC-0B91A92172FE}" dt="2021-08-25T12:14:16.617" v="207" actId="1076"/>
          <ac:spMkLst>
            <pc:docMk/>
            <pc:sldMk cId="0" sldId="341"/>
            <ac:spMk id="7" creationId="{EE0052DF-16D8-4ED2-ABFD-B8AD867C7A9E}"/>
          </ac:spMkLst>
        </pc:spChg>
        <pc:picChg chg="mod">
          <ac:chgData name="sumit kumar" userId="7ecaf1f4f09a1658" providerId="LiveId" clId="{FA74F68D-8737-4697-B4DC-0B91A92172FE}" dt="2021-08-25T12:13:18.901" v="197" actId="1076"/>
          <ac:picMkLst>
            <pc:docMk/>
            <pc:sldMk cId="0" sldId="341"/>
            <ac:picMk id="3" creationId="{00000000-0000-0000-0000-000000000000}"/>
          </ac:picMkLst>
        </pc:picChg>
      </pc:sldChg>
      <pc:sldChg chg="addSp modSp mod">
        <pc:chgData name="sumit kumar" userId="7ecaf1f4f09a1658" providerId="LiveId" clId="{FA74F68D-8737-4697-B4DC-0B91A92172FE}" dt="2021-08-25T12:15:54.566" v="226" actId="20577"/>
        <pc:sldMkLst>
          <pc:docMk/>
          <pc:sldMk cId="0" sldId="342"/>
        </pc:sldMkLst>
        <pc:spChg chg="mod">
          <ac:chgData name="sumit kumar" userId="7ecaf1f4f09a1658" providerId="LiveId" clId="{FA74F68D-8737-4697-B4DC-0B91A92172FE}" dt="2021-08-25T12:14:25.919" v="208" actId="1076"/>
          <ac:spMkLst>
            <pc:docMk/>
            <pc:sldMk cId="0" sldId="342"/>
            <ac:spMk id="2" creationId="{00000000-0000-0000-0000-000000000000}"/>
          </ac:spMkLst>
        </pc:spChg>
        <pc:spChg chg="add mod">
          <ac:chgData name="sumit kumar" userId="7ecaf1f4f09a1658" providerId="LiveId" clId="{FA74F68D-8737-4697-B4DC-0B91A92172FE}" dt="2021-08-25T12:15:54.566" v="226" actId="20577"/>
          <ac:spMkLst>
            <pc:docMk/>
            <pc:sldMk cId="0" sldId="342"/>
            <ac:spMk id="5" creationId="{BE290495-CEB8-4B68-93CF-4FD62F5722B9}"/>
          </ac:spMkLst>
        </pc:spChg>
        <pc:picChg chg="mod">
          <ac:chgData name="sumit kumar" userId="7ecaf1f4f09a1658" providerId="LiveId" clId="{FA74F68D-8737-4697-B4DC-0B91A92172FE}" dt="2021-08-25T12:14:56.661" v="215" actId="14100"/>
          <ac:picMkLst>
            <pc:docMk/>
            <pc:sldMk cId="0" sldId="342"/>
            <ac:picMk id="3" creationId="{00000000-0000-0000-0000-000000000000}"/>
          </ac:picMkLst>
        </pc:picChg>
      </pc:sldChg>
      <pc:sldChg chg="addSp delSp modSp new mod ord">
        <pc:chgData name="sumit kumar" userId="7ecaf1f4f09a1658" providerId="LiveId" clId="{FA74F68D-8737-4697-B4DC-0B91A92172FE}" dt="2021-08-19T11:04:39.744" v="21" actId="113"/>
        <pc:sldMkLst>
          <pc:docMk/>
          <pc:sldMk cId="3917563814" sldId="368"/>
        </pc:sldMkLst>
        <pc:spChg chg="del">
          <ac:chgData name="sumit kumar" userId="7ecaf1f4f09a1658" providerId="LiveId" clId="{FA74F68D-8737-4697-B4DC-0B91A92172FE}" dt="2021-08-19T11:02:37.733" v="6" actId="478"/>
          <ac:spMkLst>
            <pc:docMk/>
            <pc:sldMk cId="3917563814" sldId="368"/>
            <ac:spMk id="2" creationId="{98D44DD7-36B7-49AB-B43F-39C044995AC6}"/>
          </ac:spMkLst>
        </pc:spChg>
        <pc:spChg chg="add mod">
          <ac:chgData name="sumit kumar" userId="7ecaf1f4f09a1658" providerId="LiveId" clId="{FA74F68D-8737-4697-B4DC-0B91A92172FE}" dt="2021-08-19T11:03:12.794" v="13" actId="113"/>
          <ac:spMkLst>
            <pc:docMk/>
            <pc:sldMk cId="3917563814" sldId="368"/>
            <ac:spMk id="4" creationId="{048330EF-B472-4276-AE43-446276441A77}"/>
          </ac:spMkLst>
        </pc:spChg>
        <pc:spChg chg="add del">
          <ac:chgData name="sumit kumar" userId="7ecaf1f4f09a1658" providerId="LiveId" clId="{FA74F68D-8737-4697-B4DC-0B91A92172FE}" dt="2021-08-19T11:04:23.630" v="17" actId="22"/>
          <ac:spMkLst>
            <pc:docMk/>
            <pc:sldMk cId="3917563814" sldId="368"/>
            <ac:spMk id="6" creationId="{40A974B1-02A2-4077-80A2-2576DE8F4B7F}"/>
          </ac:spMkLst>
        </pc:spChg>
        <pc:spChg chg="add mod">
          <ac:chgData name="sumit kumar" userId="7ecaf1f4f09a1658" providerId="LiveId" clId="{FA74F68D-8737-4697-B4DC-0B91A92172FE}" dt="2021-08-19T11:04:39.744" v="21" actId="113"/>
          <ac:spMkLst>
            <pc:docMk/>
            <pc:sldMk cId="3917563814" sldId="368"/>
            <ac:spMk id="8" creationId="{D4692107-0498-44D4-9872-19D6A21406D4}"/>
          </ac:spMkLst>
        </pc:spChg>
      </pc:sldChg>
      <pc:sldChg chg="addSp delSp modSp new mod">
        <pc:chgData name="sumit kumar" userId="7ecaf1f4f09a1658" providerId="LiveId" clId="{FA74F68D-8737-4697-B4DC-0B91A92172FE}" dt="2021-08-19T11:09:23.612" v="121" actId="1076"/>
        <pc:sldMkLst>
          <pc:docMk/>
          <pc:sldMk cId="2303125398" sldId="369"/>
        </pc:sldMkLst>
        <pc:spChg chg="del">
          <ac:chgData name="sumit kumar" userId="7ecaf1f4f09a1658" providerId="LiveId" clId="{FA74F68D-8737-4697-B4DC-0B91A92172FE}" dt="2021-08-19T11:04:56.467" v="23" actId="478"/>
          <ac:spMkLst>
            <pc:docMk/>
            <pc:sldMk cId="2303125398" sldId="369"/>
            <ac:spMk id="2" creationId="{81469A1C-2860-4874-8973-DE33A01A1D80}"/>
          </ac:spMkLst>
        </pc:spChg>
        <pc:spChg chg="add mod">
          <ac:chgData name="sumit kumar" userId="7ecaf1f4f09a1658" providerId="LiveId" clId="{FA74F68D-8737-4697-B4DC-0B91A92172FE}" dt="2021-08-19T11:08:03.506" v="105" actId="14100"/>
          <ac:spMkLst>
            <pc:docMk/>
            <pc:sldMk cId="2303125398" sldId="369"/>
            <ac:spMk id="4" creationId="{C1D30E1B-6865-474D-A57E-95B56350A3EA}"/>
          </ac:spMkLst>
        </pc:spChg>
        <pc:spChg chg="add mod">
          <ac:chgData name="sumit kumar" userId="7ecaf1f4f09a1658" providerId="LiveId" clId="{FA74F68D-8737-4697-B4DC-0B91A92172FE}" dt="2021-08-19T11:08:32.931" v="110" actId="113"/>
          <ac:spMkLst>
            <pc:docMk/>
            <pc:sldMk cId="2303125398" sldId="369"/>
            <ac:spMk id="8" creationId="{87E32C14-F8CF-4ABA-B553-07CB0782D18F}"/>
          </ac:spMkLst>
        </pc:spChg>
        <pc:picChg chg="add mod modCrop">
          <ac:chgData name="sumit kumar" userId="7ecaf1f4f09a1658" providerId="LiveId" clId="{FA74F68D-8737-4697-B4DC-0B91A92172FE}" dt="2021-08-19T11:08:01.232" v="104" actId="1076"/>
          <ac:picMkLst>
            <pc:docMk/>
            <pc:sldMk cId="2303125398" sldId="369"/>
            <ac:picMk id="6" creationId="{BA58270E-4B75-4797-BC76-9E659125AC9E}"/>
          </ac:picMkLst>
        </pc:picChg>
        <pc:picChg chg="add mod">
          <ac:chgData name="sumit kumar" userId="7ecaf1f4f09a1658" providerId="LiveId" clId="{FA74F68D-8737-4697-B4DC-0B91A92172FE}" dt="2021-08-19T11:09:23.612" v="121" actId="1076"/>
          <ac:picMkLst>
            <pc:docMk/>
            <pc:sldMk cId="2303125398" sldId="369"/>
            <ac:picMk id="10" creationId="{F762F07B-B8B7-4B2D-B00B-0865A7A64CE1}"/>
          </ac:picMkLst>
        </pc:picChg>
      </pc:sldChg>
      <pc:sldChg chg="addSp delSp modSp new mod">
        <pc:chgData name="sumit kumar" userId="7ecaf1f4f09a1658" providerId="LiveId" clId="{FA74F68D-8737-4697-B4DC-0B91A92172FE}" dt="2021-08-19T11:12:17.567" v="166" actId="1076"/>
        <pc:sldMkLst>
          <pc:docMk/>
          <pc:sldMk cId="1884885955" sldId="370"/>
        </pc:sldMkLst>
        <pc:spChg chg="del">
          <ac:chgData name="sumit kumar" userId="7ecaf1f4f09a1658" providerId="LiveId" clId="{FA74F68D-8737-4697-B4DC-0B91A92172FE}" dt="2021-08-19T11:09:30.214" v="123" actId="478"/>
          <ac:spMkLst>
            <pc:docMk/>
            <pc:sldMk cId="1884885955" sldId="370"/>
            <ac:spMk id="2" creationId="{FF2C16FA-7E36-4517-B057-075388660E6B}"/>
          </ac:spMkLst>
        </pc:spChg>
        <pc:spChg chg="add mod">
          <ac:chgData name="sumit kumar" userId="7ecaf1f4f09a1658" providerId="LiveId" clId="{FA74F68D-8737-4697-B4DC-0B91A92172FE}" dt="2021-08-19T11:09:37.173" v="125" actId="1076"/>
          <ac:spMkLst>
            <pc:docMk/>
            <pc:sldMk cId="1884885955" sldId="370"/>
            <ac:spMk id="4" creationId="{D895393F-0281-4FEC-A924-726353EDED1A}"/>
          </ac:spMkLst>
        </pc:spChg>
        <pc:spChg chg="add mod">
          <ac:chgData name="sumit kumar" userId="7ecaf1f4f09a1658" providerId="LiveId" clId="{FA74F68D-8737-4697-B4DC-0B91A92172FE}" dt="2021-08-19T11:10:31.744" v="143" actId="14100"/>
          <ac:spMkLst>
            <pc:docMk/>
            <pc:sldMk cId="1884885955" sldId="370"/>
            <ac:spMk id="8" creationId="{5B71DF1D-451B-478B-8A8B-70911A7C9BEB}"/>
          </ac:spMkLst>
        </pc:spChg>
        <pc:spChg chg="add mod">
          <ac:chgData name="sumit kumar" userId="7ecaf1f4f09a1658" providerId="LiveId" clId="{FA74F68D-8737-4697-B4DC-0B91A92172FE}" dt="2021-08-19T11:11:34.291" v="158" actId="1076"/>
          <ac:spMkLst>
            <pc:docMk/>
            <pc:sldMk cId="1884885955" sldId="370"/>
            <ac:spMk id="10" creationId="{8DDB2865-96A3-4CB1-A651-1E305262D899}"/>
          </ac:spMkLst>
        </pc:spChg>
        <pc:picChg chg="add mod">
          <ac:chgData name="sumit kumar" userId="7ecaf1f4f09a1658" providerId="LiveId" clId="{FA74F68D-8737-4697-B4DC-0B91A92172FE}" dt="2021-08-19T11:10:19.118" v="139" actId="1076"/>
          <ac:picMkLst>
            <pc:docMk/>
            <pc:sldMk cId="1884885955" sldId="370"/>
            <ac:picMk id="6" creationId="{BB4D5B98-8F05-442A-9524-A8207D1E6390}"/>
          </ac:picMkLst>
        </pc:picChg>
        <pc:picChg chg="add mod">
          <ac:chgData name="sumit kumar" userId="7ecaf1f4f09a1658" providerId="LiveId" clId="{FA74F68D-8737-4697-B4DC-0B91A92172FE}" dt="2021-08-19T11:11:30.650" v="157" actId="1076"/>
          <ac:picMkLst>
            <pc:docMk/>
            <pc:sldMk cId="1884885955" sldId="370"/>
            <ac:picMk id="12" creationId="{4DA5C669-95F7-433B-ACB0-96B004B34F71}"/>
          </ac:picMkLst>
        </pc:picChg>
        <pc:picChg chg="add mod modCrop">
          <ac:chgData name="sumit kumar" userId="7ecaf1f4f09a1658" providerId="LiveId" clId="{FA74F68D-8737-4697-B4DC-0B91A92172FE}" dt="2021-08-19T11:12:17.567" v="166" actId="1076"/>
          <ac:picMkLst>
            <pc:docMk/>
            <pc:sldMk cId="1884885955" sldId="370"/>
            <ac:picMk id="14" creationId="{8843AD6F-8476-4B09-92D0-044E34CFFD57}"/>
          </ac:picMkLst>
        </pc:picChg>
      </pc:sldChg>
      <pc:sldChg chg="addSp delSp modSp new mod">
        <pc:chgData name="sumit kumar" userId="7ecaf1f4f09a1658" providerId="LiveId" clId="{FA74F68D-8737-4697-B4DC-0B91A92172FE}" dt="2021-08-19T11:13:33.422" v="176" actId="1076"/>
        <pc:sldMkLst>
          <pc:docMk/>
          <pc:sldMk cId="332490948" sldId="371"/>
        </pc:sldMkLst>
        <pc:spChg chg="del">
          <ac:chgData name="sumit kumar" userId="7ecaf1f4f09a1658" providerId="LiveId" clId="{FA74F68D-8737-4697-B4DC-0B91A92172FE}" dt="2021-08-19T11:12:40.348" v="168" actId="478"/>
          <ac:spMkLst>
            <pc:docMk/>
            <pc:sldMk cId="332490948" sldId="371"/>
            <ac:spMk id="2" creationId="{A00863D1-0E40-47DC-A844-28ED5A2E02D9}"/>
          </ac:spMkLst>
        </pc:spChg>
        <pc:spChg chg="add mod">
          <ac:chgData name="sumit kumar" userId="7ecaf1f4f09a1658" providerId="LiveId" clId="{FA74F68D-8737-4697-B4DC-0B91A92172FE}" dt="2021-08-19T11:13:33.422" v="176" actId="1076"/>
          <ac:spMkLst>
            <pc:docMk/>
            <pc:sldMk cId="332490948" sldId="371"/>
            <ac:spMk id="4" creationId="{AEF58E38-3FB9-4AE4-AD04-F5C0C9153DB6}"/>
          </ac:spMkLst>
        </pc:spChg>
        <pc:picChg chg="add mod">
          <ac:chgData name="sumit kumar" userId="7ecaf1f4f09a1658" providerId="LiveId" clId="{FA74F68D-8737-4697-B4DC-0B91A92172FE}" dt="2021-08-19T11:13:30.509" v="175" actId="1076"/>
          <ac:picMkLst>
            <pc:docMk/>
            <pc:sldMk cId="332490948" sldId="371"/>
            <ac:picMk id="5" creationId="{BA9D78C5-9146-47AC-9AA5-F83564B7D65A}"/>
          </ac:picMkLst>
        </pc:picChg>
      </pc:sldChg>
      <pc:sldChg chg="addSp delSp modSp new mod">
        <pc:chgData name="sumit kumar" userId="7ecaf1f4f09a1658" providerId="LiveId" clId="{FA74F68D-8737-4697-B4DC-0B91A92172FE}" dt="2021-08-25T12:18:09.765" v="250" actId="1076"/>
        <pc:sldMkLst>
          <pc:docMk/>
          <pc:sldMk cId="1726015944" sldId="381"/>
        </pc:sldMkLst>
        <pc:spChg chg="del">
          <ac:chgData name="sumit kumar" userId="7ecaf1f4f09a1658" providerId="LiveId" clId="{FA74F68D-8737-4697-B4DC-0B91A92172FE}" dt="2021-08-25T12:16:07.668" v="228" actId="478"/>
          <ac:spMkLst>
            <pc:docMk/>
            <pc:sldMk cId="1726015944" sldId="381"/>
            <ac:spMk id="2" creationId="{ACF2CB1A-E058-47AC-8C12-BF698B1C4842}"/>
          </ac:spMkLst>
        </pc:spChg>
        <pc:spChg chg="add mod">
          <ac:chgData name="sumit kumar" userId="7ecaf1f4f09a1658" providerId="LiveId" clId="{FA74F68D-8737-4697-B4DC-0B91A92172FE}" dt="2021-08-25T12:16:41.846" v="235" actId="1076"/>
          <ac:spMkLst>
            <pc:docMk/>
            <pc:sldMk cId="1726015944" sldId="381"/>
            <ac:spMk id="5" creationId="{252BE592-4A4E-40A7-AFD7-87CCEE2E5BD6}"/>
          </ac:spMkLst>
        </pc:spChg>
        <pc:spChg chg="add mod">
          <ac:chgData name="sumit kumar" userId="7ecaf1f4f09a1658" providerId="LiveId" clId="{FA74F68D-8737-4697-B4DC-0B91A92172FE}" dt="2021-08-25T12:17:04.746" v="239" actId="123"/>
          <ac:spMkLst>
            <pc:docMk/>
            <pc:sldMk cId="1726015944" sldId="381"/>
            <ac:spMk id="7" creationId="{7C28C33B-5298-4578-8046-A527E7963E56}"/>
          </ac:spMkLst>
        </pc:spChg>
        <pc:spChg chg="add mod">
          <ac:chgData name="sumit kumar" userId="7ecaf1f4f09a1658" providerId="LiveId" clId="{FA74F68D-8737-4697-B4DC-0B91A92172FE}" dt="2021-08-25T12:17:49.053" v="247" actId="1076"/>
          <ac:spMkLst>
            <pc:docMk/>
            <pc:sldMk cId="1726015944" sldId="381"/>
            <ac:spMk id="10" creationId="{9DE0D984-1F4D-4913-8EF1-D5DDDFB11A81}"/>
          </ac:spMkLst>
        </pc:spChg>
        <pc:picChg chg="add mod">
          <ac:chgData name="sumit kumar" userId="7ecaf1f4f09a1658" providerId="LiveId" clId="{FA74F68D-8737-4697-B4DC-0B91A92172FE}" dt="2021-08-25T12:16:19.850" v="231" actId="1076"/>
          <ac:picMkLst>
            <pc:docMk/>
            <pc:sldMk cId="1726015944" sldId="381"/>
            <ac:picMk id="3" creationId="{9BDE455B-AE33-4323-BFD5-F283724464E6}"/>
          </ac:picMkLst>
        </pc:picChg>
        <pc:picChg chg="add mod">
          <ac:chgData name="sumit kumar" userId="7ecaf1f4f09a1658" providerId="LiveId" clId="{FA74F68D-8737-4697-B4DC-0B91A92172FE}" dt="2021-08-25T12:17:18.867" v="241" actId="1076"/>
          <ac:picMkLst>
            <pc:docMk/>
            <pc:sldMk cId="1726015944" sldId="381"/>
            <ac:picMk id="1026" creationId="{32A4B79C-24E0-4311-B64F-B432318D3C1B}"/>
          </ac:picMkLst>
        </pc:picChg>
        <pc:picChg chg="add mod">
          <ac:chgData name="sumit kumar" userId="7ecaf1f4f09a1658" providerId="LiveId" clId="{FA74F68D-8737-4697-B4DC-0B91A92172FE}" dt="2021-08-25T12:18:09.765" v="250" actId="1076"/>
          <ac:picMkLst>
            <pc:docMk/>
            <pc:sldMk cId="1726015944" sldId="381"/>
            <ac:picMk id="1028" creationId="{1A1FDD56-B64D-4B85-A86E-B5C1A33936E3}"/>
          </ac:picMkLst>
        </pc:picChg>
      </pc:sldChg>
      <pc:sldChg chg="addSp delSp modSp new mod">
        <pc:chgData name="sumit kumar" userId="7ecaf1f4f09a1658" providerId="LiveId" clId="{FA74F68D-8737-4697-B4DC-0B91A92172FE}" dt="2021-08-25T12:21:13.609" v="300" actId="1076"/>
        <pc:sldMkLst>
          <pc:docMk/>
          <pc:sldMk cId="3656483614" sldId="382"/>
        </pc:sldMkLst>
        <pc:spChg chg="del">
          <ac:chgData name="sumit kumar" userId="7ecaf1f4f09a1658" providerId="LiveId" clId="{FA74F68D-8737-4697-B4DC-0B91A92172FE}" dt="2021-08-25T12:18:26.835" v="252" actId="478"/>
          <ac:spMkLst>
            <pc:docMk/>
            <pc:sldMk cId="3656483614" sldId="382"/>
            <ac:spMk id="2" creationId="{AAE076F3-0ED7-4852-B09D-7D0222CD834E}"/>
          </ac:spMkLst>
        </pc:spChg>
        <pc:spChg chg="add mod">
          <ac:chgData name="sumit kumar" userId="7ecaf1f4f09a1658" providerId="LiveId" clId="{FA74F68D-8737-4697-B4DC-0B91A92172FE}" dt="2021-08-25T12:20:48.052" v="288" actId="404"/>
          <ac:spMkLst>
            <pc:docMk/>
            <pc:sldMk cId="3656483614" sldId="382"/>
            <ac:spMk id="4" creationId="{218CCF78-DEAA-4A1A-A244-6F1EC7D9DD7C}"/>
          </ac:spMkLst>
        </pc:spChg>
        <pc:spChg chg="add mod">
          <ac:chgData name="sumit kumar" userId="7ecaf1f4f09a1658" providerId="LiveId" clId="{FA74F68D-8737-4697-B4DC-0B91A92172FE}" dt="2021-08-25T12:20:58.606" v="292" actId="14100"/>
          <ac:spMkLst>
            <pc:docMk/>
            <pc:sldMk cId="3656483614" sldId="382"/>
            <ac:spMk id="7" creationId="{5DC460A4-58D1-43DB-A034-BF8BF4024FB9}"/>
          </ac:spMkLst>
        </pc:spChg>
        <pc:spChg chg="add mod">
          <ac:chgData name="sumit kumar" userId="7ecaf1f4f09a1658" providerId="LiveId" clId="{FA74F68D-8737-4697-B4DC-0B91A92172FE}" dt="2021-08-25T12:21:05.254" v="296" actId="1076"/>
          <ac:spMkLst>
            <pc:docMk/>
            <pc:sldMk cId="3656483614" sldId="382"/>
            <ac:spMk id="10" creationId="{54E62399-D8CB-4BDB-B537-8B06E6E514D0}"/>
          </ac:spMkLst>
        </pc:spChg>
        <pc:picChg chg="add mod">
          <ac:chgData name="sumit kumar" userId="7ecaf1f4f09a1658" providerId="LiveId" clId="{FA74F68D-8737-4697-B4DC-0B91A92172FE}" dt="2021-08-25T12:20:50.333" v="289" actId="1076"/>
          <ac:picMkLst>
            <pc:docMk/>
            <pc:sldMk cId="3656483614" sldId="382"/>
            <ac:picMk id="2050" creationId="{AA319CB7-77C4-4B0B-939C-72928D4AC644}"/>
          </ac:picMkLst>
        </pc:picChg>
        <pc:picChg chg="add mod">
          <ac:chgData name="sumit kumar" userId="7ecaf1f4f09a1658" providerId="LiveId" clId="{FA74F68D-8737-4697-B4DC-0B91A92172FE}" dt="2021-08-25T12:21:02.576" v="295" actId="1076"/>
          <ac:picMkLst>
            <pc:docMk/>
            <pc:sldMk cId="3656483614" sldId="382"/>
            <ac:picMk id="2052" creationId="{CA6FFDF4-B3F1-4AB0-A9C9-609A758245DC}"/>
          </ac:picMkLst>
        </pc:picChg>
        <pc:picChg chg="add mod">
          <ac:chgData name="sumit kumar" userId="7ecaf1f4f09a1658" providerId="LiveId" clId="{FA74F68D-8737-4697-B4DC-0B91A92172FE}" dt="2021-08-25T12:21:13.609" v="300" actId="1076"/>
          <ac:picMkLst>
            <pc:docMk/>
            <pc:sldMk cId="3656483614" sldId="382"/>
            <ac:picMk id="2054" creationId="{CAB85EBE-38E4-4BF2-8DA6-74B66D59F8D5}"/>
          </ac:picMkLst>
        </pc:picChg>
      </pc:sldChg>
      <pc:sldChg chg="addSp delSp modSp new mod">
        <pc:chgData name="sumit kumar" userId="7ecaf1f4f09a1658" providerId="LiveId" clId="{FA74F68D-8737-4697-B4DC-0B91A92172FE}" dt="2021-08-25T12:25:14.876" v="355" actId="313"/>
        <pc:sldMkLst>
          <pc:docMk/>
          <pc:sldMk cId="527560147" sldId="383"/>
        </pc:sldMkLst>
        <pc:spChg chg="del">
          <ac:chgData name="sumit kumar" userId="7ecaf1f4f09a1658" providerId="LiveId" clId="{FA74F68D-8737-4697-B4DC-0B91A92172FE}" dt="2021-08-25T12:21:26.536" v="302" actId="478"/>
          <ac:spMkLst>
            <pc:docMk/>
            <pc:sldMk cId="527560147" sldId="383"/>
            <ac:spMk id="2" creationId="{32CFA496-7C64-4592-88CE-D7CEA00F5D5A}"/>
          </ac:spMkLst>
        </pc:spChg>
        <pc:spChg chg="add mod">
          <ac:chgData name="sumit kumar" userId="7ecaf1f4f09a1658" providerId="LiveId" clId="{FA74F68D-8737-4697-B4DC-0B91A92172FE}" dt="2021-08-25T12:25:00.459" v="348" actId="1076"/>
          <ac:spMkLst>
            <pc:docMk/>
            <pc:sldMk cId="527560147" sldId="383"/>
            <ac:spMk id="4" creationId="{746C52B5-A2ED-4B12-A209-86FC34253232}"/>
          </ac:spMkLst>
        </pc:spChg>
        <pc:spChg chg="add mod">
          <ac:chgData name="sumit kumar" userId="7ecaf1f4f09a1658" providerId="LiveId" clId="{FA74F68D-8737-4697-B4DC-0B91A92172FE}" dt="2021-08-25T12:25:06.074" v="351" actId="1076"/>
          <ac:spMkLst>
            <pc:docMk/>
            <pc:sldMk cId="527560147" sldId="383"/>
            <ac:spMk id="7" creationId="{241919B5-2830-4D25-8054-D3637925E1CE}"/>
          </ac:spMkLst>
        </pc:spChg>
        <pc:spChg chg="add mod">
          <ac:chgData name="sumit kumar" userId="7ecaf1f4f09a1658" providerId="LiveId" clId="{FA74F68D-8737-4697-B4DC-0B91A92172FE}" dt="2021-08-25T12:25:14.876" v="355" actId="313"/>
          <ac:spMkLst>
            <pc:docMk/>
            <pc:sldMk cId="527560147" sldId="383"/>
            <ac:spMk id="11" creationId="{D14E3FB9-200F-4995-976C-D243FCAC6746}"/>
          </ac:spMkLst>
        </pc:spChg>
        <pc:picChg chg="add mod">
          <ac:chgData name="sumit kumar" userId="7ecaf1f4f09a1658" providerId="LiveId" clId="{FA74F68D-8737-4697-B4DC-0B91A92172FE}" dt="2021-08-25T12:25:10.240" v="353" actId="1076"/>
          <ac:picMkLst>
            <pc:docMk/>
            <pc:sldMk cId="527560147" sldId="383"/>
            <ac:picMk id="6" creationId="{D3DDB380-7E14-477C-BF69-836C0669DD9C}"/>
          </ac:picMkLst>
        </pc:picChg>
        <pc:picChg chg="add mod">
          <ac:chgData name="sumit kumar" userId="7ecaf1f4f09a1658" providerId="LiveId" clId="{FA74F68D-8737-4697-B4DC-0B91A92172FE}" dt="2021-08-25T12:25:01.735" v="349" actId="1076"/>
          <ac:picMkLst>
            <pc:docMk/>
            <pc:sldMk cId="527560147" sldId="383"/>
            <ac:picMk id="3074" creationId="{9DE4B8C3-1957-4FDA-9ED5-BDF3D711BA02}"/>
          </ac:picMkLst>
        </pc:picChg>
        <pc:picChg chg="add mod">
          <ac:chgData name="sumit kumar" userId="7ecaf1f4f09a1658" providerId="LiveId" clId="{FA74F68D-8737-4697-B4DC-0B91A92172FE}" dt="2021-08-25T12:25:08.157" v="352" actId="1076"/>
          <ac:picMkLst>
            <pc:docMk/>
            <pc:sldMk cId="527560147" sldId="383"/>
            <ac:picMk id="3076" creationId="{48262197-F7E5-430F-B180-0B0F1DF88016}"/>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791699" cy="7340600"/>
          </a:xfrm>
          <a:prstGeom prst="rect">
            <a:avLst/>
          </a:prstGeom>
        </p:spPr>
      </p:pic>
      <p:sp>
        <p:nvSpPr>
          <p:cNvPr id="17" name="bg object 17"/>
          <p:cNvSpPr/>
          <p:nvPr/>
        </p:nvSpPr>
        <p:spPr>
          <a:xfrm>
            <a:off x="4024050" y="1330135"/>
            <a:ext cx="1743710" cy="0"/>
          </a:xfrm>
          <a:custGeom>
            <a:avLst/>
            <a:gdLst/>
            <a:ahLst/>
            <a:cxnLst/>
            <a:rect l="l" t="t" r="r" b="b"/>
            <a:pathLst>
              <a:path w="1743710">
                <a:moveTo>
                  <a:pt x="0" y="0"/>
                </a:moveTo>
                <a:lnTo>
                  <a:pt x="1743599" y="0"/>
                </a:lnTo>
              </a:path>
            </a:pathLst>
          </a:custGeom>
          <a:ln w="114299">
            <a:solidFill>
              <a:srgbClr val="058ECD"/>
            </a:solidFill>
          </a:ln>
        </p:spPr>
        <p:txBody>
          <a:bodyPr wrap="square" lIns="0" tIns="0" rIns="0" bIns="0" rtlCol="0"/>
          <a:lstStyle/>
          <a:p>
            <a:endParaRPr/>
          </a:p>
        </p:txBody>
      </p:sp>
      <p:sp>
        <p:nvSpPr>
          <p:cNvPr id="2" name="Holder 2"/>
          <p:cNvSpPr>
            <a:spLocks noGrp="1"/>
          </p:cNvSpPr>
          <p:nvPr>
            <p:ph type="ctrTitle"/>
          </p:nvPr>
        </p:nvSpPr>
        <p:spPr>
          <a:xfrm>
            <a:off x="1297943" y="1763737"/>
            <a:ext cx="7195813" cy="2768600"/>
          </a:xfrm>
          <a:prstGeom prst="rect">
            <a:avLst/>
          </a:prstGeom>
        </p:spPr>
        <p:txBody>
          <a:bodyPr wrap="square" lIns="0" tIns="0" rIns="0" bIns="0">
            <a:spAutoFit/>
          </a:bodyPr>
          <a:lstStyle>
            <a:lvl1pPr>
              <a:defRPr sz="6000" b="1" i="0">
                <a:solidFill>
                  <a:schemeClr val="bg1"/>
                </a:solidFill>
                <a:latin typeface="Tahoma"/>
                <a:cs typeface="Tahoma"/>
              </a:defRPr>
            </a:lvl1pPr>
          </a:lstStyle>
          <a:p>
            <a:endParaRPr/>
          </a:p>
        </p:txBody>
      </p:sp>
      <p:sp>
        <p:nvSpPr>
          <p:cNvPr id="3" name="Holder 3"/>
          <p:cNvSpPr>
            <a:spLocks noGrp="1"/>
          </p:cNvSpPr>
          <p:nvPr>
            <p:ph type="subTitle" idx="4"/>
          </p:nvPr>
        </p:nvSpPr>
        <p:spPr>
          <a:xfrm>
            <a:off x="2416426" y="4998985"/>
            <a:ext cx="4958847" cy="9398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800"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6000" b="1"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ahoma"/>
                <a:cs typeface="Tahoma"/>
              </a:defRPr>
            </a:lvl1pPr>
          </a:lstStyle>
          <a:p>
            <a:endParaRPr/>
          </a:p>
        </p:txBody>
      </p:sp>
      <p:sp>
        <p:nvSpPr>
          <p:cNvPr id="3" name="Holder 3"/>
          <p:cNvSpPr>
            <a:spLocks noGrp="1"/>
          </p:cNvSpPr>
          <p:nvPr>
            <p:ph sz="half" idx="2"/>
          </p:nvPr>
        </p:nvSpPr>
        <p:spPr>
          <a:xfrm>
            <a:off x="489585" y="1688338"/>
            <a:ext cx="4259389" cy="484479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042725" y="1688338"/>
            <a:ext cx="4259389" cy="484479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800" b="1"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62314" y="912931"/>
            <a:ext cx="8667070" cy="756919"/>
          </a:xfrm>
          <a:prstGeom prst="rect">
            <a:avLst/>
          </a:prstGeom>
        </p:spPr>
        <p:txBody>
          <a:bodyPr wrap="square" lIns="0" tIns="0" rIns="0" bIns="0">
            <a:spAutoFit/>
          </a:bodyPr>
          <a:lstStyle>
            <a:lvl1pPr>
              <a:defRPr sz="4800" b="1" i="0">
                <a:solidFill>
                  <a:schemeClr val="tx1"/>
                </a:solidFill>
                <a:latin typeface="Tahoma"/>
                <a:cs typeface="Tahoma"/>
              </a:defRPr>
            </a:lvl1pPr>
          </a:lstStyle>
          <a:p>
            <a:endParaRPr/>
          </a:p>
        </p:txBody>
      </p:sp>
      <p:sp>
        <p:nvSpPr>
          <p:cNvPr id="3" name="Holder 3"/>
          <p:cNvSpPr>
            <a:spLocks noGrp="1"/>
          </p:cNvSpPr>
          <p:nvPr>
            <p:ph type="body" idx="1"/>
          </p:nvPr>
        </p:nvSpPr>
        <p:spPr>
          <a:xfrm>
            <a:off x="1796100" y="1763737"/>
            <a:ext cx="6199499" cy="2768600"/>
          </a:xfrm>
          <a:prstGeom prst="rect">
            <a:avLst/>
          </a:prstGeom>
        </p:spPr>
        <p:txBody>
          <a:bodyPr wrap="square" lIns="0" tIns="0" rIns="0" bIns="0">
            <a:spAutoFit/>
          </a:bodyPr>
          <a:lstStyle>
            <a:lvl1pPr>
              <a:defRPr sz="6000" b="1" i="0">
                <a:solidFill>
                  <a:schemeClr val="bg1"/>
                </a:solidFill>
                <a:latin typeface="Tahoma"/>
                <a:cs typeface="Tahoma"/>
              </a:defRPr>
            </a:lvl1pPr>
          </a:lstStyle>
          <a:p>
            <a:endParaRPr/>
          </a:p>
        </p:txBody>
      </p:sp>
      <p:sp>
        <p:nvSpPr>
          <p:cNvPr id="4" name="Holder 4"/>
          <p:cNvSpPr>
            <a:spLocks noGrp="1"/>
          </p:cNvSpPr>
          <p:nvPr>
            <p:ph type="ftr" sz="quarter" idx="5"/>
          </p:nvPr>
        </p:nvSpPr>
        <p:spPr>
          <a:xfrm>
            <a:off x="3329178" y="6826758"/>
            <a:ext cx="3133344" cy="36703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89585" y="6826758"/>
            <a:ext cx="2252091" cy="36703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8/25/2021</a:t>
            </a:fld>
            <a:endParaRPr lang="en-US"/>
          </a:p>
        </p:txBody>
      </p:sp>
      <p:sp>
        <p:nvSpPr>
          <p:cNvPr id="6" name="Holder 6"/>
          <p:cNvSpPr>
            <a:spLocks noGrp="1"/>
          </p:cNvSpPr>
          <p:nvPr>
            <p:ph type="sldNum" sz="quarter" idx="7"/>
          </p:nvPr>
        </p:nvSpPr>
        <p:spPr>
          <a:xfrm>
            <a:off x="7050024" y="6826758"/>
            <a:ext cx="2252091" cy="36703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10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jpg"/></Relationships>
</file>

<file path=ppt/slides/_rels/slide1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loud.google.com/natural-language"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jpg"/></Relationships>
</file>

<file path=ppt/slides/_rels/slide1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hyperlink" Target="http://www.cs.jhu.edu/~mdredze/datasets/sentiment/"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www.aclweb.org/anthology/J06-4003.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www.aclweb.org/anthology/W96-0213.pdf"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jpg"/></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791700" cy="7340600"/>
            <a:chOff x="0" y="0"/>
            <a:chExt cx="9791700" cy="7340600"/>
          </a:xfrm>
        </p:grpSpPr>
        <p:pic>
          <p:nvPicPr>
            <p:cNvPr id="3" name="object 3"/>
            <p:cNvPicPr/>
            <p:nvPr/>
          </p:nvPicPr>
          <p:blipFill>
            <a:blip r:embed="rId2" cstate="print"/>
            <a:stretch>
              <a:fillRect/>
            </a:stretch>
          </p:blipFill>
          <p:spPr>
            <a:xfrm>
              <a:off x="0" y="0"/>
              <a:ext cx="9791699" cy="7340600"/>
            </a:xfrm>
            <a:prstGeom prst="rect">
              <a:avLst/>
            </a:prstGeom>
          </p:spPr>
        </p:pic>
        <p:sp>
          <p:nvSpPr>
            <p:cNvPr id="4" name="object 4"/>
            <p:cNvSpPr/>
            <p:nvPr/>
          </p:nvSpPr>
          <p:spPr>
            <a:xfrm>
              <a:off x="671286" y="2349712"/>
              <a:ext cx="1997710" cy="1997710"/>
            </a:xfrm>
            <a:custGeom>
              <a:avLst/>
              <a:gdLst/>
              <a:ahLst/>
              <a:cxnLst/>
              <a:rect l="l" t="t" r="r" b="b"/>
              <a:pathLst>
                <a:path w="1997710" h="1997710">
                  <a:moveTo>
                    <a:pt x="998550" y="1997100"/>
                  </a:moveTo>
                  <a:lnTo>
                    <a:pt x="950169" y="1995948"/>
                  </a:lnTo>
                  <a:lnTo>
                    <a:pt x="902383" y="1992529"/>
                  </a:lnTo>
                  <a:lnTo>
                    <a:pt x="855243" y="1986893"/>
                  </a:lnTo>
                  <a:lnTo>
                    <a:pt x="808802" y="1979094"/>
                  </a:lnTo>
                  <a:lnTo>
                    <a:pt x="763112" y="1969184"/>
                  </a:lnTo>
                  <a:lnTo>
                    <a:pt x="718226" y="1957215"/>
                  </a:lnTo>
                  <a:lnTo>
                    <a:pt x="674195" y="1943240"/>
                  </a:lnTo>
                  <a:lnTo>
                    <a:pt x="631073" y="1927310"/>
                  </a:lnTo>
                  <a:lnTo>
                    <a:pt x="588911" y="1909478"/>
                  </a:lnTo>
                  <a:lnTo>
                    <a:pt x="547762" y="1889797"/>
                  </a:lnTo>
                  <a:lnTo>
                    <a:pt x="507678" y="1868318"/>
                  </a:lnTo>
                  <a:lnTo>
                    <a:pt x="468711" y="1845095"/>
                  </a:lnTo>
                  <a:lnTo>
                    <a:pt x="430914" y="1820178"/>
                  </a:lnTo>
                  <a:lnTo>
                    <a:pt x="394339" y="1793621"/>
                  </a:lnTo>
                  <a:lnTo>
                    <a:pt x="359038" y="1765476"/>
                  </a:lnTo>
                  <a:lnTo>
                    <a:pt x="325064" y="1735795"/>
                  </a:lnTo>
                  <a:lnTo>
                    <a:pt x="292468" y="1704631"/>
                  </a:lnTo>
                  <a:lnTo>
                    <a:pt x="261304" y="1672036"/>
                  </a:lnTo>
                  <a:lnTo>
                    <a:pt x="231623" y="1638061"/>
                  </a:lnTo>
                  <a:lnTo>
                    <a:pt x="203478" y="1602760"/>
                  </a:lnTo>
                  <a:lnTo>
                    <a:pt x="176921" y="1566185"/>
                  </a:lnTo>
                  <a:lnTo>
                    <a:pt x="152005" y="1528388"/>
                  </a:lnTo>
                  <a:lnTo>
                    <a:pt x="128781" y="1489421"/>
                  </a:lnTo>
                  <a:lnTo>
                    <a:pt x="107302" y="1449337"/>
                  </a:lnTo>
                  <a:lnTo>
                    <a:pt x="87621" y="1408188"/>
                  </a:lnTo>
                  <a:lnTo>
                    <a:pt x="69789" y="1366026"/>
                  </a:lnTo>
                  <a:lnTo>
                    <a:pt x="53859" y="1322904"/>
                  </a:lnTo>
                  <a:lnTo>
                    <a:pt x="39884" y="1278873"/>
                  </a:lnTo>
                  <a:lnTo>
                    <a:pt x="27915" y="1233987"/>
                  </a:lnTo>
                  <a:lnTo>
                    <a:pt x="18005" y="1188297"/>
                  </a:lnTo>
                  <a:lnTo>
                    <a:pt x="10206" y="1141857"/>
                  </a:lnTo>
                  <a:lnTo>
                    <a:pt x="4571" y="1094717"/>
                  </a:lnTo>
                  <a:lnTo>
                    <a:pt x="1151" y="1046930"/>
                  </a:lnTo>
                  <a:lnTo>
                    <a:pt x="0" y="998550"/>
                  </a:lnTo>
                  <a:lnTo>
                    <a:pt x="1151" y="950169"/>
                  </a:lnTo>
                  <a:lnTo>
                    <a:pt x="4571" y="902383"/>
                  </a:lnTo>
                  <a:lnTo>
                    <a:pt x="10206" y="855243"/>
                  </a:lnTo>
                  <a:lnTo>
                    <a:pt x="18005" y="808802"/>
                  </a:lnTo>
                  <a:lnTo>
                    <a:pt x="27915" y="763112"/>
                  </a:lnTo>
                  <a:lnTo>
                    <a:pt x="39884" y="718226"/>
                  </a:lnTo>
                  <a:lnTo>
                    <a:pt x="53859" y="674195"/>
                  </a:lnTo>
                  <a:lnTo>
                    <a:pt x="69789" y="631073"/>
                  </a:lnTo>
                  <a:lnTo>
                    <a:pt x="87621" y="588911"/>
                  </a:lnTo>
                  <a:lnTo>
                    <a:pt x="107302" y="547762"/>
                  </a:lnTo>
                  <a:lnTo>
                    <a:pt x="128781" y="507678"/>
                  </a:lnTo>
                  <a:lnTo>
                    <a:pt x="152005" y="468711"/>
                  </a:lnTo>
                  <a:lnTo>
                    <a:pt x="176921" y="430914"/>
                  </a:lnTo>
                  <a:lnTo>
                    <a:pt x="203478" y="394339"/>
                  </a:lnTo>
                  <a:lnTo>
                    <a:pt x="231623" y="359038"/>
                  </a:lnTo>
                  <a:lnTo>
                    <a:pt x="261304" y="325064"/>
                  </a:lnTo>
                  <a:lnTo>
                    <a:pt x="292468" y="292468"/>
                  </a:lnTo>
                  <a:lnTo>
                    <a:pt x="325064" y="261304"/>
                  </a:lnTo>
                  <a:lnTo>
                    <a:pt x="359038" y="231623"/>
                  </a:lnTo>
                  <a:lnTo>
                    <a:pt x="394339" y="203478"/>
                  </a:lnTo>
                  <a:lnTo>
                    <a:pt x="430914" y="176921"/>
                  </a:lnTo>
                  <a:lnTo>
                    <a:pt x="468711" y="152005"/>
                  </a:lnTo>
                  <a:lnTo>
                    <a:pt x="507678" y="128781"/>
                  </a:lnTo>
                  <a:lnTo>
                    <a:pt x="547762" y="107302"/>
                  </a:lnTo>
                  <a:lnTo>
                    <a:pt x="588911" y="87621"/>
                  </a:lnTo>
                  <a:lnTo>
                    <a:pt x="631073" y="69789"/>
                  </a:lnTo>
                  <a:lnTo>
                    <a:pt x="674195" y="53859"/>
                  </a:lnTo>
                  <a:lnTo>
                    <a:pt x="718226" y="39884"/>
                  </a:lnTo>
                  <a:lnTo>
                    <a:pt x="763112" y="27915"/>
                  </a:lnTo>
                  <a:lnTo>
                    <a:pt x="808802" y="18005"/>
                  </a:lnTo>
                  <a:lnTo>
                    <a:pt x="855243" y="10206"/>
                  </a:lnTo>
                  <a:lnTo>
                    <a:pt x="902383" y="4571"/>
                  </a:lnTo>
                  <a:lnTo>
                    <a:pt x="950169" y="1151"/>
                  </a:lnTo>
                  <a:lnTo>
                    <a:pt x="998550" y="0"/>
                  </a:lnTo>
                  <a:lnTo>
                    <a:pt x="1048065" y="1227"/>
                  </a:lnTo>
                  <a:lnTo>
                    <a:pt x="1097244" y="4886"/>
                  </a:lnTo>
                  <a:lnTo>
                    <a:pt x="1146005" y="10943"/>
                  </a:lnTo>
                  <a:lnTo>
                    <a:pt x="1194267" y="19364"/>
                  </a:lnTo>
                  <a:lnTo>
                    <a:pt x="1241947" y="30115"/>
                  </a:lnTo>
                  <a:lnTo>
                    <a:pt x="1288963" y="43162"/>
                  </a:lnTo>
                  <a:lnTo>
                    <a:pt x="1335234" y="58472"/>
                  </a:lnTo>
                  <a:lnTo>
                    <a:pt x="1380678" y="76010"/>
                  </a:lnTo>
                  <a:lnTo>
                    <a:pt x="1425213" y="95742"/>
                  </a:lnTo>
                  <a:lnTo>
                    <a:pt x="1468757" y="117635"/>
                  </a:lnTo>
                  <a:lnTo>
                    <a:pt x="1511229" y="141655"/>
                  </a:lnTo>
                  <a:lnTo>
                    <a:pt x="1552546" y="167768"/>
                  </a:lnTo>
                  <a:lnTo>
                    <a:pt x="1592626" y="195939"/>
                  </a:lnTo>
                  <a:lnTo>
                    <a:pt x="1631388" y="226136"/>
                  </a:lnTo>
                  <a:lnTo>
                    <a:pt x="1668751" y="258323"/>
                  </a:lnTo>
                  <a:lnTo>
                    <a:pt x="1704631" y="292468"/>
                  </a:lnTo>
                  <a:lnTo>
                    <a:pt x="1738776" y="328348"/>
                  </a:lnTo>
                  <a:lnTo>
                    <a:pt x="1770963" y="365711"/>
                  </a:lnTo>
                  <a:lnTo>
                    <a:pt x="1801160" y="404473"/>
                  </a:lnTo>
                  <a:lnTo>
                    <a:pt x="1829331" y="444554"/>
                  </a:lnTo>
                  <a:lnTo>
                    <a:pt x="1855444" y="485870"/>
                  </a:lnTo>
                  <a:lnTo>
                    <a:pt x="1879464" y="528342"/>
                  </a:lnTo>
                  <a:lnTo>
                    <a:pt x="1901357" y="571886"/>
                  </a:lnTo>
                  <a:lnTo>
                    <a:pt x="1921089" y="616421"/>
                  </a:lnTo>
                  <a:lnTo>
                    <a:pt x="1938627" y="661865"/>
                  </a:lnTo>
                  <a:lnTo>
                    <a:pt x="1953937" y="708136"/>
                  </a:lnTo>
                  <a:lnTo>
                    <a:pt x="1966984" y="755153"/>
                  </a:lnTo>
                  <a:lnTo>
                    <a:pt x="1977735" y="802833"/>
                  </a:lnTo>
                  <a:lnTo>
                    <a:pt x="1986156" y="851094"/>
                  </a:lnTo>
                  <a:lnTo>
                    <a:pt x="1992213" y="899855"/>
                  </a:lnTo>
                  <a:lnTo>
                    <a:pt x="1995872" y="949034"/>
                  </a:lnTo>
                  <a:lnTo>
                    <a:pt x="1997100" y="998550"/>
                  </a:lnTo>
                  <a:lnTo>
                    <a:pt x="1995948" y="1046930"/>
                  </a:lnTo>
                  <a:lnTo>
                    <a:pt x="1992529" y="1094717"/>
                  </a:lnTo>
                  <a:lnTo>
                    <a:pt x="1986893" y="1141857"/>
                  </a:lnTo>
                  <a:lnTo>
                    <a:pt x="1979094" y="1188297"/>
                  </a:lnTo>
                  <a:lnTo>
                    <a:pt x="1969184" y="1233987"/>
                  </a:lnTo>
                  <a:lnTo>
                    <a:pt x="1957215" y="1278873"/>
                  </a:lnTo>
                  <a:lnTo>
                    <a:pt x="1943240" y="1322904"/>
                  </a:lnTo>
                  <a:lnTo>
                    <a:pt x="1927310" y="1366026"/>
                  </a:lnTo>
                  <a:lnTo>
                    <a:pt x="1909478" y="1408188"/>
                  </a:lnTo>
                  <a:lnTo>
                    <a:pt x="1889797" y="1449337"/>
                  </a:lnTo>
                  <a:lnTo>
                    <a:pt x="1868318" y="1489421"/>
                  </a:lnTo>
                  <a:lnTo>
                    <a:pt x="1845094" y="1528388"/>
                  </a:lnTo>
                  <a:lnTo>
                    <a:pt x="1820178" y="1566185"/>
                  </a:lnTo>
                  <a:lnTo>
                    <a:pt x="1793621" y="1602760"/>
                  </a:lnTo>
                  <a:lnTo>
                    <a:pt x="1765476" y="1638061"/>
                  </a:lnTo>
                  <a:lnTo>
                    <a:pt x="1735795" y="1672036"/>
                  </a:lnTo>
                  <a:lnTo>
                    <a:pt x="1704631" y="1704631"/>
                  </a:lnTo>
                  <a:lnTo>
                    <a:pt x="1672036" y="1735795"/>
                  </a:lnTo>
                  <a:lnTo>
                    <a:pt x="1638061" y="1765476"/>
                  </a:lnTo>
                  <a:lnTo>
                    <a:pt x="1602760" y="1793621"/>
                  </a:lnTo>
                  <a:lnTo>
                    <a:pt x="1566185" y="1820178"/>
                  </a:lnTo>
                  <a:lnTo>
                    <a:pt x="1528388" y="1845095"/>
                  </a:lnTo>
                  <a:lnTo>
                    <a:pt x="1489421" y="1868318"/>
                  </a:lnTo>
                  <a:lnTo>
                    <a:pt x="1449337" y="1889797"/>
                  </a:lnTo>
                  <a:lnTo>
                    <a:pt x="1408188" y="1909478"/>
                  </a:lnTo>
                  <a:lnTo>
                    <a:pt x="1366026" y="1927310"/>
                  </a:lnTo>
                  <a:lnTo>
                    <a:pt x="1322904" y="1943240"/>
                  </a:lnTo>
                  <a:lnTo>
                    <a:pt x="1278873" y="1957215"/>
                  </a:lnTo>
                  <a:lnTo>
                    <a:pt x="1233987" y="1969184"/>
                  </a:lnTo>
                  <a:lnTo>
                    <a:pt x="1188297" y="1979094"/>
                  </a:lnTo>
                  <a:lnTo>
                    <a:pt x="1141856" y="1986893"/>
                  </a:lnTo>
                  <a:lnTo>
                    <a:pt x="1094717" y="1992529"/>
                  </a:lnTo>
                  <a:lnTo>
                    <a:pt x="1046930" y="1995948"/>
                  </a:lnTo>
                  <a:lnTo>
                    <a:pt x="998550" y="1997100"/>
                  </a:lnTo>
                  <a:close/>
                </a:path>
              </a:pathLst>
            </a:custGeom>
            <a:solidFill>
              <a:srgbClr val="E7E6E6"/>
            </a:solidFill>
          </p:spPr>
          <p:txBody>
            <a:bodyPr wrap="square" lIns="0" tIns="0" rIns="0" bIns="0" rtlCol="0"/>
            <a:lstStyle/>
            <a:p>
              <a:endParaRPr/>
            </a:p>
          </p:txBody>
        </p:sp>
      </p:grpSp>
      <p:sp>
        <p:nvSpPr>
          <p:cNvPr id="5" name="object 5"/>
          <p:cNvSpPr txBox="1"/>
          <p:nvPr/>
        </p:nvSpPr>
        <p:spPr>
          <a:xfrm>
            <a:off x="1055433" y="3019144"/>
            <a:ext cx="1229360" cy="753110"/>
          </a:xfrm>
          <a:prstGeom prst="rect">
            <a:avLst/>
          </a:prstGeom>
        </p:spPr>
        <p:txBody>
          <a:bodyPr vert="horz" wrap="square" lIns="0" tIns="27940" rIns="0" bIns="0" rtlCol="0">
            <a:spAutoFit/>
          </a:bodyPr>
          <a:lstStyle/>
          <a:p>
            <a:pPr marL="12700" marR="5080" indent="182880">
              <a:lnSpc>
                <a:spcPts val="2850"/>
              </a:lnSpc>
              <a:spcBef>
                <a:spcPts val="220"/>
              </a:spcBef>
            </a:pPr>
            <a:r>
              <a:rPr sz="2400" dirty="0">
                <a:solidFill>
                  <a:srgbClr val="B7B7B7"/>
                </a:solidFill>
                <a:latin typeface="Tahoma"/>
                <a:cs typeface="Tahoma"/>
              </a:rPr>
              <a:t>Bagde </a:t>
            </a:r>
            <a:r>
              <a:rPr sz="2400" spc="5" dirty="0">
                <a:solidFill>
                  <a:srgbClr val="B7B7B7"/>
                </a:solidFill>
                <a:latin typeface="Tahoma"/>
                <a:cs typeface="Tahoma"/>
              </a:rPr>
              <a:t> </a:t>
            </a:r>
            <a:r>
              <a:rPr sz="2400" spc="25" dirty="0">
                <a:solidFill>
                  <a:srgbClr val="B7B7B7"/>
                </a:solidFill>
                <a:latin typeface="Tahoma"/>
                <a:cs typeface="Tahoma"/>
              </a:rPr>
              <a:t>del</a:t>
            </a:r>
            <a:r>
              <a:rPr sz="2400" spc="-290" dirty="0">
                <a:solidFill>
                  <a:srgbClr val="B7B7B7"/>
                </a:solidFill>
                <a:latin typeface="Tahoma"/>
                <a:cs typeface="Tahoma"/>
              </a:rPr>
              <a:t> </a:t>
            </a:r>
            <a:r>
              <a:rPr sz="2400" spc="20" dirty="0">
                <a:solidFill>
                  <a:srgbClr val="B7B7B7"/>
                </a:solidFill>
                <a:latin typeface="Tahoma"/>
                <a:cs typeface="Tahoma"/>
              </a:rPr>
              <a:t>curso</a:t>
            </a:r>
            <a:endParaRPr sz="2400">
              <a:latin typeface="Tahoma"/>
              <a:cs typeface="Tahoma"/>
            </a:endParaRPr>
          </a:p>
        </p:txBody>
      </p:sp>
      <p:sp>
        <p:nvSpPr>
          <p:cNvPr id="6" name="object 6"/>
          <p:cNvSpPr txBox="1">
            <a:spLocks noGrp="1"/>
          </p:cNvSpPr>
          <p:nvPr>
            <p:ph type="title"/>
          </p:nvPr>
        </p:nvSpPr>
        <p:spPr>
          <a:xfrm>
            <a:off x="3068549" y="1862154"/>
            <a:ext cx="1813560" cy="574040"/>
          </a:xfrm>
          <a:prstGeom prst="rect">
            <a:avLst/>
          </a:prstGeom>
        </p:spPr>
        <p:txBody>
          <a:bodyPr vert="horz" wrap="square" lIns="0" tIns="12700" rIns="0" bIns="0" rtlCol="0">
            <a:spAutoFit/>
          </a:bodyPr>
          <a:lstStyle/>
          <a:p>
            <a:pPr marL="12700">
              <a:lnSpc>
                <a:spcPct val="100000"/>
              </a:lnSpc>
              <a:spcBef>
                <a:spcPts val="100"/>
              </a:spcBef>
            </a:pPr>
            <a:r>
              <a:rPr sz="3600" b="0" spc="90" dirty="0">
                <a:solidFill>
                  <a:srgbClr val="FFFFFF"/>
                </a:solidFill>
                <a:latin typeface="Tahoma"/>
                <a:cs typeface="Tahoma"/>
              </a:rPr>
              <a:t>Curso</a:t>
            </a:r>
            <a:r>
              <a:rPr sz="3600" b="0" spc="-434" dirty="0">
                <a:solidFill>
                  <a:srgbClr val="FFFFFF"/>
                </a:solidFill>
                <a:latin typeface="Tahoma"/>
                <a:cs typeface="Tahoma"/>
              </a:rPr>
              <a:t> </a:t>
            </a:r>
            <a:r>
              <a:rPr sz="3600" b="0" spc="5" dirty="0">
                <a:solidFill>
                  <a:srgbClr val="FFFFFF"/>
                </a:solidFill>
                <a:latin typeface="Tahoma"/>
                <a:cs typeface="Tahoma"/>
              </a:rPr>
              <a:t>de</a:t>
            </a:r>
            <a:endParaRPr sz="3600">
              <a:latin typeface="Tahoma"/>
              <a:cs typeface="Tahoma"/>
            </a:endParaRPr>
          </a:p>
        </p:txBody>
      </p:sp>
      <p:sp>
        <p:nvSpPr>
          <p:cNvPr id="7" name="object 7"/>
          <p:cNvSpPr txBox="1"/>
          <p:nvPr/>
        </p:nvSpPr>
        <p:spPr>
          <a:xfrm>
            <a:off x="3068549" y="2373329"/>
            <a:ext cx="4411345" cy="2368550"/>
          </a:xfrm>
          <a:prstGeom prst="rect">
            <a:avLst/>
          </a:prstGeom>
        </p:spPr>
        <p:txBody>
          <a:bodyPr vert="horz" wrap="square" lIns="0" tIns="108585" rIns="0" bIns="0" rtlCol="0">
            <a:spAutoFit/>
          </a:bodyPr>
          <a:lstStyle/>
          <a:p>
            <a:pPr marL="12700" marR="5080">
              <a:lnSpc>
                <a:spcPts val="5930"/>
              </a:lnSpc>
              <a:spcBef>
                <a:spcPts val="855"/>
              </a:spcBef>
            </a:pPr>
            <a:r>
              <a:rPr sz="5500" b="1" spc="-270" dirty="0">
                <a:solidFill>
                  <a:srgbClr val="FFFFFF"/>
                </a:solidFill>
                <a:latin typeface="Tahoma"/>
                <a:cs typeface="Tahoma"/>
              </a:rPr>
              <a:t>Algoritmos</a:t>
            </a:r>
            <a:r>
              <a:rPr sz="5500" b="1" spc="-550" dirty="0">
                <a:solidFill>
                  <a:srgbClr val="FFFFFF"/>
                </a:solidFill>
                <a:latin typeface="Tahoma"/>
                <a:cs typeface="Tahoma"/>
              </a:rPr>
              <a:t> </a:t>
            </a:r>
            <a:r>
              <a:rPr sz="5500" b="1" spc="-245" dirty="0">
                <a:solidFill>
                  <a:srgbClr val="FFFFFF"/>
                </a:solidFill>
                <a:latin typeface="Tahoma"/>
                <a:cs typeface="Tahoma"/>
              </a:rPr>
              <a:t>de  </a:t>
            </a:r>
            <a:r>
              <a:rPr sz="5500" b="1" spc="-295" dirty="0">
                <a:solidFill>
                  <a:srgbClr val="FFFFFF"/>
                </a:solidFill>
                <a:latin typeface="Tahoma"/>
                <a:cs typeface="Tahoma"/>
              </a:rPr>
              <a:t>Clasiﬁcación </a:t>
            </a:r>
            <a:r>
              <a:rPr sz="5500" b="1" spc="-290" dirty="0">
                <a:solidFill>
                  <a:srgbClr val="FFFFFF"/>
                </a:solidFill>
                <a:latin typeface="Tahoma"/>
                <a:cs typeface="Tahoma"/>
              </a:rPr>
              <a:t> </a:t>
            </a:r>
            <a:r>
              <a:rPr sz="5500" b="1" spc="-330" dirty="0">
                <a:solidFill>
                  <a:srgbClr val="FFFFFF"/>
                </a:solidFill>
                <a:latin typeface="Tahoma"/>
                <a:cs typeface="Tahoma"/>
              </a:rPr>
              <a:t>de</a:t>
            </a:r>
            <a:r>
              <a:rPr sz="5500" b="1" spc="-550" dirty="0">
                <a:solidFill>
                  <a:srgbClr val="FFFFFF"/>
                </a:solidFill>
                <a:latin typeface="Tahoma"/>
                <a:cs typeface="Tahoma"/>
              </a:rPr>
              <a:t> </a:t>
            </a:r>
            <a:r>
              <a:rPr sz="5500" b="1" spc="-660" dirty="0">
                <a:solidFill>
                  <a:srgbClr val="FFFFFF"/>
                </a:solidFill>
                <a:latin typeface="Tahoma"/>
                <a:cs typeface="Tahoma"/>
              </a:rPr>
              <a:t>T</a:t>
            </a:r>
            <a:r>
              <a:rPr sz="5500" b="1" spc="-495" dirty="0">
                <a:solidFill>
                  <a:srgbClr val="FFFFFF"/>
                </a:solidFill>
                <a:latin typeface="Tahoma"/>
                <a:cs typeface="Tahoma"/>
              </a:rPr>
              <a:t>e</a:t>
            </a:r>
            <a:r>
              <a:rPr sz="5500" b="1" spc="-260" dirty="0">
                <a:solidFill>
                  <a:srgbClr val="FFFFFF"/>
                </a:solidFill>
                <a:latin typeface="Tahoma"/>
                <a:cs typeface="Tahoma"/>
              </a:rPr>
              <a:t>xto</a:t>
            </a:r>
            <a:endParaRPr sz="5500">
              <a:latin typeface="Tahoma"/>
              <a:cs typeface="Tahoma"/>
            </a:endParaRPr>
          </a:p>
        </p:txBody>
      </p:sp>
      <p:grpSp>
        <p:nvGrpSpPr>
          <p:cNvPr id="8" name="object 8"/>
          <p:cNvGrpSpPr/>
          <p:nvPr/>
        </p:nvGrpSpPr>
        <p:grpSpPr>
          <a:xfrm>
            <a:off x="636975" y="2311649"/>
            <a:ext cx="2781935" cy="3724910"/>
            <a:chOff x="636975" y="2311649"/>
            <a:chExt cx="2781935" cy="3724910"/>
          </a:xfrm>
        </p:grpSpPr>
        <p:sp>
          <p:nvSpPr>
            <p:cNvPr id="9" name="object 9"/>
            <p:cNvSpPr/>
            <p:nvPr/>
          </p:nvSpPr>
          <p:spPr>
            <a:xfrm>
              <a:off x="3081248" y="5698601"/>
              <a:ext cx="337820" cy="337820"/>
            </a:xfrm>
            <a:custGeom>
              <a:avLst/>
              <a:gdLst/>
              <a:ahLst/>
              <a:cxnLst/>
              <a:rect l="l" t="t" r="r" b="b"/>
              <a:pathLst>
                <a:path w="337820" h="337820">
                  <a:moveTo>
                    <a:pt x="168961" y="337391"/>
                  </a:moveTo>
                  <a:lnTo>
                    <a:pt x="124077" y="331359"/>
                  </a:lnTo>
                  <a:lnTo>
                    <a:pt x="83725" y="314340"/>
                  </a:lnTo>
                  <a:lnTo>
                    <a:pt x="49523" y="287948"/>
                  </a:lnTo>
                  <a:lnTo>
                    <a:pt x="23089" y="253800"/>
                  </a:lnTo>
                  <a:lnTo>
                    <a:pt x="6042" y="213511"/>
                  </a:lnTo>
                  <a:lnTo>
                    <a:pt x="0" y="168695"/>
                  </a:lnTo>
                  <a:lnTo>
                    <a:pt x="6042" y="123880"/>
                  </a:lnTo>
                  <a:lnTo>
                    <a:pt x="23089" y="83591"/>
                  </a:lnTo>
                  <a:lnTo>
                    <a:pt x="49523" y="49443"/>
                  </a:lnTo>
                  <a:lnTo>
                    <a:pt x="83725" y="23051"/>
                  </a:lnTo>
                  <a:lnTo>
                    <a:pt x="124077" y="6032"/>
                  </a:lnTo>
                  <a:lnTo>
                    <a:pt x="168961" y="0"/>
                  </a:lnTo>
                  <a:lnTo>
                    <a:pt x="213806" y="6032"/>
                  </a:lnTo>
                  <a:lnTo>
                    <a:pt x="224549" y="10574"/>
                  </a:lnTo>
                  <a:lnTo>
                    <a:pt x="168961" y="10574"/>
                  </a:lnTo>
                  <a:lnTo>
                    <a:pt x="137784" y="13608"/>
                  </a:lnTo>
                  <a:lnTo>
                    <a:pt x="80993" y="37124"/>
                  </a:lnTo>
                  <a:lnTo>
                    <a:pt x="36955" y="81088"/>
                  </a:lnTo>
                  <a:lnTo>
                    <a:pt x="13619" y="137579"/>
                  </a:lnTo>
                  <a:lnTo>
                    <a:pt x="10590" y="168695"/>
                  </a:lnTo>
                  <a:lnTo>
                    <a:pt x="13619" y="199811"/>
                  </a:lnTo>
                  <a:lnTo>
                    <a:pt x="36955" y="256303"/>
                  </a:lnTo>
                  <a:lnTo>
                    <a:pt x="80993" y="300267"/>
                  </a:lnTo>
                  <a:lnTo>
                    <a:pt x="137784" y="323783"/>
                  </a:lnTo>
                  <a:lnTo>
                    <a:pt x="168961" y="326817"/>
                  </a:lnTo>
                  <a:lnTo>
                    <a:pt x="224549" y="326817"/>
                  </a:lnTo>
                  <a:lnTo>
                    <a:pt x="213806" y="331359"/>
                  </a:lnTo>
                  <a:lnTo>
                    <a:pt x="168961" y="337391"/>
                  </a:lnTo>
                  <a:close/>
                </a:path>
                <a:path w="337820" h="337820">
                  <a:moveTo>
                    <a:pt x="224549" y="326817"/>
                  </a:moveTo>
                  <a:lnTo>
                    <a:pt x="168961" y="326817"/>
                  </a:lnTo>
                  <a:lnTo>
                    <a:pt x="199832" y="323783"/>
                  </a:lnTo>
                  <a:lnTo>
                    <a:pt x="229211" y="314850"/>
                  </a:lnTo>
                  <a:lnTo>
                    <a:pt x="280722" y="280285"/>
                  </a:lnTo>
                  <a:lnTo>
                    <a:pt x="314885" y="229246"/>
                  </a:lnTo>
                  <a:lnTo>
                    <a:pt x="326801" y="168695"/>
                  </a:lnTo>
                  <a:lnTo>
                    <a:pt x="323773" y="137579"/>
                  </a:lnTo>
                  <a:lnTo>
                    <a:pt x="300436" y="81088"/>
                  </a:lnTo>
                  <a:lnTo>
                    <a:pt x="256406" y="37124"/>
                  </a:lnTo>
                  <a:lnTo>
                    <a:pt x="199832" y="13608"/>
                  </a:lnTo>
                  <a:lnTo>
                    <a:pt x="168961" y="10574"/>
                  </a:lnTo>
                  <a:lnTo>
                    <a:pt x="224549" y="10574"/>
                  </a:lnTo>
                  <a:lnTo>
                    <a:pt x="288134" y="49443"/>
                  </a:lnTo>
                  <a:lnTo>
                    <a:pt x="314440" y="83591"/>
                  </a:lnTo>
                  <a:lnTo>
                    <a:pt x="331389" y="123880"/>
                  </a:lnTo>
                  <a:lnTo>
                    <a:pt x="337391" y="168695"/>
                  </a:lnTo>
                  <a:lnTo>
                    <a:pt x="331389" y="213511"/>
                  </a:lnTo>
                  <a:lnTo>
                    <a:pt x="314440" y="253800"/>
                  </a:lnTo>
                  <a:lnTo>
                    <a:pt x="288134" y="287948"/>
                  </a:lnTo>
                  <a:lnTo>
                    <a:pt x="254059" y="314340"/>
                  </a:lnTo>
                  <a:lnTo>
                    <a:pt x="224549" y="326817"/>
                  </a:lnTo>
                  <a:close/>
                </a:path>
                <a:path w="337820" h="337820">
                  <a:moveTo>
                    <a:pt x="260233" y="145953"/>
                  </a:moveTo>
                  <a:lnTo>
                    <a:pt x="177958" y="145953"/>
                  </a:lnTo>
                  <a:lnTo>
                    <a:pt x="176912" y="142782"/>
                  </a:lnTo>
                  <a:lnTo>
                    <a:pt x="176912" y="136440"/>
                  </a:lnTo>
                  <a:lnTo>
                    <a:pt x="180170" y="120010"/>
                  </a:lnTo>
                  <a:lnTo>
                    <a:pt x="189088" y="106555"/>
                  </a:lnTo>
                  <a:lnTo>
                    <a:pt x="202374" y="97464"/>
                  </a:lnTo>
                  <a:lnTo>
                    <a:pt x="218742" y="94126"/>
                  </a:lnTo>
                  <a:lnTo>
                    <a:pt x="227639" y="95077"/>
                  </a:lnTo>
                  <a:lnTo>
                    <a:pt x="235891" y="97765"/>
                  </a:lnTo>
                  <a:lnTo>
                    <a:pt x="243249" y="101941"/>
                  </a:lnTo>
                  <a:lnTo>
                    <a:pt x="249467" y="107356"/>
                  </a:lnTo>
                  <a:lnTo>
                    <a:pt x="271323" y="107356"/>
                  </a:lnTo>
                  <a:lnTo>
                    <a:pt x="269197" y="110526"/>
                  </a:lnTo>
                  <a:lnTo>
                    <a:pt x="263969" y="116046"/>
                  </a:lnTo>
                  <a:lnTo>
                    <a:pt x="257948" y="120570"/>
                  </a:lnTo>
                  <a:lnTo>
                    <a:pt x="276990" y="120570"/>
                  </a:lnTo>
                  <a:lnTo>
                    <a:pt x="272506" y="125534"/>
                  </a:lnTo>
                  <a:lnTo>
                    <a:pt x="266963" y="130730"/>
                  </a:lnTo>
                  <a:lnTo>
                    <a:pt x="261119" y="135378"/>
                  </a:lnTo>
                  <a:lnTo>
                    <a:pt x="261010" y="141774"/>
                  </a:lnTo>
                  <a:lnTo>
                    <a:pt x="260233" y="145953"/>
                  </a:lnTo>
                  <a:close/>
                </a:path>
                <a:path w="337820" h="337820">
                  <a:moveTo>
                    <a:pt x="271323" y="107356"/>
                  </a:moveTo>
                  <a:lnTo>
                    <a:pt x="249467" y="107356"/>
                  </a:lnTo>
                  <a:lnTo>
                    <a:pt x="256590" y="105782"/>
                  </a:lnTo>
                  <a:lnTo>
                    <a:pt x="263568" y="103515"/>
                  </a:lnTo>
                  <a:lnTo>
                    <a:pt x="270246" y="100654"/>
                  </a:lnTo>
                  <a:lnTo>
                    <a:pt x="276473" y="97296"/>
                  </a:lnTo>
                  <a:lnTo>
                    <a:pt x="273432" y="104210"/>
                  </a:lnTo>
                  <a:lnTo>
                    <a:pt x="271323" y="107356"/>
                  </a:lnTo>
                  <a:close/>
                </a:path>
                <a:path w="337820" h="337820">
                  <a:moveTo>
                    <a:pt x="257970" y="158120"/>
                  </a:moveTo>
                  <a:lnTo>
                    <a:pt x="103810" y="158120"/>
                  </a:lnTo>
                  <a:lnTo>
                    <a:pt x="96221" y="151552"/>
                  </a:lnTo>
                  <a:lnTo>
                    <a:pt x="90369" y="143248"/>
                  </a:lnTo>
                  <a:lnTo>
                    <a:pt x="86602" y="133653"/>
                  </a:lnTo>
                  <a:lnTo>
                    <a:pt x="85355" y="123880"/>
                  </a:lnTo>
                  <a:lnTo>
                    <a:pt x="85269" y="115290"/>
                  </a:lnTo>
                  <a:lnTo>
                    <a:pt x="87393" y="107887"/>
                  </a:lnTo>
                  <a:lnTo>
                    <a:pt x="91095" y="102060"/>
                  </a:lnTo>
                  <a:lnTo>
                    <a:pt x="108470" y="119330"/>
                  </a:lnTo>
                  <a:lnTo>
                    <a:pt x="129167" y="132734"/>
                  </a:lnTo>
                  <a:lnTo>
                    <a:pt x="152544" y="141774"/>
                  </a:lnTo>
                  <a:lnTo>
                    <a:pt x="177958" y="145953"/>
                  </a:lnTo>
                  <a:lnTo>
                    <a:pt x="260233" y="145953"/>
                  </a:lnTo>
                  <a:lnTo>
                    <a:pt x="257970" y="158120"/>
                  </a:lnTo>
                  <a:close/>
                </a:path>
                <a:path w="337820" h="337820">
                  <a:moveTo>
                    <a:pt x="276990" y="120570"/>
                  </a:moveTo>
                  <a:lnTo>
                    <a:pt x="257948" y="120570"/>
                  </a:lnTo>
                  <a:lnTo>
                    <a:pt x="266414" y="119508"/>
                  </a:lnTo>
                  <a:lnTo>
                    <a:pt x="274365" y="117399"/>
                  </a:lnTo>
                  <a:lnTo>
                    <a:pt x="282300" y="113697"/>
                  </a:lnTo>
                  <a:lnTo>
                    <a:pt x="277650" y="119840"/>
                  </a:lnTo>
                  <a:lnTo>
                    <a:pt x="276990" y="120570"/>
                  </a:lnTo>
                  <a:close/>
                </a:path>
                <a:path w="337820" h="337820">
                  <a:moveTo>
                    <a:pt x="245565" y="196202"/>
                  </a:moveTo>
                  <a:lnTo>
                    <a:pt x="111230" y="196202"/>
                  </a:lnTo>
                  <a:lnTo>
                    <a:pt x="114932" y="195671"/>
                  </a:lnTo>
                  <a:lnTo>
                    <a:pt x="118649" y="194609"/>
                  </a:lnTo>
                  <a:lnTo>
                    <a:pt x="105304" y="189429"/>
                  </a:lnTo>
                  <a:lnTo>
                    <a:pt x="94542" y="180133"/>
                  </a:lnTo>
                  <a:lnTo>
                    <a:pt x="87355" y="167763"/>
                  </a:lnTo>
                  <a:lnTo>
                    <a:pt x="84738" y="153356"/>
                  </a:lnTo>
                  <a:lnTo>
                    <a:pt x="84738" y="152825"/>
                  </a:lnTo>
                  <a:lnTo>
                    <a:pt x="90564" y="155996"/>
                  </a:lnTo>
                  <a:lnTo>
                    <a:pt x="96922" y="157590"/>
                  </a:lnTo>
                  <a:lnTo>
                    <a:pt x="103810" y="158120"/>
                  </a:lnTo>
                  <a:lnTo>
                    <a:pt x="257970" y="158120"/>
                  </a:lnTo>
                  <a:lnTo>
                    <a:pt x="253290" y="183291"/>
                  </a:lnTo>
                  <a:lnTo>
                    <a:pt x="245565" y="196202"/>
                  </a:lnTo>
                  <a:close/>
                </a:path>
                <a:path w="337820" h="337820">
                  <a:moveTo>
                    <a:pt x="202250" y="242734"/>
                  </a:moveTo>
                  <a:lnTo>
                    <a:pt x="86862" y="242734"/>
                  </a:lnTo>
                  <a:lnTo>
                    <a:pt x="101233" y="241487"/>
                  </a:lnTo>
                  <a:lnTo>
                    <a:pt x="114807" y="237910"/>
                  </a:lnTo>
                  <a:lnTo>
                    <a:pt x="127384" y="232250"/>
                  </a:lnTo>
                  <a:lnTo>
                    <a:pt x="138767" y="224756"/>
                  </a:lnTo>
                  <a:lnTo>
                    <a:pt x="125791" y="222283"/>
                  </a:lnTo>
                  <a:lnTo>
                    <a:pt x="114404" y="216092"/>
                  </a:lnTo>
                  <a:lnTo>
                    <a:pt x="105402" y="206830"/>
                  </a:lnTo>
                  <a:lnTo>
                    <a:pt x="99577" y="195140"/>
                  </a:lnTo>
                  <a:lnTo>
                    <a:pt x="104872" y="196202"/>
                  </a:lnTo>
                  <a:lnTo>
                    <a:pt x="245565" y="196202"/>
                  </a:lnTo>
                  <a:lnTo>
                    <a:pt x="230266" y="221774"/>
                  </a:lnTo>
                  <a:lnTo>
                    <a:pt x="202250" y="242734"/>
                  </a:lnTo>
                  <a:close/>
                </a:path>
                <a:path w="337820" h="337820">
                  <a:moveTo>
                    <a:pt x="141423" y="260713"/>
                  </a:moveTo>
                  <a:lnTo>
                    <a:pt x="123878" y="259449"/>
                  </a:lnTo>
                  <a:lnTo>
                    <a:pt x="107127" y="255756"/>
                  </a:lnTo>
                  <a:lnTo>
                    <a:pt x="91370" y="249781"/>
                  </a:lnTo>
                  <a:lnTo>
                    <a:pt x="76803" y="241672"/>
                  </a:lnTo>
                  <a:lnTo>
                    <a:pt x="83160" y="242734"/>
                  </a:lnTo>
                  <a:lnTo>
                    <a:pt x="202250" y="242734"/>
                  </a:lnTo>
                  <a:lnTo>
                    <a:pt x="192745" y="249846"/>
                  </a:lnTo>
                  <a:lnTo>
                    <a:pt x="141423" y="260713"/>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636975" y="2311649"/>
              <a:ext cx="2072349" cy="2072349"/>
            </a:xfrm>
            <a:prstGeom prst="rect">
              <a:avLst/>
            </a:prstGeom>
          </p:spPr>
        </p:pic>
      </p:grpSp>
      <p:sp>
        <p:nvSpPr>
          <p:cNvPr id="11" name="object 11"/>
          <p:cNvSpPr txBox="1"/>
          <p:nvPr/>
        </p:nvSpPr>
        <p:spPr>
          <a:xfrm>
            <a:off x="3580676" y="5586262"/>
            <a:ext cx="3366770" cy="909955"/>
          </a:xfrm>
          <a:prstGeom prst="rect">
            <a:avLst/>
          </a:prstGeom>
        </p:spPr>
        <p:txBody>
          <a:bodyPr vert="horz" wrap="square" lIns="0" tIns="12700" rIns="0" bIns="0" rtlCol="0">
            <a:spAutoFit/>
          </a:bodyPr>
          <a:lstStyle/>
          <a:p>
            <a:pPr marL="12700">
              <a:lnSpc>
                <a:spcPct val="100000"/>
              </a:lnSpc>
              <a:spcBef>
                <a:spcPts val="100"/>
              </a:spcBef>
            </a:pPr>
            <a:r>
              <a:rPr sz="3000" spc="40" dirty="0">
                <a:solidFill>
                  <a:srgbClr val="FFFFFF"/>
                </a:solidFill>
                <a:latin typeface="Tahoma"/>
                <a:cs typeface="Tahoma"/>
              </a:rPr>
              <a:t>F</a:t>
            </a:r>
            <a:r>
              <a:rPr sz="3000" spc="70" dirty="0">
                <a:solidFill>
                  <a:srgbClr val="FFFFFF"/>
                </a:solidFill>
                <a:latin typeface="Tahoma"/>
                <a:cs typeface="Tahoma"/>
              </a:rPr>
              <a:t>r</a:t>
            </a:r>
            <a:r>
              <a:rPr sz="3000" spc="5" dirty="0">
                <a:solidFill>
                  <a:srgbClr val="FFFFFF"/>
                </a:solidFill>
                <a:latin typeface="Tahoma"/>
                <a:cs typeface="Tahoma"/>
              </a:rPr>
              <a:t>ancisco</a:t>
            </a:r>
            <a:r>
              <a:rPr sz="3000" spc="-360" dirty="0">
                <a:solidFill>
                  <a:srgbClr val="FFFFFF"/>
                </a:solidFill>
                <a:latin typeface="Tahoma"/>
                <a:cs typeface="Tahoma"/>
              </a:rPr>
              <a:t> </a:t>
            </a:r>
            <a:r>
              <a:rPr sz="3000" spc="20" dirty="0">
                <a:solidFill>
                  <a:srgbClr val="FFFFFF"/>
                </a:solidFill>
                <a:latin typeface="Tahoma"/>
                <a:cs typeface="Tahoma"/>
              </a:rPr>
              <a:t>Camacho</a:t>
            </a:r>
            <a:endParaRPr sz="3000" dirty="0">
              <a:latin typeface="Tahoma"/>
              <a:cs typeface="Tahoma"/>
            </a:endParaRPr>
          </a:p>
          <a:p>
            <a:pPr marL="433705">
              <a:lnSpc>
                <a:spcPct val="100000"/>
              </a:lnSpc>
              <a:spcBef>
                <a:spcPts val="120"/>
              </a:spcBef>
            </a:pPr>
            <a:r>
              <a:rPr sz="2700" spc="-45" dirty="0">
                <a:solidFill>
                  <a:srgbClr val="FFFFFF"/>
                </a:solidFill>
                <a:latin typeface="Tahoma"/>
                <a:cs typeface="Tahoma"/>
              </a:rPr>
              <a:t>@el_pachocamacho</a:t>
            </a:r>
            <a:endParaRPr sz="2700" dirty="0">
              <a:latin typeface="Tahoma"/>
              <a:cs typeface="Tahoma"/>
            </a:endParaRPr>
          </a:p>
        </p:txBody>
      </p:sp>
      <p:sp>
        <p:nvSpPr>
          <p:cNvPr id="12" name="object 12"/>
          <p:cNvSpPr/>
          <p:nvPr/>
        </p:nvSpPr>
        <p:spPr>
          <a:xfrm>
            <a:off x="3081249" y="4935575"/>
            <a:ext cx="4365625" cy="0"/>
          </a:xfrm>
          <a:custGeom>
            <a:avLst/>
            <a:gdLst/>
            <a:ahLst/>
            <a:cxnLst/>
            <a:rect l="l" t="t" r="r" b="b"/>
            <a:pathLst>
              <a:path w="4365625">
                <a:moveTo>
                  <a:pt x="0" y="0"/>
                </a:moveTo>
                <a:lnTo>
                  <a:pt x="4365299" y="0"/>
                </a:lnTo>
              </a:path>
            </a:pathLst>
          </a:custGeom>
          <a:ln w="28574">
            <a:solidFill>
              <a:srgbClr val="FFFFFF"/>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3"/>
            <a:ext cx="7461250" cy="756920"/>
          </a:xfrm>
          <a:prstGeom prst="rect">
            <a:avLst/>
          </a:prstGeom>
        </p:spPr>
        <p:txBody>
          <a:bodyPr vert="horz" wrap="square" lIns="0" tIns="12700" rIns="0" bIns="0" rtlCol="0">
            <a:spAutoFit/>
          </a:bodyPr>
          <a:lstStyle/>
          <a:p>
            <a:pPr marL="12700">
              <a:lnSpc>
                <a:spcPct val="100000"/>
              </a:lnSpc>
              <a:spcBef>
                <a:spcPts val="100"/>
              </a:spcBef>
            </a:pPr>
            <a:r>
              <a:rPr spc="-305" dirty="0"/>
              <a:t>Ambigüedades</a:t>
            </a:r>
            <a:r>
              <a:rPr spc="-480" dirty="0"/>
              <a:t> </a:t>
            </a:r>
            <a:r>
              <a:rPr spc="-240" dirty="0"/>
              <a:t>del</a:t>
            </a:r>
            <a:r>
              <a:rPr spc="-480" dirty="0"/>
              <a:t> </a:t>
            </a:r>
            <a:r>
              <a:rPr spc="-345" dirty="0"/>
              <a:t>lenguaje</a:t>
            </a:r>
          </a:p>
        </p:txBody>
      </p:sp>
      <p:sp>
        <p:nvSpPr>
          <p:cNvPr id="3" name="object 3"/>
          <p:cNvSpPr txBox="1"/>
          <p:nvPr/>
        </p:nvSpPr>
        <p:spPr>
          <a:xfrm>
            <a:off x="685800" y="4203474"/>
            <a:ext cx="2516505" cy="986155"/>
          </a:xfrm>
          <a:prstGeom prst="rect">
            <a:avLst/>
          </a:prstGeom>
          <a:solidFill>
            <a:srgbClr val="005593"/>
          </a:solidFill>
        </p:spPr>
        <p:txBody>
          <a:bodyPr vert="horz" wrap="square" lIns="0" tIns="73025" rIns="0" bIns="0" rtlCol="0">
            <a:spAutoFit/>
          </a:bodyPr>
          <a:lstStyle/>
          <a:p>
            <a:pPr marL="410209" marR="238760" indent="-201930">
              <a:lnSpc>
                <a:spcPct val="100000"/>
              </a:lnSpc>
              <a:spcBef>
                <a:spcPts val="575"/>
              </a:spcBef>
            </a:pPr>
            <a:r>
              <a:rPr sz="2500" spc="5" dirty="0">
                <a:solidFill>
                  <a:srgbClr val="FFFFFF"/>
                </a:solidFill>
                <a:latin typeface="Tahoma"/>
                <a:cs typeface="Tahoma"/>
              </a:rPr>
              <a:t>Ambigüedades  </a:t>
            </a:r>
            <a:r>
              <a:rPr sz="2500" spc="25" dirty="0">
                <a:solidFill>
                  <a:srgbClr val="FFFFFF"/>
                </a:solidFill>
                <a:latin typeface="Tahoma"/>
                <a:cs typeface="Tahoma"/>
              </a:rPr>
              <a:t>del</a:t>
            </a:r>
            <a:r>
              <a:rPr sz="2500" spc="-300" dirty="0">
                <a:solidFill>
                  <a:srgbClr val="FFFFFF"/>
                </a:solidFill>
                <a:latin typeface="Tahoma"/>
                <a:cs typeface="Tahoma"/>
              </a:rPr>
              <a:t> </a:t>
            </a:r>
            <a:r>
              <a:rPr sz="2500" spc="-25" dirty="0">
                <a:solidFill>
                  <a:srgbClr val="FFFFFF"/>
                </a:solidFill>
                <a:latin typeface="Tahoma"/>
                <a:cs typeface="Tahoma"/>
              </a:rPr>
              <a:t>lenguaje</a:t>
            </a:r>
            <a:endParaRPr sz="2500">
              <a:latin typeface="Tahoma"/>
              <a:cs typeface="Tahoma"/>
            </a:endParaRPr>
          </a:p>
        </p:txBody>
      </p:sp>
      <p:sp>
        <p:nvSpPr>
          <p:cNvPr id="4" name="object 4"/>
          <p:cNvSpPr/>
          <p:nvPr/>
        </p:nvSpPr>
        <p:spPr>
          <a:xfrm>
            <a:off x="3202200" y="3215500"/>
            <a:ext cx="927735" cy="2988945"/>
          </a:xfrm>
          <a:custGeom>
            <a:avLst/>
            <a:gdLst/>
            <a:ahLst/>
            <a:cxnLst/>
            <a:rect l="l" t="t" r="r" b="b"/>
            <a:pathLst>
              <a:path w="927735" h="2988945">
                <a:moveTo>
                  <a:pt x="0" y="1481024"/>
                </a:moveTo>
                <a:lnTo>
                  <a:pt x="927599" y="1481024"/>
                </a:lnTo>
              </a:path>
              <a:path w="927735" h="2988945">
                <a:moveTo>
                  <a:pt x="473599" y="6199"/>
                </a:moveTo>
                <a:lnTo>
                  <a:pt x="927499" y="6199"/>
                </a:lnTo>
              </a:path>
              <a:path w="927735" h="2988945">
                <a:moveTo>
                  <a:pt x="473599" y="2972074"/>
                </a:moveTo>
                <a:lnTo>
                  <a:pt x="927499" y="2972074"/>
                </a:lnTo>
              </a:path>
              <a:path w="927735" h="2988945">
                <a:moveTo>
                  <a:pt x="473599" y="0"/>
                </a:moveTo>
                <a:lnTo>
                  <a:pt x="473599" y="2988899"/>
                </a:lnTo>
              </a:path>
            </a:pathLst>
          </a:custGeom>
          <a:ln w="19049">
            <a:solidFill>
              <a:srgbClr val="CCCCCC"/>
            </a:solidFill>
          </a:ln>
        </p:spPr>
        <p:txBody>
          <a:bodyPr wrap="square" lIns="0" tIns="0" rIns="0" bIns="0" rtlCol="0"/>
          <a:lstStyle/>
          <a:p>
            <a:endParaRPr/>
          </a:p>
        </p:txBody>
      </p:sp>
      <p:sp>
        <p:nvSpPr>
          <p:cNvPr id="5" name="object 5"/>
          <p:cNvSpPr txBox="1"/>
          <p:nvPr/>
        </p:nvSpPr>
        <p:spPr>
          <a:xfrm>
            <a:off x="4129699" y="2773850"/>
            <a:ext cx="2148205" cy="941069"/>
          </a:xfrm>
          <a:prstGeom prst="rect">
            <a:avLst/>
          </a:prstGeom>
          <a:ln w="19049">
            <a:solidFill>
              <a:srgbClr val="002E4E"/>
            </a:solidFill>
          </a:ln>
        </p:spPr>
        <p:txBody>
          <a:bodyPr vert="horz" wrap="square" lIns="0" tIns="27939" rIns="0" bIns="0" rtlCol="0">
            <a:spAutoFit/>
          </a:bodyPr>
          <a:lstStyle/>
          <a:p>
            <a:pPr marL="101600" marR="93980" indent="724535">
              <a:lnSpc>
                <a:spcPct val="100000"/>
              </a:lnSpc>
              <a:spcBef>
                <a:spcPts val="219"/>
              </a:spcBef>
            </a:pPr>
            <a:r>
              <a:rPr sz="2500" spc="80" dirty="0">
                <a:solidFill>
                  <a:srgbClr val="002E4E"/>
                </a:solidFill>
                <a:latin typeface="Tahoma"/>
                <a:cs typeface="Tahoma"/>
              </a:rPr>
              <a:t>Por </a:t>
            </a:r>
            <a:r>
              <a:rPr sz="2500" spc="85" dirty="0">
                <a:solidFill>
                  <a:srgbClr val="002E4E"/>
                </a:solidFill>
                <a:latin typeface="Tahoma"/>
                <a:cs typeface="Tahoma"/>
              </a:rPr>
              <a:t> </a:t>
            </a:r>
            <a:r>
              <a:rPr sz="2500" dirty="0">
                <a:solidFill>
                  <a:srgbClr val="002E4E"/>
                </a:solidFill>
                <a:latin typeface="Tahoma"/>
                <a:cs typeface="Tahoma"/>
              </a:rPr>
              <a:t>agrupamiento</a:t>
            </a:r>
            <a:endParaRPr sz="2500">
              <a:latin typeface="Tahoma"/>
              <a:cs typeface="Tahoma"/>
            </a:endParaRPr>
          </a:p>
        </p:txBody>
      </p:sp>
      <p:sp>
        <p:nvSpPr>
          <p:cNvPr id="6" name="object 6"/>
          <p:cNvSpPr txBox="1"/>
          <p:nvPr/>
        </p:nvSpPr>
        <p:spPr>
          <a:xfrm>
            <a:off x="4129699" y="4226124"/>
            <a:ext cx="2148205" cy="941069"/>
          </a:xfrm>
          <a:prstGeom prst="rect">
            <a:avLst/>
          </a:prstGeom>
          <a:ln w="19049">
            <a:solidFill>
              <a:srgbClr val="002E4E"/>
            </a:solidFill>
          </a:ln>
        </p:spPr>
        <p:txBody>
          <a:bodyPr vert="horz" wrap="square" lIns="0" tIns="248285" rIns="0" bIns="0" rtlCol="0">
            <a:spAutoFit/>
          </a:bodyPr>
          <a:lstStyle/>
          <a:p>
            <a:pPr marL="399415">
              <a:lnSpc>
                <a:spcPct val="100000"/>
              </a:lnSpc>
              <a:spcBef>
                <a:spcPts val="1955"/>
              </a:spcBef>
            </a:pPr>
            <a:r>
              <a:rPr sz="2500" spc="15" dirty="0">
                <a:solidFill>
                  <a:srgbClr val="002E4E"/>
                </a:solidFill>
                <a:latin typeface="Tahoma"/>
                <a:cs typeface="Tahoma"/>
              </a:rPr>
              <a:t>Funcional</a:t>
            </a:r>
            <a:endParaRPr sz="2500">
              <a:latin typeface="Tahoma"/>
              <a:cs typeface="Tahoma"/>
            </a:endParaRPr>
          </a:p>
        </p:txBody>
      </p:sp>
      <p:sp>
        <p:nvSpPr>
          <p:cNvPr id="7" name="object 7"/>
          <p:cNvSpPr txBox="1"/>
          <p:nvPr/>
        </p:nvSpPr>
        <p:spPr>
          <a:xfrm>
            <a:off x="4129699" y="5717175"/>
            <a:ext cx="2148205" cy="941069"/>
          </a:xfrm>
          <a:prstGeom prst="rect">
            <a:avLst/>
          </a:prstGeom>
          <a:solidFill>
            <a:srgbClr val="058ECD"/>
          </a:solidFill>
        </p:spPr>
        <p:txBody>
          <a:bodyPr vert="horz" wrap="square" lIns="0" tIns="248285" rIns="0" bIns="0" rtlCol="0">
            <a:spAutoFit/>
          </a:bodyPr>
          <a:lstStyle/>
          <a:p>
            <a:pPr marL="641350">
              <a:lnSpc>
                <a:spcPct val="100000"/>
              </a:lnSpc>
              <a:spcBef>
                <a:spcPts val="1955"/>
              </a:spcBef>
            </a:pPr>
            <a:r>
              <a:rPr sz="2500" spc="-5" dirty="0">
                <a:solidFill>
                  <a:srgbClr val="FFFFFF"/>
                </a:solidFill>
                <a:latin typeface="Tahoma"/>
                <a:cs typeface="Tahoma"/>
              </a:rPr>
              <a:t>Léxica</a:t>
            </a:r>
            <a:endParaRPr sz="2500">
              <a:latin typeface="Tahoma"/>
              <a:cs typeface="Tahoma"/>
            </a:endParaRPr>
          </a:p>
        </p:txBody>
      </p:sp>
      <p:pic>
        <p:nvPicPr>
          <p:cNvPr id="8" name="object 8"/>
          <p:cNvPicPr/>
          <p:nvPr/>
        </p:nvPicPr>
        <p:blipFill>
          <a:blip r:embed="rId2" cstate="print"/>
          <a:stretch>
            <a:fillRect/>
          </a:stretch>
        </p:blipFill>
        <p:spPr>
          <a:xfrm>
            <a:off x="6373475" y="4401828"/>
            <a:ext cx="2980850" cy="2235637"/>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18388" y="2678137"/>
            <a:ext cx="6153150" cy="939800"/>
          </a:xfrm>
          <a:prstGeom prst="rect">
            <a:avLst/>
          </a:prstGeom>
        </p:spPr>
        <p:txBody>
          <a:bodyPr vert="horz" wrap="square" lIns="0" tIns="12700" rIns="0" bIns="0" rtlCol="0">
            <a:spAutoFit/>
          </a:bodyPr>
          <a:lstStyle/>
          <a:p>
            <a:pPr marL="12700">
              <a:lnSpc>
                <a:spcPct val="100000"/>
              </a:lnSpc>
              <a:spcBef>
                <a:spcPts val="100"/>
              </a:spcBef>
            </a:pPr>
            <a:r>
              <a:rPr sz="6000" b="1" spc="-1045" dirty="0">
                <a:solidFill>
                  <a:srgbClr val="00B0F0"/>
                </a:solidFill>
                <a:latin typeface="Tahoma"/>
                <a:cs typeface="Tahoma"/>
              </a:rPr>
              <a:t>[</a:t>
            </a:r>
            <a:r>
              <a:rPr sz="6000" b="1" spc="-434" dirty="0">
                <a:solidFill>
                  <a:srgbClr val="00B0F0"/>
                </a:solidFill>
                <a:latin typeface="Tahoma"/>
                <a:cs typeface="Tahoma"/>
              </a:rPr>
              <a:t>C21</a:t>
            </a:r>
            <a:r>
              <a:rPr sz="6000" b="1" spc="-305" dirty="0">
                <a:solidFill>
                  <a:srgbClr val="00B0F0"/>
                </a:solidFill>
                <a:latin typeface="Tahoma"/>
                <a:cs typeface="Tahoma"/>
              </a:rPr>
              <a:t>]</a:t>
            </a:r>
            <a:r>
              <a:rPr sz="6000" b="1" spc="-595" dirty="0">
                <a:solidFill>
                  <a:srgbClr val="00B0F0"/>
                </a:solidFill>
                <a:latin typeface="Tahoma"/>
                <a:cs typeface="Tahoma"/>
              </a:rPr>
              <a:t> </a:t>
            </a:r>
            <a:r>
              <a:rPr sz="6000" b="1" spc="-250" dirty="0">
                <a:solidFill>
                  <a:srgbClr val="FFFFFF"/>
                </a:solidFill>
                <a:latin typeface="Tahoma"/>
                <a:cs typeface="Tahoma"/>
              </a:rPr>
              <a:t>Nai</a:t>
            </a:r>
            <a:r>
              <a:rPr sz="6000" b="1" spc="-360" dirty="0">
                <a:solidFill>
                  <a:srgbClr val="FFFFFF"/>
                </a:solidFill>
                <a:latin typeface="Tahoma"/>
                <a:cs typeface="Tahoma"/>
              </a:rPr>
              <a:t>ve</a:t>
            </a:r>
            <a:r>
              <a:rPr sz="6000" b="1" spc="-610" dirty="0">
                <a:solidFill>
                  <a:srgbClr val="FFFFFF"/>
                </a:solidFill>
                <a:latin typeface="Tahoma"/>
                <a:cs typeface="Tahoma"/>
              </a:rPr>
              <a:t> </a:t>
            </a:r>
            <a:r>
              <a:rPr sz="6000" b="1" spc="-215" dirty="0">
                <a:solidFill>
                  <a:srgbClr val="FFFFFF"/>
                </a:solidFill>
                <a:latin typeface="Tahoma"/>
                <a:cs typeface="Tahoma"/>
              </a:rPr>
              <a:t>B</a:t>
            </a:r>
            <a:r>
              <a:rPr sz="6000" b="1" spc="-570" dirty="0">
                <a:solidFill>
                  <a:srgbClr val="FFFFFF"/>
                </a:solidFill>
                <a:latin typeface="Tahoma"/>
                <a:cs typeface="Tahoma"/>
              </a:rPr>
              <a:t>a</a:t>
            </a:r>
            <a:r>
              <a:rPr sz="6000" b="1" spc="-355" dirty="0">
                <a:solidFill>
                  <a:srgbClr val="FFFFFF"/>
                </a:solidFill>
                <a:latin typeface="Tahoma"/>
                <a:cs typeface="Tahoma"/>
              </a:rPr>
              <a:t>y</a:t>
            </a:r>
            <a:r>
              <a:rPr sz="6000" b="1" spc="-420" dirty="0">
                <a:solidFill>
                  <a:srgbClr val="FFFFFF"/>
                </a:solidFill>
                <a:latin typeface="Tahoma"/>
                <a:cs typeface="Tahoma"/>
              </a:rPr>
              <a:t>es</a:t>
            </a:r>
            <a:endParaRPr sz="6000">
              <a:latin typeface="Tahoma"/>
              <a:cs typeface="Tahoma"/>
            </a:endParaRPr>
          </a:p>
        </p:txBody>
      </p:sp>
      <p:sp>
        <p:nvSpPr>
          <p:cNvPr id="3" name="object 3"/>
          <p:cNvSpPr txBox="1"/>
          <p:nvPr/>
        </p:nvSpPr>
        <p:spPr>
          <a:xfrm>
            <a:off x="3114168" y="4998985"/>
            <a:ext cx="3564254" cy="482600"/>
          </a:xfrm>
          <a:prstGeom prst="rect">
            <a:avLst/>
          </a:prstGeom>
        </p:spPr>
        <p:txBody>
          <a:bodyPr vert="horz" wrap="square" lIns="0" tIns="12700" rIns="0" bIns="0" rtlCol="0">
            <a:spAutoFit/>
          </a:bodyPr>
          <a:lstStyle/>
          <a:p>
            <a:pPr marL="12700">
              <a:lnSpc>
                <a:spcPct val="100000"/>
              </a:lnSpc>
              <a:spcBef>
                <a:spcPts val="100"/>
              </a:spcBef>
            </a:pPr>
            <a:r>
              <a:rPr sz="3000" spc="40" dirty="0">
                <a:solidFill>
                  <a:srgbClr val="FFFFFF"/>
                </a:solidFill>
                <a:latin typeface="Tahoma"/>
                <a:cs typeface="Tahoma"/>
              </a:rPr>
              <a:t>Clasiﬁcación</a:t>
            </a:r>
            <a:r>
              <a:rPr sz="3000" spc="-360" dirty="0">
                <a:solidFill>
                  <a:srgbClr val="FFFFFF"/>
                </a:solidFill>
                <a:latin typeface="Tahoma"/>
                <a:cs typeface="Tahoma"/>
              </a:rPr>
              <a:t> </a:t>
            </a:r>
            <a:r>
              <a:rPr sz="3000" spc="5" dirty="0">
                <a:solidFill>
                  <a:srgbClr val="FFFFFF"/>
                </a:solidFill>
                <a:latin typeface="Tahoma"/>
                <a:cs typeface="Tahoma"/>
              </a:rPr>
              <a:t>de</a:t>
            </a:r>
            <a:r>
              <a:rPr sz="3000" spc="-360" dirty="0">
                <a:solidFill>
                  <a:srgbClr val="FFFFFF"/>
                </a:solidFill>
                <a:latin typeface="Tahoma"/>
                <a:cs typeface="Tahoma"/>
              </a:rPr>
              <a:t> </a:t>
            </a:r>
            <a:r>
              <a:rPr sz="3000" spc="40" dirty="0">
                <a:solidFill>
                  <a:srgbClr val="FFFFFF"/>
                </a:solidFill>
                <a:latin typeface="Tahoma"/>
                <a:cs typeface="Tahoma"/>
              </a:rPr>
              <a:t>t</a:t>
            </a:r>
            <a:r>
              <a:rPr sz="3000" spc="-25" dirty="0">
                <a:solidFill>
                  <a:srgbClr val="FFFFFF"/>
                </a:solidFill>
                <a:latin typeface="Tahoma"/>
                <a:cs typeface="Tahoma"/>
              </a:rPr>
              <a:t>e</a:t>
            </a:r>
            <a:r>
              <a:rPr sz="3000" spc="60" dirty="0">
                <a:solidFill>
                  <a:srgbClr val="FFFFFF"/>
                </a:solidFill>
                <a:latin typeface="Tahoma"/>
                <a:cs typeface="Tahoma"/>
              </a:rPr>
              <a:t>xto</a:t>
            </a:r>
            <a:endParaRPr sz="3000">
              <a:latin typeface="Tahoma"/>
              <a:cs typeface="Tahom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4850" y="241300"/>
            <a:ext cx="8667070" cy="756919"/>
          </a:xfrm>
          <a:prstGeom prst="rect">
            <a:avLst/>
          </a:prstGeom>
        </p:spPr>
        <p:txBody>
          <a:bodyPr vert="horz" wrap="square" lIns="0" tIns="12700" rIns="0" bIns="0" rtlCol="0">
            <a:spAutoFit/>
          </a:bodyPr>
          <a:lstStyle/>
          <a:p>
            <a:pPr marL="521970">
              <a:lnSpc>
                <a:spcPct val="100000"/>
              </a:lnSpc>
              <a:spcBef>
                <a:spcPts val="100"/>
              </a:spcBef>
            </a:pPr>
            <a:r>
              <a:rPr spc="-240" dirty="0"/>
              <a:t>NB:</a:t>
            </a:r>
            <a:r>
              <a:rPr spc="-480" dirty="0"/>
              <a:t> </a:t>
            </a:r>
            <a:r>
              <a:rPr spc="-265" dirty="0"/>
              <a:t>clasiﬁcador</a:t>
            </a:r>
            <a:r>
              <a:rPr spc="-480" dirty="0"/>
              <a:t> </a:t>
            </a:r>
            <a:r>
              <a:rPr spc="-235" dirty="0"/>
              <a:t>probabilístico</a:t>
            </a:r>
          </a:p>
        </p:txBody>
      </p:sp>
      <p:pic>
        <p:nvPicPr>
          <p:cNvPr id="3" name="object 3"/>
          <p:cNvPicPr/>
          <p:nvPr/>
        </p:nvPicPr>
        <p:blipFill>
          <a:blip r:embed="rId2" cstate="print"/>
          <a:stretch>
            <a:fillRect/>
          </a:stretch>
        </p:blipFill>
        <p:spPr>
          <a:xfrm>
            <a:off x="4991100" y="2374900"/>
            <a:ext cx="4663810" cy="3262763"/>
          </a:xfrm>
          <a:prstGeom prst="rect">
            <a:avLst/>
          </a:prstGeom>
        </p:spPr>
      </p:pic>
      <p:sp>
        <p:nvSpPr>
          <p:cNvPr id="5" name="CuadroTexto 4">
            <a:extLst>
              <a:ext uri="{FF2B5EF4-FFF2-40B4-BE49-F238E27FC236}">
                <a16:creationId xmlns:a16="http://schemas.microsoft.com/office/drawing/2014/main" id="{E0D130D4-265E-4E16-B018-89085FA02948}"/>
              </a:ext>
            </a:extLst>
          </p:cNvPr>
          <p:cNvSpPr txBox="1"/>
          <p:nvPr/>
        </p:nvSpPr>
        <p:spPr>
          <a:xfrm>
            <a:off x="1218520" y="998219"/>
            <a:ext cx="8153400" cy="923330"/>
          </a:xfrm>
          <a:prstGeom prst="rect">
            <a:avLst/>
          </a:prstGeom>
          <a:noFill/>
        </p:spPr>
        <p:txBody>
          <a:bodyPr wrap="square">
            <a:spAutoFit/>
          </a:bodyPr>
          <a:lstStyle/>
          <a:p>
            <a:pPr algn="just"/>
            <a:r>
              <a:rPr lang="es-ES" dirty="0"/>
              <a:t>Vamos a profundizar la lógica matemática del algoritmo </a:t>
            </a:r>
            <a:r>
              <a:rPr lang="es-ES" dirty="0" err="1"/>
              <a:t>Naive</a:t>
            </a:r>
            <a:r>
              <a:rPr lang="es-ES" dirty="0"/>
              <a:t> Bayes, pero antes es necesario entender el concepto de clasificador probabilístico</a:t>
            </a:r>
          </a:p>
          <a:p>
            <a:endParaRPr lang="es-ES" dirty="0"/>
          </a:p>
        </p:txBody>
      </p:sp>
      <p:sp>
        <p:nvSpPr>
          <p:cNvPr id="7" name="CuadroTexto 6">
            <a:extLst>
              <a:ext uri="{FF2B5EF4-FFF2-40B4-BE49-F238E27FC236}">
                <a16:creationId xmlns:a16="http://schemas.microsoft.com/office/drawing/2014/main" id="{DB255E15-5F3E-4A11-A770-5771BF8E7ACD}"/>
              </a:ext>
            </a:extLst>
          </p:cNvPr>
          <p:cNvSpPr txBox="1"/>
          <p:nvPr/>
        </p:nvSpPr>
        <p:spPr>
          <a:xfrm>
            <a:off x="95250" y="2070100"/>
            <a:ext cx="4895850" cy="4801314"/>
          </a:xfrm>
          <a:prstGeom prst="rect">
            <a:avLst/>
          </a:prstGeom>
          <a:noFill/>
        </p:spPr>
        <p:txBody>
          <a:bodyPr wrap="square">
            <a:spAutoFit/>
          </a:bodyPr>
          <a:lstStyle/>
          <a:p>
            <a:pPr algn="just"/>
            <a:r>
              <a:rPr lang="es-ES" dirty="0"/>
              <a:t>Dado un documento cualquiera el considera todas las categorías asignándoles una probabilidad, como vemos en la imagen un documento cualquiera puede estar refiriéndose a deportes, videojuegos o política, no lo sabemos, pero el modelo con la formula que observas calcula internamente una probabilidad para cada una de esas categorías, se interpreta de la siguiente manera:</a:t>
            </a:r>
          </a:p>
          <a:p>
            <a:pPr algn="just"/>
            <a:endParaRPr lang="es-ES" dirty="0"/>
          </a:p>
          <a:p>
            <a:pPr algn="just"/>
            <a:r>
              <a:rPr lang="es-ES" b="1" dirty="0"/>
              <a:t>La probabilidad condicional de que dado un documento "d" le corresponda una categoría "c", y al igual que con las cadenas de </a:t>
            </a:r>
            <a:r>
              <a:rPr lang="es-ES" b="1" dirty="0" err="1"/>
              <a:t>markov</a:t>
            </a:r>
            <a:r>
              <a:rPr lang="es-ES" b="1" dirty="0"/>
              <a:t> calculamos cual es la máxima de esas probabilidades, y la categoría correspondiente es la que predice el modelo porque es la que tiene la máxima probabilidad.</a:t>
            </a:r>
            <a:endParaRPr lang="es-ES_tradnl" b="1"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1364" y="88900"/>
            <a:ext cx="8667070" cy="756919"/>
          </a:xfrm>
          <a:prstGeom prst="rect">
            <a:avLst/>
          </a:prstGeom>
        </p:spPr>
        <p:txBody>
          <a:bodyPr vert="horz" wrap="square" lIns="0" tIns="12700" rIns="0" bIns="0" rtlCol="0">
            <a:spAutoFit/>
          </a:bodyPr>
          <a:lstStyle/>
          <a:p>
            <a:pPr marL="521970">
              <a:lnSpc>
                <a:spcPct val="100000"/>
              </a:lnSpc>
              <a:spcBef>
                <a:spcPts val="100"/>
              </a:spcBef>
            </a:pPr>
            <a:r>
              <a:rPr spc="-240" dirty="0"/>
              <a:t>NB:</a:t>
            </a:r>
            <a:r>
              <a:rPr spc="-480" dirty="0"/>
              <a:t> </a:t>
            </a:r>
            <a:r>
              <a:rPr spc="-265" dirty="0"/>
              <a:t>clasiﬁcador</a:t>
            </a:r>
            <a:r>
              <a:rPr spc="-480" dirty="0"/>
              <a:t> </a:t>
            </a:r>
            <a:r>
              <a:rPr spc="-235" dirty="0"/>
              <a:t>probabilístico</a:t>
            </a:r>
          </a:p>
        </p:txBody>
      </p:sp>
      <p:pic>
        <p:nvPicPr>
          <p:cNvPr id="3" name="object 3"/>
          <p:cNvPicPr/>
          <p:nvPr/>
        </p:nvPicPr>
        <p:blipFill>
          <a:blip r:embed="rId2" cstate="print"/>
          <a:stretch>
            <a:fillRect/>
          </a:stretch>
        </p:blipFill>
        <p:spPr>
          <a:xfrm>
            <a:off x="1162050" y="1003300"/>
            <a:ext cx="4161519" cy="3343275"/>
          </a:xfrm>
          <a:prstGeom prst="rect">
            <a:avLst/>
          </a:prstGeom>
        </p:spPr>
      </p:pic>
      <p:sp>
        <p:nvSpPr>
          <p:cNvPr id="5" name="CuadroTexto 4">
            <a:extLst>
              <a:ext uri="{FF2B5EF4-FFF2-40B4-BE49-F238E27FC236}">
                <a16:creationId xmlns:a16="http://schemas.microsoft.com/office/drawing/2014/main" id="{0A231C11-FA6D-40BD-B21B-15DF70666987}"/>
              </a:ext>
            </a:extLst>
          </p:cNvPr>
          <p:cNvSpPr txBox="1"/>
          <p:nvPr/>
        </p:nvSpPr>
        <p:spPr>
          <a:xfrm>
            <a:off x="5505450" y="942836"/>
            <a:ext cx="3905250" cy="1754326"/>
          </a:xfrm>
          <a:prstGeom prst="rect">
            <a:avLst/>
          </a:prstGeom>
          <a:noFill/>
        </p:spPr>
        <p:txBody>
          <a:bodyPr wrap="square">
            <a:spAutoFit/>
          </a:bodyPr>
          <a:lstStyle/>
          <a:p>
            <a:pPr algn="just"/>
            <a:r>
              <a:rPr lang="es-ES" dirty="0"/>
              <a:t>Por debajo, el modelo se llama </a:t>
            </a:r>
            <a:r>
              <a:rPr lang="es-ES" dirty="0" err="1"/>
              <a:t>Naive</a:t>
            </a:r>
            <a:r>
              <a:rPr lang="es-ES" dirty="0"/>
              <a:t> Bayes porque usa la regla de Bayes, con ella hace referencia a que la probabilidad llamada posterior se calcula en términos de otras probabilidades.</a:t>
            </a:r>
            <a:endParaRPr lang="es-ES_tradnl" dirty="0"/>
          </a:p>
        </p:txBody>
      </p:sp>
      <p:sp>
        <p:nvSpPr>
          <p:cNvPr id="7" name="CuadroTexto 6">
            <a:extLst>
              <a:ext uri="{FF2B5EF4-FFF2-40B4-BE49-F238E27FC236}">
                <a16:creationId xmlns:a16="http://schemas.microsoft.com/office/drawing/2014/main" id="{EE0052DF-16D8-4ED2-ABFD-B8AD867C7A9E}"/>
              </a:ext>
            </a:extLst>
          </p:cNvPr>
          <p:cNvSpPr txBox="1"/>
          <p:nvPr/>
        </p:nvSpPr>
        <p:spPr>
          <a:xfrm>
            <a:off x="66674" y="4614724"/>
            <a:ext cx="9658351" cy="1754326"/>
          </a:xfrm>
          <a:prstGeom prst="rect">
            <a:avLst/>
          </a:prstGeom>
          <a:noFill/>
        </p:spPr>
        <p:txBody>
          <a:bodyPr wrap="square">
            <a:spAutoFit/>
          </a:bodyPr>
          <a:lstStyle/>
          <a:p>
            <a:pPr algn="just"/>
            <a:r>
              <a:rPr lang="es-ES" dirty="0"/>
              <a:t>Como observamos en la imagen la idea es considerar </a:t>
            </a:r>
            <a:r>
              <a:rPr lang="es-ES" b="1" dirty="0"/>
              <a:t>la posibilidad de que dada una categoría "c" le corresponda un documento "d"</a:t>
            </a:r>
            <a:r>
              <a:rPr lang="es-ES" dirty="0"/>
              <a:t> por </a:t>
            </a:r>
            <a:r>
              <a:rPr lang="es-ES" b="1" dirty="0"/>
              <a:t>la probabilidad de encontrar esa categoría "c" en el corpus de datos</a:t>
            </a:r>
            <a:r>
              <a:rPr lang="es-ES" dirty="0"/>
              <a:t> y todo divido por la probabilidad de encontrar el documento "d" en todo el corpus de datos nuevamente.</a:t>
            </a:r>
          </a:p>
          <a:p>
            <a:pPr algn="just"/>
            <a:endParaRPr lang="es-ES" dirty="0"/>
          </a:p>
          <a:p>
            <a:pPr algn="just"/>
            <a:r>
              <a:rPr lang="es-ES" dirty="0"/>
              <a:t>Aquí hay un truco adicional para en vez de calcular 3 probabilidades calcular solo 2 de ellas.</a:t>
            </a:r>
            <a:endParaRPr lang="es-ES_tradnl"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2315" y="12700"/>
            <a:ext cx="8667070" cy="756919"/>
          </a:xfrm>
          <a:prstGeom prst="rect">
            <a:avLst/>
          </a:prstGeom>
        </p:spPr>
        <p:txBody>
          <a:bodyPr vert="horz" wrap="square" lIns="0" tIns="12700" rIns="0" bIns="0" rtlCol="0">
            <a:spAutoFit/>
          </a:bodyPr>
          <a:lstStyle/>
          <a:p>
            <a:pPr marL="521970">
              <a:lnSpc>
                <a:spcPct val="100000"/>
              </a:lnSpc>
              <a:spcBef>
                <a:spcPts val="100"/>
              </a:spcBef>
            </a:pPr>
            <a:r>
              <a:rPr spc="-240" dirty="0"/>
              <a:t>NB:</a:t>
            </a:r>
            <a:r>
              <a:rPr spc="-480" dirty="0"/>
              <a:t> </a:t>
            </a:r>
            <a:r>
              <a:rPr spc="-265" dirty="0"/>
              <a:t>clasiﬁcador</a:t>
            </a:r>
            <a:r>
              <a:rPr spc="-480" dirty="0"/>
              <a:t> </a:t>
            </a:r>
            <a:r>
              <a:rPr spc="-235" dirty="0"/>
              <a:t>probabilístico</a:t>
            </a:r>
          </a:p>
        </p:txBody>
      </p:sp>
      <p:pic>
        <p:nvPicPr>
          <p:cNvPr id="3" name="object 3"/>
          <p:cNvPicPr/>
          <p:nvPr/>
        </p:nvPicPr>
        <p:blipFill>
          <a:blip r:embed="rId2" cstate="print"/>
          <a:stretch>
            <a:fillRect/>
          </a:stretch>
        </p:blipFill>
        <p:spPr>
          <a:xfrm>
            <a:off x="1695450" y="927101"/>
            <a:ext cx="6400800" cy="3581400"/>
          </a:xfrm>
          <a:prstGeom prst="rect">
            <a:avLst/>
          </a:prstGeom>
        </p:spPr>
      </p:pic>
      <p:sp>
        <p:nvSpPr>
          <p:cNvPr id="5" name="CuadroTexto 4">
            <a:extLst>
              <a:ext uri="{FF2B5EF4-FFF2-40B4-BE49-F238E27FC236}">
                <a16:creationId xmlns:a16="http://schemas.microsoft.com/office/drawing/2014/main" id="{BE290495-CEB8-4B68-93CF-4FD62F5722B9}"/>
              </a:ext>
            </a:extLst>
          </p:cNvPr>
          <p:cNvSpPr txBox="1"/>
          <p:nvPr/>
        </p:nvSpPr>
        <p:spPr>
          <a:xfrm>
            <a:off x="95250" y="4665983"/>
            <a:ext cx="9601200" cy="2554545"/>
          </a:xfrm>
          <a:prstGeom prst="rect">
            <a:avLst/>
          </a:prstGeom>
          <a:noFill/>
        </p:spPr>
        <p:txBody>
          <a:bodyPr wrap="square">
            <a:spAutoFit/>
          </a:bodyPr>
          <a:lstStyle/>
          <a:p>
            <a:pPr algn="just"/>
            <a:r>
              <a:rPr lang="es-ES" sz="1600" dirty="0"/>
              <a:t>Esto porque estamos comparando el máximo de muchas probabilidades, y todas esas probabilidades están divididas por el mismo numero (la probabilidad del documento), lo único que cambia es la probabilidad de la categoría, (solo quitamos el denominador, el más grande sigue siendo el mas grande, el mas pequeño sigue siendo el mas pequeño), y matemáticamente la relación de orden se preserva reduciendo esto a el calculo de solo dos probabilidades, la primera es la Probabilidad condicional prior en la cual dada una categoría le corresponda un documento, la segunda es probabilidad de encontrar esa categoría en el corpus de datos, el problema de </a:t>
            </a:r>
            <a:r>
              <a:rPr lang="es-ES" sz="1600" dirty="0" err="1"/>
              <a:t>Naive</a:t>
            </a:r>
            <a:r>
              <a:rPr lang="es-ES" sz="1600" dirty="0"/>
              <a:t> Bayes se reduce a eso, ahora veamos como se desglosa. La probabilidad como vimos tenemos el producto de una distribución de probabilidad condicional, por el producto de una probabilidad sobre las categorías, la idea es encontrar la categoría donde su probabilidad es máxima, la pregunta a responder es como calcular esas probabilidades</a:t>
            </a:r>
            <a:endParaRPr lang="es-ES_tradnl" sz="16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BDE455B-AE33-4323-BFD5-F283724464E6}"/>
              </a:ext>
            </a:extLst>
          </p:cNvPr>
          <p:cNvPicPr>
            <a:picLocks noChangeAspect="1"/>
          </p:cNvPicPr>
          <p:nvPr/>
        </p:nvPicPr>
        <p:blipFill>
          <a:blip r:embed="rId2"/>
          <a:stretch>
            <a:fillRect/>
          </a:stretch>
        </p:blipFill>
        <p:spPr>
          <a:xfrm>
            <a:off x="171450" y="241300"/>
            <a:ext cx="3962400" cy="2000250"/>
          </a:xfrm>
          <a:prstGeom prst="rect">
            <a:avLst/>
          </a:prstGeom>
        </p:spPr>
      </p:pic>
      <p:sp>
        <p:nvSpPr>
          <p:cNvPr id="5" name="CuadroTexto 4">
            <a:extLst>
              <a:ext uri="{FF2B5EF4-FFF2-40B4-BE49-F238E27FC236}">
                <a16:creationId xmlns:a16="http://schemas.microsoft.com/office/drawing/2014/main" id="{252BE592-4A4E-40A7-AFD7-87CCEE2E5BD6}"/>
              </a:ext>
            </a:extLst>
          </p:cNvPr>
          <p:cNvSpPr txBox="1"/>
          <p:nvPr/>
        </p:nvSpPr>
        <p:spPr>
          <a:xfrm>
            <a:off x="4591050" y="241300"/>
            <a:ext cx="4895850" cy="1200329"/>
          </a:xfrm>
          <a:prstGeom prst="rect">
            <a:avLst/>
          </a:prstGeom>
          <a:noFill/>
        </p:spPr>
        <p:txBody>
          <a:bodyPr wrap="square">
            <a:spAutoFit/>
          </a:bodyPr>
          <a:lstStyle/>
          <a:p>
            <a:pPr algn="just"/>
            <a:r>
              <a:rPr lang="es-ES" dirty="0"/>
              <a:t>Primero encontrar la probabilidad de que dada una categoría le corresponda un documento, y luego la probabilidad de encontrar la categoría en el corpus</a:t>
            </a:r>
            <a:endParaRPr lang="es-ES_tradnl" dirty="0"/>
          </a:p>
        </p:txBody>
      </p:sp>
      <p:sp>
        <p:nvSpPr>
          <p:cNvPr id="7" name="CuadroTexto 6">
            <a:extLst>
              <a:ext uri="{FF2B5EF4-FFF2-40B4-BE49-F238E27FC236}">
                <a16:creationId xmlns:a16="http://schemas.microsoft.com/office/drawing/2014/main" id="{7C28C33B-5298-4578-8046-A527E7963E56}"/>
              </a:ext>
            </a:extLst>
          </p:cNvPr>
          <p:cNvSpPr txBox="1"/>
          <p:nvPr/>
        </p:nvSpPr>
        <p:spPr>
          <a:xfrm>
            <a:off x="0" y="2070100"/>
            <a:ext cx="9696450" cy="646331"/>
          </a:xfrm>
          <a:prstGeom prst="rect">
            <a:avLst/>
          </a:prstGeom>
          <a:noFill/>
        </p:spPr>
        <p:txBody>
          <a:bodyPr wrap="square">
            <a:spAutoFit/>
          </a:bodyPr>
          <a:lstStyle/>
          <a:p>
            <a:pPr algn="just"/>
            <a:r>
              <a:rPr lang="es-ES" dirty="0"/>
              <a:t>La primera categoría es esta condicional, un documento estará compuesto por un conjunto de </a:t>
            </a:r>
            <a:r>
              <a:rPr lang="es-ES" dirty="0" err="1"/>
              <a:t>features</a:t>
            </a:r>
            <a:r>
              <a:rPr lang="es-ES" dirty="0"/>
              <a:t> "</a:t>
            </a:r>
            <a:r>
              <a:rPr lang="es-ES" dirty="0" err="1"/>
              <a:t>fn</a:t>
            </a:r>
            <a:r>
              <a:rPr lang="es-ES" dirty="0"/>
              <a:t>", estos serán atributos.</a:t>
            </a:r>
            <a:endParaRPr lang="es-ES_tradnl" dirty="0"/>
          </a:p>
        </p:txBody>
      </p:sp>
      <p:pic>
        <p:nvPicPr>
          <p:cNvPr id="1026" name="Picture 2" descr="naive_bayes_6">
            <a:extLst>
              <a:ext uri="{FF2B5EF4-FFF2-40B4-BE49-F238E27FC236}">
                <a16:creationId xmlns:a16="http://schemas.microsoft.com/office/drawing/2014/main" id="{32A4B79C-24E0-4311-B64F-B432318D3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2716431"/>
            <a:ext cx="4933950" cy="140970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9DE0D984-1F4D-4913-8EF1-D5DDDFB11A81}"/>
              </a:ext>
            </a:extLst>
          </p:cNvPr>
          <p:cNvSpPr txBox="1"/>
          <p:nvPr/>
        </p:nvSpPr>
        <p:spPr>
          <a:xfrm>
            <a:off x="-35719" y="4110256"/>
            <a:ext cx="9767887" cy="1200329"/>
          </a:xfrm>
          <a:prstGeom prst="rect">
            <a:avLst/>
          </a:prstGeom>
          <a:noFill/>
        </p:spPr>
        <p:txBody>
          <a:bodyPr wrap="square">
            <a:spAutoFit/>
          </a:bodyPr>
          <a:lstStyle/>
          <a:p>
            <a:pPr algn="just"/>
            <a:r>
              <a:rPr lang="es-ES" dirty="0"/>
              <a:t>Vamos a usar la "hipótesis de </a:t>
            </a:r>
            <a:r>
              <a:rPr lang="es-ES" dirty="0" err="1"/>
              <a:t>Naive</a:t>
            </a:r>
            <a:r>
              <a:rPr lang="es-ES" dirty="0"/>
              <a:t> Bayes" que consiste en decir que existe cierta independencia en la probabilidad conjunta, diciendo que en realidad el factor se puede reducir al producto de varias probabilidades.</a:t>
            </a:r>
          </a:p>
          <a:p>
            <a:endParaRPr lang="es-ES" dirty="0"/>
          </a:p>
        </p:txBody>
      </p:sp>
      <p:pic>
        <p:nvPicPr>
          <p:cNvPr id="1028" name="Picture 4" descr="naive_bayes_7">
            <a:extLst>
              <a:ext uri="{FF2B5EF4-FFF2-40B4-BE49-F238E27FC236}">
                <a16:creationId xmlns:a16="http://schemas.microsoft.com/office/drawing/2014/main" id="{1A1FDD56-B64D-4B85-A86E-B5C1A3393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041900"/>
            <a:ext cx="88011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0159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18CCF78-DEAA-4A1A-A244-6F1EC7D9DD7C}"/>
              </a:ext>
            </a:extLst>
          </p:cNvPr>
          <p:cNvSpPr txBox="1"/>
          <p:nvPr/>
        </p:nvSpPr>
        <p:spPr>
          <a:xfrm>
            <a:off x="857250" y="107950"/>
            <a:ext cx="8839200" cy="523220"/>
          </a:xfrm>
          <a:prstGeom prst="rect">
            <a:avLst/>
          </a:prstGeom>
          <a:noFill/>
        </p:spPr>
        <p:txBody>
          <a:bodyPr wrap="square">
            <a:spAutoFit/>
          </a:bodyPr>
          <a:lstStyle/>
          <a:p>
            <a:pPr algn="just"/>
            <a:r>
              <a:rPr lang="es-ES" sz="1400" dirty="0" err="1"/>
              <a:t>Asi</a:t>
            </a:r>
            <a:r>
              <a:rPr lang="es-ES" sz="1400" dirty="0"/>
              <a:t> tomaremos el valor máximo de esa serie de cálculos de probabilidades, y ello lo podemos expresar con la siguiente formula utilizando PI mayúscula para denotar al conjunto de productos de probabilidad.</a:t>
            </a:r>
            <a:endParaRPr lang="es-ES_tradnl" sz="1400" dirty="0"/>
          </a:p>
        </p:txBody>
      </p:sp>
      <p:pic>
        <p:nvPicPr>
          <p:cNvPr id="2050" name="Picture 2" descr="naive_bayes_8">
            <a:extLst>
              <a:ext uri="{FF2B5EF4-FFF2-40B4-BE49-F238E27FC236}">
                <a16:creationId xmlns:a16="http://schemas.microsoft.com/office/drawing/2014/main" id="{AA319CB7-77C4-4B0B-939C-72928D4AC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050" y="626735"/>
            <a:ext cx="4724400" cy="15240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5DC460A4-58D1-43DB-A034-BF8BF4024FB9}"/>
              </a:ext>
            </a:extLst>
          </p:cNvPr>
          <p:cNvSpPr txBox="1"/>
          <p:nvPr/>
        </p:nvSpPr>
        <p:spPr>
          <a:xfrm>
            <a:off x="95250" y="2146300"/>
            <a:ext cx="2895600" cy="2246769"/>
          </a:xfrm>
          <a:prstGeom prst="rect">
            <a:avLst/>
          </a:prstGeom>
          <a:noFill/>
        </p:spPr>
        <p:txBody>
          <a:bodyPr wrap="square">
            <a:spAutoFit/>
          </a:bodyPr>
          <a:lstStyle/>
          <a:p>
            <a:pPr algn="just"/>
            <a:r>
              <a:rPr lang="es-ES" sz="1400" dirty="0"/>
              <a:t>Sin embargo aun hay que tomar en cuenta un factor adicional, el elemento PI Mayúscula (</a:t>
            </a:r>
            <a:r>
              <a:rPr lang="es-ES" sz="1400" dirty="0" err="1"/>
              <a:t>productorio</a:t>
            </a:r>
            <a:r>
              <a:rPr lang="es-ES" sz="1400" dirty="0"/>
              <a:t> en matemáticas) puede significar que estamos multiplicando demasiados elementos, esto porque el numero de </a:t>
            </a:r>
            <a:r>
              <a:rPr lang="es-ES" sz="1400" dirty="0" err="1"/>
              <a:t>features</a:t>
            </a:r>
            <a:r>
              <a:rPr lang="es-ES" sz="1400" dirty="0"/>
              <a:t> n puede ser muy grande, y si nuestras probabilidades son números relativamente pequeños por ejemplo:</a:t>
            </a:r>
            <a:endParaRPr lang="es-ES_tradnl" sz="1400" dirty="0"/>
          </a:p>
        </p:txBody>
      </p:sp>
      <p:pic>
        <p:nvPicPr>
          <p:cNvPr id="2052" name="Picture 4" descr="naive_bayes_9">
            <a:extLst>
              <a:ext uri="{FF2B5EF4-FFF2-40B4-BE49-F238E27FC236}">
                <a16:creationId xmlns:a16="http://schemas.microsoft.com/office/drawing/2014/main" id="{CA6FFDF4-B3F1-4AB0-A9C9-609A75824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036" y="2146300"/>
            <a:ext cx="6116119" cy="132959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54E62399-D8CB-4BDB-B537-8B06E6E514D0}"/>
              </a:ext>
            </a:extLst>
          </p:cNvPr>
          <p:cNvSpPr txBox="1"/>
          <p:nvPr/>
        </p:nvSpPr>
        <p:spPr>
          <a:xfrm>
            <a:off x="9525" y="4393069"/>
            <a:ext cx="9601200" cy="738664"/>
          </a:xfrm>
          <a:prstGeom prst="rect">
            <a:avLst/>
          </a:prstGeom>
          <a:noFill/>
        </p:spPr>
        <p:txBody>
          <a:bodyPr wrap="square">
            <a:spAutoFit/>
          </a:bodyPr>
          <a:lstStyle/>
          <a:p>
            <a:pPr algn="just"/>
            <a:r>
              <a:rPr lang="es-ES" sz="1400" dirty="0"/>
              <a:t>En general cuando multiplicas números menores a la unidad el numero resultante </a:t>
            </a:r>
            <a:r>
              <a:rPr lang="es-ES" sz="1400" dirty="0" err="1"/>
              <a:t>sera</a:t>
            </a:r>
            <a:r>
              <a:rPr lang="es-ES" sz="1400" dirty="0"/>
              <a:t> cada vez mas pequeño, computacionalmente no es bueno ya que la maquina puede llegar a interpretar estos números como un cero, para evitar utilizamos el truco del logaritmo.</a:t>
            </a:r>
            <a:endParaRPr lang="es-ES_tradnl" sz="1400" dirty="0"/>
          </a:p>
        </p:txBody>
      </p:sp>
      <p:pic>
        <p:nvPicPr>
          <p:cNvPr id="2054" name="Picture 6" descr="naive_bayes_10">
            <a:extLst>
              <a:ext uri="{FF2B5EF4-FFF2-40B4-BE49-F238E27FC236}">
                <a16:creationId xmlns:a16="http://schemas.microsoft.com/office/drawing/2014/main" id="{CAB85EBE-38E4-4BF2-8DA6-74B66D59F8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848"/>
          <a:stretch/>
        </p:blipFill>
        <p:spPr bwMode="auto">
          <a:xfrm>
            <a:off x="2762250" y="4991021"/>
            <a:ext cx="6124575" cy="2053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83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46C52B5-A2ED-4B12-A209-86FC34253232}"/>
              </a:ext>
            </a:extLst>
          </p:cNvPr>
          <p:cNvSpPr txBox="1"/>
          <p:nvPr/>
        </p:nvSpPr>
        <p:spPr>
          <a:xfrm>
            <a:off x="973978" y="285507"/>
            <a:ext cx="3419476" cy="1015663"/>
          </a:xfrm>
          <a:prstGeom prst="rect">
            <a:avLst/>
          </a:prstGeom>
          <a:noFill/>
        </p:spPr>
        <p:txBody>
          <a:bodyPr wrap="square">
            <a:spAutoFit/>
          </a:bodyPr>
          <a:lstStyle/>
          <a:p>
            <a:pPr algn="just"/>
            <a:r>
              <a:rPr lang="es-ES" sz="1400" dirty="0"/>
              <a:t>Recuerda que en la función logaritmo los números cercanos a cero para y serán números negativos</a:t>
            </a:r>
          </a:p>
          <a:p>
            <a:endParaRPr lang="es-ES" dirty="0"/>
          </a:p>
        </p:txBody>
      </p:sp>
      <p:pic>
        <p:nvPicPr>
          <p:cNvPr id="3074" name="Picture 2" descr="naive_bayes_11">
            <a:extLst>
              <a:ext uri="{FF2B5EF4-FFF2-40B4-BE49-F238E27FC236}">
                <a16:creationId xmlns:a16="http://schemas.microsoft.com/office/drawing/2014/main" id="{9DE4B8C3-1957-4FDA-9ED5-BDF3D711B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829" y="113120"/>
            <a:ext cx="2789817" cy="214601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41919B5-2830-4D25-8054-D3637925E1CE}"/>
              </a:ext>
            </a:extLst>
          </p:cNvPr>
          <p:cNvSpPr txBox="1"/>
          <p:nvPr/>
        </p:nvSpPr>
        <p:spPr>
          <a:xfrm>
            <a:off x="171449" y="2259133"/>
            <a:ext cx="2743200" cy="1231106"/>
          </a:xfrm>
          <a:prstGeom prst="rect">
            <a:avLst/>
          </a:prstGeom>
          <a:noFill/>
        </p:spPr>
        <p:txBody>
          <a:bodyPr wrap="square">
            <a:spAutoFit/>
          </a:bodyPr>
          <a:lstStyle/>
          <a:p>
            <a:pPr algn="just"/>
            <a:r>
              <a:rPr lang="es-ES" sz="1400" dirty="0"/>
              <a:t>Y que también los logaritmos tienen propiedades. De esta forma la formula se convierte en lo siguiente.</a:t>
            </a:r>
          </a:p>
          <a:p>
            <a:endParaRPr lang="es-ES" dirty="0"/>
          </a:p>
        </p:txBody>
      </p:sp>
      <p:pic>
        <p:nvPicPr>
          <p:cNvPr id="3076" name="Picture 4" descr="naive_bayes_12">
            <a:extLst>
              <a:ext uri="{FF2B5EF4-FFF2-40B4-BE49-F238E27FC236}">
                <a16:creationId xmlns:a16="http://schemas.microsoft.com/office/drawing/2014/main" id="{48262197-F7E5-430F-B180-0B0F1DF88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450" y="2356860"/>
            <a:ext cx="5946619" cy="184121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D3DDB380-7E14-477C-BF69-836C0669DD9C}"/>
              </a:ext>
            </a:extLst>
          </p:cNvPr>
          <p:cNvPicPr>
            <a:picLocks noChangeAspect="1"/>
          </p:cNvPicPr>
          <p:nvPr/>
        </p:nvPicPr>
        <p:blipFill>
          <a:blip r:embed="rId4"/>
          <a:stretch>
            <a:fillRect/>
          </a:stretch>
        </p:blipFill>
        <p:spPr>
          <a:xfrm>
            <a:off x="400050" y="4375176"/>
            <a:ext cx="8082059" cy="1187496"/>
          </a:xfrm>
          <a:prstGeom prst="rect">
            <a:avLst/>
          </a:prstGeom>
          <a:ln w="38100">
            <a:solidFill>
              <a:srgbClr val="FF0000"/>
            </a:solidFill>
          </a:ln>
        </p:spPr>
      </p:pic>
      <p:sp>
        <p:nvSpPr>
          <p:cNvPr id="11" name="CuadroTexto 10">
            <a:extLst>
              <a:ext uri="{FF2B5EF4-FFF2-40B4-BE49-F238E27FC236}">
                <a16:creationId xmlns:a16="http://schemas.microsoft.com/office/drawing/2014/main" id="{D14E3FB9-200F-4995-976C-D243FCAC6746}"/>
              </a:ext>
            </a:extLst>
          </p:cNvPr>
          <p:cNvSpPr txBox="1"/>
          <p:nvPr/>
        </p:nvSpPr>
        <p:spPr>
          <a:xfrm>
            <a:off x="0" y="5862833"/>
            <a:ext cx="9723516" cy="1169551"/>
          </a:xfrm>
          <a:prstGeom prst="rect">
            <a:avLst/>
          </a:prstGeom>
          <a:noFill/>
        </p:spPr>
        <p:txBody>
          <a:bodyPr wrap="square">
            <a:spAutoFit/>
          </a:bodyPr>
          <a:lstStyle/>
          <a:p>
            <a:pPr algn="just"/>
            <a:r>
              <a:rPr lang="es-ES" sz="1400" dirty="0"/>
              <a:t>Con la ultima expresión evitamos el fenómeno de underflow que es cuando sobrepasamos la precisión de la maquina utilizando números cada vez mas pequeños.</a:t>
            </a:r>
          </a:p>
          <a:p>
            <a:pPr algn="just"/>
            <a:endParaRPr lang="es-ES" sz="1400" dirty="0"/>
          </a:p>
          <a:p>
            <a:pPr algn="just"/>
            <a:r>
              <a:rPr lang="es-ES" sz="1400" dirty="0"/>
              <a:t>Solo nos falta recordar que cada una de estas propiedades se calcula haciendo conteos sobre el </a:t>
            </a:r>
            <a:r>
              <a:rPr lang="es-ES" sz="1400" dirty="0" err="1"/>
              <a:t>dataset</a:t>
            </a:r>
            <a:r>
              <a:rPr lang="es-ES" sz="1400" dirty="0"/>
              <a:t> como en los modelos anterior.</a:t>
            </a:r>
            <a:endParaRPr lang="es-ES_tradnl" sz="1400" dirty="0"/>
          </a:p>
        </p:txBody>
      </p:sp>
    </p:spTree>
    <p:extLst>
      <p:ext uri="{BB962C8B-B14F-4D97-AF65-F5344CB8AC3E}">
        <p14:creationId xmlns:p14="http://schemas.microsoft.com/office/powerpoint/2010/main" val="5275601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3" cy="73406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3"/>
            <a:ext cx="7461250" cy="756920"/>
          </a:xfrm>
          <a:prstGeom prst="rect">
            <a:avLst/>
          </a:prstGeom>
        </p:spPr>
        <p:txBody>
          <a:bodyPr vert="horz" wrap="square" lIns="0" tIns="12700" rIns="0" bIns="0" rtlCol="0">
            <a:spAutoFit/>
          </a:bodyPr>
          <a:lstStyle/>
          <a:p>
            <a:pPr marL="12700">
              <a:lnSpc>
                <a:spcPct val="100000"/>
              </a:lnSpc>
              <a:spcBef>
                <a:spcPts val="100"/>
              </a:spcBef>
            </a:pPr>
            <a:r>
              <a:rPr spc="-305" dirty="0"/>
              <a:t>Ambigüedades</a:t>
            </a:r>
            <a:r>
              <a:rPr spc="-480" dirty="0"/>
              <a:t> </a:t>
            </a:r>
            <a:r>
              <a:rPr spc="-240" dirty="0"/>
              <a:t>del</a:t>
            </a:r>
            <a:r>
              <a:rPr spc="-480" dirty="0"/>
              <a:t> </a:t>
            </a:r>
            <a:r>
              <a:rPr spc="-345" dirty="0"/>
              <a:t>lenguaje</a:t>
            </a:r>
          </a:p>
        </p:txBody>
      </p:sp>
      <p:sp>
        <p:nvSpPr>
          <p:cNvPr id="3" name="object 3"/>
          <p:cNvSpPr txBox="1"/>
          <p:nvPr/>
        </p:nvSpPr>
        <p:spPr>
          <a:xfrm>
            <a:off x="685800" y="4203474"/>
            <a:ext cx="2516505" cy="986155"/>
          </a:xfrm>
          <a:prstGeom prst="rect">
            <a:avLst/>
          </a:prstGeom>
          <a:solidFill>
            <a:srgbClr val="005593"/>
          </a:solidFill>
        </p:spPr>
        <p:txBody>
          <a:bodyPr vert="horz" wrap="square" lIns="0" tIns="73025" rIns="0" bIns="0" rtlCol="0">
            <a:spAutoFit/>
          </a:bodyPr>
          <a:lstStyle/>
          <a:p>
            <a:pPr marL="410209" marR="238760" indent="-201930">
              <a:lnSpc>
                <a:spcPct val="100000"/>
              </a:lnSpc>
              <a:spcBef>
                <a:spcPts val="575"/>
              </a:spcBef>
            </a:pPr>
            <a:r>
              <a:rPr sz="2500" spc="5" dirty="0">
                <a:solidFill>
                  <a:srgbClr val="FFFFFF"/>
                </a:solidFill>
                <a:latin typeface="Tahoma"/>
                <a:cs typeface="Tahoma"/>
              </a:rPr>
              <a:t>Ambigüedades  </a:t>
            </a:r>
            <a:r>
              <a:rPr sz="2500" spc="25" dirty="0">
                <a:solidFill>
                  <a:srgbClr val="FFFFFF"/>
                </a:solidFill>
                <a:latin typeface="Tahoma"/>
                <a:cs typeface="Tahoma"/>
              </a:rPr>
              <a:t>del</a:t>
            </a:r>
            <a:r>
              <a:rPr sz="2500" spc="-300" dirty="0">
                <a:solidFill>
                  <a:srgbClr val="FFFFFF"/>
                </a:solidFill>
                <a:latin typeface="Tahoma"/>
                <a:cs typeface="Tahoma"/>
              </a:rPr>
              <a:t> </a:t>
            </a:r>
            <a:r>
              <a:rPr sz="2500" spc="-25" dirty="0">
                <a:solidFill>
                  <a:srgbClr val="FFFFFF"/>
                </a:solidFill>
                <a:latin typeface="Tahoma"/>
                <a:cs typeface="Tahoma"/>
              </a:rPr>
              <a:t>lenguaje</a:t>
            </a:r>
            <a:endParaRPr sz="2500">
              <a:latin typeface="Tahoma"/>
              <a:cs typeface="Tahoma"/>
            </a:endParaRPr>
          </a:p>
        </p:txBody>
      </p:sp>
      <p:sp>
        <p:nvSpPr>
          <p:cNvPr id="4" name="object 4"/>
          <p:cNvSpPr/>
          <p:nvPr/>
        </p:nvSpPr>
        <p:spPr>
          <a:xfrm>
            <a:off x="3202200" y="3215500"/>
            <a:ext cx="927735" cy="2988945"/>
          </a:xfrm>
          <a:custGeom>
            <a:avLst/>
            <a:gdLst/>
            <a:ahLst/>
            <a:cxnLst/>
            <a:rect l="l" t="t" r="r" b="b"/>
            <a:pathLst>
              <a:path w="927735" h="2988945">
                <a:moveTo>
                  <a:pt x="0" y="1481024"/>
                </a:moveTo>
                <a:lnTo>
                  <a:pt x="927599" y="1481024"/>
                </a:lnTo>
              </a:path>
              <a:path w="927735" h="2988945">
                <a:moveTo>
                  <a:pt x="473599" y="6199"/>
                </a:moveTo>
                <a:lnTo>
                  <a:pt x="927499" y="6199"/>
                </a:lnTo>
              </a:path>
              <a:path w="927735" h="2988945">
                <a:moveTo>
                  <a:pt x="473599" y="2972074"/>
                </a:moveTo>
                <a:lnTo>
                  <a:pt x="927499" y="2972074"/>
                </a:lnTo>
              </a:path>
              <a:path w="927735" h="2988945">
                <a:moveTo>
                  <a:pt x="473599" y="0"/>
                </a:moveTo>
                <a:lnTo>
                  <a:pt x="473599" y="2988899"/>
                </a:lnTo>
              </a:path>
            </a:pathLst>
          </a:custGeom>
          <a:ln w="19049">
            <a:solidFill>
              <a:srgbClr val="CCCCCC"/>
            </a:solidFill>
          </a:ln>
        </p:spPr>
        <p:txBody>
          <a:bodyPr wrap="square" lIns="0" tIns="0" rIns="0" bIns="0" rtlCol="0"/>
          <a:lstStyle/>
          <a:p>
            <a:endParaRPr/>
          </a:p>
        </p:txBody>
      </p:sp>
      <p:sp>
        <p:nvSpPr>
          <p:cNvPr id="5" name="object 5"/>
          <p:cNvSpPr txBox="1"/>
          <p:nvPr/>
        </p:nvSpPr>
        <p:spPr>
          <a:xfrm>
            <a:off x="4129699" y="2773850"/>
            <a:ext cx="2148205" cy="941069"/>
          </a:xfrm>
          <a:prstGeom prst="rect">
            <a:avLst/>
          </a:prstGeom>
          <a:ln w="19049">
            <a:solidFill>
              <a:srgbClr val="002E4E"/>
            </a:solidFill>
          </a:ln>
        </p:spPr>
        <p:txBody>
          <a:bodyPr vert="horz" wrap="square" lIns="0" tIns="27939" rIns="0" bIns="0" rtlCol="0">
            <a:spAutoFit/>
          </a:bodyPr>
          <a:lstStyle/>
          <a:p>
            <a:pPr marL="101600" marR="93980" indent="724535">
              <a:lnSpc>
                <a:spcPct val="100000"/>
              </a:lnSpc>
              <a:spcBef>
                <a:spcPts val="219"/>
              </a:spcBef>
            </a:pPr>
            <a:r>
              <a:rPr sz="2500" spc="80" dirty="0">
                <a:solidFill>
                  <a:srgbClr val="002E4E"/>
                </a:solidFill>
                <a:latin typeface="Tahoma"/>
                <a:cs typeface="Tahoma"/>
              </a:rPr>
              <a:t>Por </a:t>
            </a:r>
            <a:r>
              <a:rPr sz="2500" spc="85" dirty="0">
                <a:solidFill>
                  <a:srgbClr val="002E4E"/>
                </a:solidFill>
                <a:latin typeface="Tahoma"/>
                <a:cs typeface="Tahoma"/>
              </a:rPr>
              <a:t> </a:t>
            </a:r>
            <a:r>
              <a:rPr sz="2500" dirty="0">
                <a:solidFill>
                  <a:srgbClr val="002E4E"/>
                </a:solidFill>
                <a:latin typeface="Tahoma"/>
                <a:cs typeface="Tahoma"/>
              </a:rPr>
              <a:t>agrupamiento</a:t>
            </a:r>
            <a:endParaRPr sz="2500">
              <a:latin typeface="Tahoma"/>
              <a:cs typeface="Tahoma"/>
            </a:endParaRPr>
          </a:p>
        </p:txBody>
      </p:sp>
      <p:sp>
        <p:nvSpPr>
          <p:cNvPr id="6" name="object 6"/>
          <p:cNvSpPr txBox="1"/>
          <p:nvPr/>
        </p:nvSpPr>
        <p:spPr>
          <a:xfrm>
            <a:off x="4129699" y="4226124"/>
            <a:ext cx="2148205" cy="941069"/>
          </a:xfrm>
          <a:prstGeom prst="rect">
            <a:avLst/>
          </a:prstGeom>
          <a:ln w="19049">
            <a:solidFill>
              <a:srgbClr val="002E4E"/>
            </a:solidFill>
          </a:ln>
        </p:spPr>
        <p:txBody>
          <a:bodyPr vert="horz" wrap="square" lIns="0" tIns="248285" rIns="0" bIns="0" rtlCol="0">
            <a:spAutoFit/>
          </a:bodyPr>
          <a:lstStyle/>
          <a:p>
            <a:pPr marL="399415">
              <a:lnSpc>
                <a:spcPct val="100000"/>
              </a:lnSpc>
              <a:spcBef>
                <a:spcPts val="1955"/>
              </a:spcBef>
            </a:pPr>
            <a:r>
              <a:rPr sz="2500" spc="15" dirty="0">
                <a:solidFill>
                  <a:srgbClr val="002E4E"/>
                </a:solidFill>
                <a:latin typeface="Tahoma"/>
                <a:cs typeface="Tahoma"/>
              </a:rPr>
              <a:t>Funcional</a:t>
            </a:r>
            <a:endParaRPr sz="2500">
              <a:latin typeface="Tahoma"/>
              <a:cs typeface="Tahoma"/>
            </a:endParaRPr>
          </a:p>
        </p:txBody>
      </p:sp>
      <p:sp>
        <p:nvSpPr>
          <p:cNvPr id="7" name="object 7"/>
          <p:cNvSpPr txBox="1"/>
          <p:nvPr/>
        </p:nvSpPr>
        <p:spPr>
          <a:xfrm>
            <a:off x="4129699" y="5717175"/>
            <a:ext cx="2148205" cy="941069"/>
          </a:xfrm>
          <a:prstGeom prst="rect">
            <a:avLst/>
          </a:prstGeom>
          <a:solidFill>
            <a:srgbClr val="058ECD"/>
          </a:solidFill>
        </p:spPr>
        <p:txBody>
          <a:bodyPr vert="horz" wrap="square" lIns="0" tIns="248285" rIns="0" bIns="0" rtlCol="0">
            <a:spAutoFit/>
          </a:bodyPr>
          <a:lstStyle/>
          <a:p>
            <a:pPr marL="641350">
              <a:lnSpc>
                <a:spcPct val="100000"/>
              </a:lnSpc>
              <a:spcBef>
                <a:spcPts val="1955"/>
              </a:spcBef>
            </a:pPr>
            <a:r>
              <a:rPr sz="2500" spc="-5" dirty="0">
                <a:solidFill>
                  <a:srgbClr val="FFFFFF"/>
                </a:solidFill>
                <a:latin typeface="Tahoma"/>
                <a:cs typeface="Tahoma"/>
              </a:rPr>
              <a:t>Léxica</a:t>
            </a:r>
            <a:endParaRPr sz="2500">
              <a:latin typeface="Tahoma"/>
              <a:cs typeface="Tahoma"/>
            </a:endParaRPr>
          </a:p>
        </p:txBody>
      </p:sp>
      <p:sp>
        <p:nvSpPr>
          <p:cNvPr id="8" name="object 8"/>
          <p:cNvSpPr txBox="1"/>
          <p:nvPr/>
        </p:nvSpPr>
        <p:spPr>
          <a:xfrm>
            <a:off x="6958224" y="5435799"/>
            <a:ext cx="2148205" cy="688975"/>
          </a:xfrm>
          <a:prstGeom prst="rect">
            <a:avLst/>
          </a:prstGeom>
          <a:ln w="19049">
            <a:solidFill>
              <a:srgbClr val="70AD47"/>
            </a:solidFill>
          </a:ln>
        </p:spPr>
        <p:txBody>
          <a:bodyPr vert="horz" wrap="square" lIns="0" tIns="122555" rIns="0" bIns="0" rtlCol="0">
            <a:spAutoFit/>
          </a:bodyPr>
          <a:lstStyle/>
          <a:p>
            <a:pPr marL="266700">
              <a:lnSpc>
                <a:spcPct val="100000"/>
              </a:lnSpc>
              <a:spcBef>
                <a:spcPts val="965"/>
              </a:spcBef>
            </a:pPr>
            <a:r>
              <a:rPr sz="2500" spc="25" dirty="0">
                <a:solidFill>
                  <a:srgbClr val="002E4E"/>
                </a:solidFill>
                <a:latin typeface="Tahoma"/>
                <a:cs typeface="Tahoma"/>
              </a:rPr>
              <a:t>Homonimia</a:t>
            </a:r>
            <a:endParaRPr sz="2500">
              <a:latin typeface="Tahoma"/>
              <a:cs typeface="Tahoma"/>
            </a:endParaRPr>
          </a:p>
        </p:txBody>
      </p:sp>
      <p:sp>
        <p:nvSpPr>
          <p:cNvPr id="9" name="object 9"/>
          <p:cNvSpPr txBox="1"/>
          <p:nvPr/>
        </p:nvSpPr>
        <p:spPr>
          <a:xfrm>
            <a:off x="6958224" y="6250549"/>
            <a:ext cx="2148205" cy="688975"/>
          </a:xfrm>
          <a:prstGeom prst="rect">
            <a:avLst/>
          </a:prstGeom>
          <a:ln w="19049">
            <a:solidFill>
              <a:srgbClr val="058ECD"/>
            </a:solidFill>
          </a:ln>
        </p:spPr>
        <p:txBody>
          <a:bodyPr vert="horz" wrap="square" lIns="0" tIns="122555" rIns="0" bIns="0" rtlCol="0">
            <a:spAutoFit/>
          </a:bodyPr>
          <a:lstStyle/>
          <a:p>
            <a:pPr marL="295910">
              <a:lnSpc>
                <a:spcPct val="100000"/>
              </a:lnSpc>
              <a:spcBef>
                <a:spcPts val="965"/>
              </a:spcBef>
            </a:pPr>
            <a:r>
              <a:rPr sz="2500" spc="35" dirty="0">
                <a:solidFill>
                  <a:srgbClr val="002E4E"/>
                </a:solidFill>
                <a:latin typeface="Tahoma"/>
                <a:cs typeface="Tahoma"/>
              </a:rPr>
              <a:t>Homofonía</a:t>
            </a:r>
            <a:endParaRPr sz="2500">
              <a:latin typeface="Tahoma"/>
              <a:cs typeface="Tahoma"/>
            </a:endParaRPr>
          </a:p>
        </p:txBody>
      </p:sp>
      <p:sp>
        <p:nvSpPr>
          <p:cNvPr id="10" name="object 10"/>
          <p:cNvSpPr/>
          <p:nvPr/>
        </p:nvSpPr>
        <p:spPr>
          <a:xfrm>
            <a:off x="6277400" y="5762799"/>
            <a:ext cx="681355" cy="895350"/>
          </a:xfrm>
          <a:custGeom>
            <a:avLst/>
            <a:gdLst/>
            <a:ahLst/>
            <a:cxnLst/>
            <a:rect l="l" t="t" r="r" b="b"/>
            <a:pathLst>
              <a:path w="681354" h="895350">
                <a:moveTo>
                  <a:pt x="0" y="443566"/>
                </a:moveTo>
                <a:lnTo>
                  <a:pt x="346199" y="443566"/>
                </a:lnTo>
              </a:path>
              <a:path w="681354" h="895350">
                <a:moveTo>
                  <a:pt x="347631" y="1856"/>
                </a:moveTo>
                <a:lnTo>
                  <a:pt x="680931" y="1856"/>
                </a:lnTo>
              </a:path>
              <a:path w="681354" h="895350">
                <a:moveTo>
                  <a:pt x="347631" y="890135"/>
                </a:moveTo>
                <a:lnTo>
                  <a:pt x="680931" y="890135"/>
                </a:lnTo>
              </a:path>
              <a:path w="681354" h="895350">
                <a:moveTo>
                  <a:pt x="347631" y="0"/>
                </a:moveTo>
                <a:lnTo>
                  <a:pt x="347631" y="895199"/>
                </a:lnTo>
              </a:path>
            </a:pathLst>
          </a:custGeom>
          <a:ln w="19049">
            <a:solidFill>
              <a:srgbClr val="CCCCCC"/>
            </a:solidFill>
          </a:ln>
        </p:spPr>
        <p:txBody>
          <a:bodyPr wrap="square" lIns="0" tIns="0" rIns="0" bIns="0" rtlCol="0"/>
          <a:lstStyle/>
          <a:p>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8255" marR="5080" algn="ctr">
              <a:lnSpc>
                <a:spcPct val="100000"/>
              </a:lnSpc>
              <a:spcBef>
                <a:spcPts val="100"/>
              </a:spcBef>
            </a:pPr>
            <a:r>
              <a:rPr spc="-1045" dirty="0">
                <a:solidFill>
                  <a:srgbClr val="00B0F0"/>
                </a:solidFill>
              </a:rPr>
              <a:t>[</a:t>
            </a:r>
            <a:r>
              <a:rPr spc="-440" dirty="0">
                <a:solidFill>
                  <a:srgbClr val="00B0F0"/>
                </a:solidFill>
              </a:rPr>
              <a:t>C23</a:t>
            </a:r>
            <a:r>
              <a:rPr spc="-305" dirty="0">
                <a:solidFill>
                  <a:srgbClr val="00B0F0"/>
                </a:solidFill>
              </a:rPr>
              <a:t>]</a:t>
            </a:r>
            <a:r>
              <a:rPr spc="-585" dirty="0">
                <a:solidFill>
                  <a:srgbClr val="00B0F0"/>
                </a:solidFill>
              </a:rPr>
              <a:t> </a:t>
            </a:r>
            <a:r>
              <a:rPr spc="-250" dirty="0"/>
              <a:t>Nai</a:t>
            </a:r>
            <a:r>
              <a:rPr spc="-360" dirty="0"/>
              <a:t>ve</a:t>
            </a:r>
            <a:r>
              <a:rPr spc="-610" dirty="0"/>
              <a:t> </a:t>
            </a:r>
            <a:r>
              <a:rPr spc="-215" dirty="0"/>
              <a:t>B</a:t>
            </a:r>
            <a:r>
              <a:rPr spc="-570" dirty="0"/>
              <a:t>a</a:t>
            </a:r>
            <a:r>
              <a:rPr spc="-355" dirty="0"/>
              <a:t>y</a:t>
            </a:r>
            <a:r>
              <a:rPr spc="-450" dirty="0"/>
              <a:t>e</a:t>
            </a:r>
            <a:r>
              <a:rPr spc="-385" dirty="0"/>
              <a:t>s</a:t>
            </a:r>
            <a:r>
              <a:rPr spc="-610" dirty="0"/>
              <a:t> </a:t>
            </a:r>
            <a:r>
              <a:rPr spc="-300" dirty="0"/>
              <a:t>en  </a:t>
            </a:r>
            <a:r>
              <a:rPr spc="-484" dirty="0"/>
              <a:t>p</a:t>
            </a:r>
            <a:r>
              <a:rPr spc="-395" dirty="0"/>
              <a:t>ython</a:t>
            </a:r>
            <a:r>
              <a:rPr spc="-245" dirty="0"/>
              <a:t>:</a:t>
            </a:r>
            <a:r>
              <a:rPr spc="-610" dirty="0"/>
              <a:t> </a:t>
            </a:r>
            <a:r>
              <a:rPr spc="-295" dirty="0"/>
              <a:t>construcción  </a:t>
            </a:r>
            <a:r>
              <a:rPr spc="-300" dirty="0"/>
              <a:t>del</a:t>
            </a:r>
            <a:r>
              <a:rPr spc="-600" dirty="0"/>
              <a:t> </a:t>
            </a:r>
            <a:r>
              <a:rPr spc="-360" dirty="0"/>
              <a:t>modelo</a:t>
            </a:r>
          </a:p>
        </p:txBody>
      </p:sp>
      <p:sp>
        <p:nvSpPr>
          <p:cNvPr id="3" name="object 3"/>
          <p:cNvSpPr txBox="1"/>
          <p:nvPr/>
        </p:nvSpPr>
        <p:spPr>
          <a:xfrm>
            <a:off x="3114168" y="4998985"/>
            <a:ext cx="3564254" cy="482600"/>
          </a:xfrm>
          <a:prstGeom prst="rect">
            <a:avLst/>
          </a:prstGeom>
        </p:spPr>
        <p:txBody>
          <a:bodyPr vert="horz" wrap="square" lIns="0" tIns="12700" rIns="0" bIns="0" rtlCol="0">
            <a:spAutoFit/>
          </a:bodyPr>
          <a:lstStyle/>
          <a:p>
            <a:pPr marL="12700">
              <a:lnSpc>
                <a:spcPct val="100000"/>
              </a:lnSpc>
              <a:spcBef>
                <a:spcPts val="100"/>
              </a:spcBef>
            </a:pPr>
            <a:r>
              <a:rPr sz="3000" spc="40" dirty="0">
                <a:solidFill>
                  <a:srgbClr val="FFFFFF"/>
                </a:solidFill>
                <a:latin typeface="Tahoma"/>
                <a:cs typeface="Tahoma"/>
              </a:rPr>
              <a:t>Clasiﬁcación</a:t>
            </a:r>
            <a:r>
              <a:rPr sz="3000" spc="-360" dirty="0">
                <a:solidFill>
                  <a:srgbClr val="FFFFFF"/>
                </a:solidFill>
                <a:latin typeface="Tahoma"/>
                <a:cs typeface="Tahoma"/>
              </a:rPr>
              <a:t> </a:t>
            </a:r>
            <a:r>
              <a:rPr sz="3000" spc="5" dirty="0">
                <a:solidFill>
                  <a:srgbClr val="FFFFFF"/>
                </a:solidFill>
                <a:latin typeface="Tahoma"/>
                <a:cs typeface="Tahoma"/>
              </a:rPr>
              <a:t>de</a:t>
            </a:r>
            <a:r>
              <a:rPr sz="3000" spc="-360" dirty="0">
                <a:solidFill>
                  <a:srgbClr val="FFFFFF"/>
                </a:solidFill>
                <a:latin typeface="Tahoma"/>
                <a:cs typeface="Tahoma"/>
              </a:rPr>
              <a:t> </a:t>
            </a:r>
            <a:r>
              <a:rPr sz="3000" spc="40" dirty="0">
                <a:solidFill>
                  <a:srgbClr val="FFFFFF"/>
                </a:solidFill>
                <a:latin typeface="Tahoma"/>
                <a:cs typeface="Tahoma"/>
              </a:rPr>
              <a:t>t</a:t>
            </a:r>
            <a:r>
              <a:rPr sz="3000" spc="-25" dirty="0">
                <a:solidFill>
                  <a:srgbClr val="FFFFFF"/>
                </a:solidFill>
                <a:latin typeface="Tahoma"/>
                <a:cs typeface="Tahoma"/>
              </a:rPr>
              <a:t>e</a:t>
            </a:r>
            <a:r>
              <a:rPr sz="3000" spc="60" dirty="0">
                <a:solidFill>
                  <a:srgbClr val="FFFFFF"/>
                </a:solidFill>
                <a:latin typeface="Tahoma"/>
                <a:cs typeface="Tahoma"/>
              </a:rPr>
              <a:t>xto</a:t>
            </a:r>
            <a:endParaRPr sz="3000">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1050" y="1231900"/>
            <a:ext cx="8534400" cy="5257800"/>
          </a:xfrm>
          <a:prstGeom prst="rect">
            <a:avLst/>
          </a:prstGeom>
        </p:spPr>
      </p:pic>
      <p:sp>
        <p:nvSpPr>
          <p:cNvPr id="3" name="object 3"/>
          <p:cNvSpPr txBox="1">
            <a:spLocks noGrp="1"/>
          </p:cNvSpPr>
          <p:nvPr>
            <p:ph type="title"/>
          </p:nvPr>
        </p:nvSpPr>
        <p:spPr>
          <a:xfrm>
            <a:off x="562315" y="88900"/>
            <a:ext cx="8667070" cy="756919"/>
          </a:xfrm>
          <a:prstGeom prst="rect">
            <a:avLst/>
          </a:prstGeom>
        </p:spPr>
        <p:txBody>
          <a:bodyPr vert="horz" wrap="square" lIns="0" tIns="12700" rIns="0" bIns="0" rtlCol="0">
            <a:spAutoFit/>
          </a:bodyPr>
          <a:lstStyle/>
          <a:p>
            <a:pPr marL="521970">
              <a:lnSpc>
                <a:spcPct val="100000"/>
              </a:lnSpc>
              <a:spcBef>
                <a:spcPts val="100"/>
              </a:spcBef>
            </a:pPr>
            <a:r>
              <a:rPr spc="-240" dirty="0"/>
              <a:t>NB:</a:t>
            </a:r>
            <a:r>
              <a:rPr spc="-480" dirty="0"/>
              <a:t> </a:t>
            </a:r>
            <a:r>
              <a:rPr spc="-265" dirty="0"/>
              <a:t>clasiﬁcador</a:t>
            </a:r>
            <a:r>
              <a:rPr spc="-480" dirty="0"/>
              <a:t> </a:t>
            </a:r>
            <a:r>
              <a:rPr spc="-235" dirty="0"/>
              <a:t>probabilístico</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7670" y="1036732"/>
            <a:ext cx="533399" cy="533399"/>
          </a:xfrm>
          <a:prstGeom prst="rect">
            <a:avLst/>
          </a:prstGeom>
        </p:spPr>
      </p:pic>
      <p:pic>
        <p:nvPicPr>
          <p:cNvPr id="3" name="object 3"/>
          <p:cNvPicPr/>
          <p:nvPr/>
        </p:nvPicPr>
        <p:blipFill>
          <a:blip r:embed="rId3" cstate="print"/>
          <a:stretch>
            <a:fillRect/>
          </a:stretch>
        </p:blipFill>
        <p:spPr>
          <a:xfrm>
            <a:off x="4627670" y="5132632"/>
            <a:ext cx="533399" cy="533399"/>
          </a:xfrm>
          <a:prstGeom prst="rect">
            <a:avLst/>
          </a:prstGeom>
        </p:spPr>
      </p:pic>
      <p:sp>
        <p:nvSpPr>
          <p:cNvPr id="4" name="object 4"/>
          <p:cNvSpPr txBox="1">
            <a:spLocks noGrp="1"/>
          </p:cNvSpPr>
          <p:nvPr>
            <p:ph type="title"/>
          </p:nvPr>
        </p:nvSpPr>
        <p:spPr>
          <a:xfrm>
            <a:off x="2121938" y="2272187"/>
            <a:ext cx="5540375" cy="1187450"/>
          </a:xfrm>
          <a:prstGeom prst="rect">
            <a:avLst/>
          </a:prstGeom>
        </p:spPr>
        <p:txBody>
          <a:bodyPr vert="horz" wrap="square" lIns="0" tIns="78740" rIns="0" bIns="0" rtlCol="0">
            <a:spAutoFit/>
          </a:bodyPr>
          <a:lstStyle/>
          <a:p>
            <a:pPr marL="1034415" marR="5080" indent="-1022350">
              <a:lnSpc>
                <a:spcPts val="4350"/>
              </a:lnSpc>
              <a:spcBef>
                <a:spcPts val="620"/>
              </a:spcBef>
            </a:pPr>
            <a:r>
              <a:rPr sz="4000" spc="-105" dirty="0"/>
              <a:t>V</a:t>
            </a:r>
            <a:r>
              <a:rPr sz="4000" spc="-345" dirty="0"/>
              <a:t>amo</a:t>
            </a:r>
            <a:r>
              <a:rPr sz="4000" spc="-245" dirty="0"/>
              <a:t>s</a:t>
            </a:r>
            <a:r>
              <a:rPr sz="4000" spc="-405" dirty="0"/>
              <a:t> </a:t>
            </a:r>
            <a:r>
              <a:rPr sz="4000" spc="-305" dirty="0"/>
              <a:t>a</a:t>
            </a:r>
            <a:r>
              <a:rPr sz="4000" spc="-405" dirty="0"/>
              <a:t> </a:t>
            </a:r>
            <a:r>
              <a:rPr sz="4000" spc="-295" dirty="0"/>
              <a:t>u</a:t>
            </a:r>
            <a:r>
              <a:rPr sz="4000" spc="-290" dirty="0"/>
              <a:t>n</a:t>
            </a:r>
            <a:r>
              <a:rPr sz="4000" spc="-405" dirty="0"/>
              <a:t> </a:t>
            </a:r>
            <a:r>
              <a:rPr sz="4000" spc="-215" dirty="0"/>
              <a:t>notebook</a:t>
            </a:r>
            <a:r>
              <a:rPr sz="4000" spc="-405" dirty="0"/>
              <a:t> </a:t>
            </a:r>
            <a:r>
              <a:rPr sz="4000" spc="-200" dirty="0"/>
              <a:t>en  </a:t>
            </a:r>
            <a:r>
              <a:rPr sz="4000" spc="-215" dirty="0"/>
              <a:t>Google</a:t>
            </a:r>
            <a:r>
              <a:rPr sz="4000" spc="-400" dirty="0"/>
              <a:t> </a:t>
            </a:r>
            <a:r>
              <a:rPr sz="4000" spc="-175" dirty="0"/>
              <a:t>Cola</a:t>
            </a:r>
            <a:r>
              <a:rPr sz="4000" spc="-195" dirty="0"/>
              <a:t>b</a:t>
            </a:r>
            <a:r>
              <a:rPr sz="4000" spc="-405" dirty="0"/>
              <a:t> </a:t>
            </a:r>
            <a:r>
              <a:rPr sz="4000" spc="-350" dirty="0"/>
              <a:t>...</a:t>
            </a:r>
            <a:endParaRPr sz="4000"/>
          </a:p>
        </p:txBody>
      </p:sp>
      <p:pic>
        <p:nvPicPr>
          <p:cNvPr id="5" name="object 5"/>
          <p:cNvPicPr/>
          <p:nvPr/>
        </p:nvPicPr>
        <p:blipFill>
          <a:blip r:embed="rId4" cstate="print"/>
          <a:stretch>
            <a:fillRect/>
          </a:stretch>
        </p:blipFill>
        <p:spPr>
          <a:xfrm>
            <a:off x="3753849" y="3678646"/>
            <a:ext cx="2283999" cy="1055534"/>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265430" marR="5080" algn="ctr">
              <a:lnSpc>
                <a:spcPct val="100000"/>
              </a:lnSpc>
              <a:spcBef>
                <a:spcPts val="100"/>
              </a:spcBef>
            </a:pPr>
            <a:r>
              <a:rPr spc="-1045" dirty="0">
                <a:solidFill>
                  <a:srgbClr val="00B0F0"/>
                </a:solidFill>
              </a:rPr>
              <a:t>[</a:t>
            </a:r>
            <a:r>
              <a:rPr spc="-434" dirty="0">
                <a:solidFill>
                  <a:srgbClr val="00B0F0"/>
                </a:solidFill>
              </a:rPr>
              <a:t>C25</a:t>
            </a:r>
            <a:r>
              <a:rPr spc="-305" dirty="0">
                <a:solidFill>
                  <a:srgbClr val="00B0F0"/>
                </a:solidFill>
              </a:rPr>
              <a:t>]</a:t>
            </a:r>
            <a:r>
              <a:rPr spc="-595" dirty="0">
                <a:solidFill>
                  <a:srgbClr val="00B0F0"/>
                </a:solidFill>
              </a:rPr>
              <a:t> </a:t>
            </a:r>
            <a:r>
              <a:rPr spc="-235" dirty="0"/>
              <a:t>Métricas</a:t>
            </a:r>
            <a:r>
              <a:rPr spc="-600" dirty="0"/>
              <a:t> </a:t>
            </a:r>
            <a:r>
              <a:rPr spc="-370" dirty="0"/>
              <a:t>pa</a:t>
            </a:r>
            <a:r>
              <a:rPr spc="-350" dirty="0"/>
              <a:t>r</a:t>
            </a:r>
            <a:r>
              <a:rPr spc="-300" dirty="0"/>
              <a:t>a  </a:t>
            </a:r>
            <a:r>
              <a:rPr spc="-365" dirty="0"/>
              <a:t>algoritmo</a:t>
            </a:r>
            <a:r>
              <a:rPr spc="-340" dirty="0"/>
              <a:t>s</a:t>
            </a:r>
            <a:r>
              <a:rPr spc="-610" dirty="0"/>
              <a:t> </a:t>
            </a:r>
            <a:r>
              <a:rPr spc="-265" dirty="0"/>
              <a:t>de  </a:t>
            </a:r>
            <a:r>
              <a:rPr spc="-335" dirty="0"/>
              <a:t>clasiﬁcación</a:t>
            </a:r>
          </a:p>
        </p:txBody>
      </p:sp>
      <p:sp>
        <p:nvSpPr>
          <p:cNvPr id="3" name="object 3"/>
          <p:cNvSpPr txBox="1"/>
          <p:nvPr/>
        </p:nvSpPr>
        <p:spPr>
          <a:xfrm>
            <a:off x="3114168" y="4998985"/>
            <a:ext cx="3564254" cy="482600"/>
          </a:xfrm>
          <a:prstGeom prst="rect">
            <a:avLst/>
          </a:prstGeom>
        </p:spPr>
        <p:txBody>
          <a:bodyPr vert="horz" wrap="square" lIns="0" tIns="12700" rIns="0" bIns="0" rtlCol="0">
            <a:spAutoFit/>
          </a:bodyPr>
          <a:lstStyle/>
          <a:p>
            <a:pPr marL="12700">
              <a:lnSpc>
                <a:spcPct val="100000"/>
              </a:lnSpc>
              <a:spcBef>
                <a:spcPts val="100"/>
              </a:spcBef>
            </a:pPr>
            <a:r>
              <a:rPr sz="3000" spc="40" dirty="0">
                <a:solidFill>
                  <a:srgbClr val="FFFFFF"/>
                </a:solidFill>
                <a:latin typeface="Tahoma"/>
                <a:cs typeface="Tahoma"/>
              </a:rPr>
              <a:t>Clasiﬁcación</a:t>
            </a:r>
            <a:r>
              <a:rPr sz="3000" spc="-360" dirty="0">
                <a:solidFill>
                  <a:srgbClr val="FFFFFF"/>
                </a:solidFill>
                <a:latin typeface="Tahoma"/>
                <a:cs typeface="Tahoma"/>
              </a:rPr>
              <a:t> </a:t>
            </a:r>
            <a:r>
              <a:rPr sz="3000" spc="5" dirty="0">
                <a:solidFill>
                  <a:srgbClr val="FFFFFF"/>
                </a:solidFill>
                <a:latin typeface="Tahoma"/>
                <a:cs typeface="Tahoma"/>
              </a:rPr>
              <a:t>de</a:t>
            </a:r>
            <a:r>
              <a:rPr sz="3000" spc="-360" dirty="0">
                <a:solidFill>
                  <a:srgbClr val="FFFFFF"/>
                </a:solidFill>
                <a:latin typeface="Tahoma"/>
                <a:cs typeface="Tahoma"/>
              </a:rPr>
              <a:t> </a:t>
            </a:r>
            <a:r>
              <a:rPr sz="3000" spc="40" dirty="0">
                <a:solidFill>
                  <a:srgbClr val="FFFFFF"/>
                </a:solidFill>
                <a:latin typeface="Tahoma"/>
                <a:cs typeface="Tahoma"/>
              </a:rPr>
              <a:t>t</a:t>
            </a:r>
            <a:r>
              <a:rPr sz="3000" spc="-25" dirty="0">
                <a:solidFill>
                  <a:srgbClr val="FFFFFF"/>
                </a:solidFill>
                <a:latin typeface="Tahoma"/>
                <a:cs typeface="Tahoma"/>
              </a:rPr>
              <a:t>e</a:t>
            </a:r>
            <a:r>
              <a:rPr sz="3000" spc="60" dirty="0">
                <a:solidFill>
                  <a:srgbClr val="FFFFFF"/>
                </a:solidFill>
                <a:latin typeface="Tahoma"/>
                <a:cs typeface="Tahoma"/>
              </a:rPr>
              <a:t>xto</a:t>
            </a:r>
            <a:endParaRPr sz="3000">
              <a:latin typeface="Tahoma"/>
              <a:cs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7850" y="165100"/>
            <a:ext cx="2561590" cy="756920"/>
          </a:xfrm>
          <a:prstGeom prst="rect">
            <a:avLst/>
          </a:prstGeom>
        </p:spPr>
        <p:txBody>
          <a:bodyPr vert="horz" wrap="square" lIns="0" tIns="12700" rIns="0" bIns="0" rtlCol="0">
            <a:spAutoFit/>
          </a:bodyPr>
          <a:lstStyle/>
          <a:p>
            <a:pPr marL="12700">
              <a:lnSpc>
                <a:spcPct val="100000"/>
              </a:lnSpc>
              <a:spcBef>
                <a:spcPts val="100"/>
              </a:spcBef>
            </a:pPr>
            <a:r>
              <a:rPr spc="-175" dirty="0"/>
              <a:t>Accu</a:t>
            </a:r>
            <a:r>
              <a:rPr spc="-200" dirty="0"/>
              <a:t>r</a:t>
            </a:r>
            <a:r>
              <a:rPr spc="-275" dirty="0"/>
              <a:t>acy</a:t>
            </a:r>
          </a:p>
        </p:txBody>
      </p:sp>
      <p:pic>
        <p:nvPicPr>
          <p:cNvPr id="3" name="object 3"/>
          <p:cNvPicPr/>
          <p:nvPr/>
        </p:nvPicPr>
        <p:blipFill>
          <a:blip r:embed="rId2" cstate="print"/>
          <a:stretch>
            <a:fillRect/>
          </a:stretch>
        </p:blipFill>
        <p:spPr>
          <a:xfrm>
            <a:off x="4409440" y="3042263"/>
            <a:ext cx="4882385" cy="1033378"/>
          </a:xfrm>
          <a:prstGeom prst="rect">
            <a:avLst/>
          </a:prstGeom>
        </p:spPr>
      </p:pic>
      <p:sp>
        <p:nvSpPr>
          <p:cNvPr id="5" name="CuadroTexto 4">
            <a:extLst>
              <a:ext uri="{FF2B5EF4-FFF2-40B4-BE49-F238E27FC236}">
                <a16:creationId xmlns:a16="http://schemas.microsoft.com/office/drawing/2014/main" id="{FEA86602-7561-4A68-A731-FE6D56F4E35F}"/>
              </a:ext>
            </a:extLst>
          </p:cNvPr>
          <p:cNvSpPr txBox="1"/>
          <p:nvPr/>
        </p:nvSpPr>
        <p:spPr>
          <a:xfrm>
            <a:off x="323850" y="2755900"/>
            <a:ext cx="3733800" cy="1754326"/>
          </a:xfrm>
          <a:prstGeom prst="rect">
            <a:avLst/>
          </a:prstGeom>
          <a:noFill/>
        </p:spPr>
        <p:txBody>
          <a:bodyPr wrap="square">
            <a:spAutoFit/>
          </a:bodyPr>
          <a:lstStyle/>
          <a:p>
            <a:pPr algn="just"/>
            <a:r>
              <a:rPr lang="es-ES" dirty="0"/>
              <a:t>Es simplemente la proporción entre el numero de predicciones que fueron correctas y el numero total de predicciones que fueron realizadas, el </a:t>
            </a:r>
            <a:r>
              <a:rPr lang="es-ES" dirty="0" err="1"/>
              <a:t>accuracy</a:t>
            </a:r>
            <a:r>
              <a:rPr lang="es-ES" dirty="0"/>
              <a:t> máximo es 1, cuando ambos números son iguales.</a:t>
            </a:r>
            <a:endParaRPr lang="es-ES_tradnl"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250" y="317500"/>
            <a:ext cx="5803226" cy="4600175"/>
          </a:xfrm>
          <a:prstGeom prst="rect">
            <a:avLst/>
          </a:prstGeom>
        </p:spPr>
      </p:pic>
      <p:sp>
        <p:nvSpPr>
          <p:cNvPr id="4" name="CuadroTexto 3">
            <a:extLst>
              <a:ext uri="{FF2B5EF4-FFF2-40B4-BE49-F238E27FC236}">
                <a16:creationId xmlns:a16="http://schemas.microsoft.com/office/drawing/2014/main" id="{B5BEB8CB-6C77-4F8C-BAA9-39714DBA4D8B}"/>
              </a:ext>
            </a:extLst>
          </p:cNvPr>
          <p:cNvSpPr txBox="1"/>
          <p:nvPr/>
        </p:nvSpPr>
        <p:spPr>
          <a:xfrm>
            <a:off x="5657850" y="1689100"/>
            <a:ext cx="3264574" cy="1323439"/>
          </a:xfrm>
          <a:prstGeom prst="rect">
            <a:avLst/>
          </a:prstGeom>
          <a:noFill/>
        </p:spPr>
        <p:txBody>
          <a:bodyPr wrap="square">
            <a:spAutoFit/>
          </a:bodyPr>
          <a:lstStyle/>
          <a:p>
            <a:pPr algn="just"/>
            <a:r>
              <a:rPr lang="es-ES" sz="1600" dirty="0"/>
              <a:t>En verde tenemos la suma de los verdaderos positivos y los verdaderos negativos, es decir correos que eran spam o </a:t>
            </a:r>
            <a:r>
              <a:rPr lang="es-ES" sz="1600" dirty="0" err="1"/>
              <a:t>ham</a:t>
            </a:r>
            <a:r>
              <a:rPr lang="es-ES" sz="1600" dirty="0"/>
              <a:t> clasificados correctamente.</a:t>
            </a:r>
            <a:endParaRPr lang="es-ES_tradnl" sz="16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3050" y="165100"/>
            <a:ext cx="2562225" cy="756920"/>
          </a:xfrm>
          <a:prstGeom prst="rect">
            <a:avLst/>
          </a:prstGeom>
        </p:spPr>
        <p:txBody>
          <a:bodyPr vert="horz" wrap="square" lIns="0" tIns="12700" rIns="0" bIns="0" rtlCol="0">
            <a:spAutoFit/>
          </a:bodyPr>
          <a:lstStyle/>
          <a:p>
            <a:pPr marL="12700">
              <a:lnSpc>
                <a:spcPct val="100000"/>
              </a:lnSpc>
              <a:spcBef>
                <a:spcPts val="100"/>
              </a:spcBef>
            </a:pPr>
            <a:r>
              <a:rPr spc="-229" dirty="0"/>
              <a:t>Precision</a:t>
            </a:r>
          </a:p>
        </p:txBody>
      </p:sp>
      <p:pic>
        <p:nvPicPr>
          <p:cNvPr id="3" name="object 3"/>
          <p:cNvPicPr/>
          <p:nvPr/>
        </p:nvPicPr>
        <p:blipFill>
          <a:blip r:embed="rId2" cstate="print"/>
          <a:stretch>
            <a:fillRect/>
          </a:stretch>
        </p:blipFill>
        <p:spPr>
          <a:xfrm>
            <a:off x="1922599" y="1308100"/>
            <a:ext cx="4365351" cy="939801"/>
          </a:xfrm>
          <a:prstGeom prst="rect">
            <a:avLst/>
          </a:prstGeom>
        </p:spPr>
      </p:pic>
      <p:sp>
        <p:nvSpPr>
          <p:cNvPr id="4" name="object 4"/>
          <p:cNvSpPr txBox="1"/>
          <p:nvPr/>
        </p:nvSpPr>
        <p:spPr>
          <a:xfrm>
            <a:off x="1085850" y="2527300"/>
            <a:ext cx="7963534" cy="939800"/>
          </a:xfrm>
          <a:prstGeom prst="rect">
            <a:avLst/>
          </a:prstGeom>
        </p:spPr>
        <p:txBody>
          <a:bodyPr vert="horz" wrap="square" lIns="0" tIns="12700" rIns="0" bIns="0" rtlCol="0">
            <a:spAutoFit/>
          </a:bodyPr>
          <a:lstStyle/>
          <a:p>
            <a:pPr marL="2527935" marR="5080" indent="-2515870">
              <a:lnSpc>
                <a:spcPct val="100000"/>
              </a:lnSpc>
              <a:spcBef>
                <a:spcPts val="100"/>
              </a:spcBef>
            </a:pPr>
            <a:r>
              <a:rPr sz="3000" spc="10" dirty="0">
                <a:latin typeface="Tahoma"/>
                <a:cs typeface="Tahoma"/>
              </a:rPr>
              <a:t>¿Cuántos</a:t>
            </a:r>
            <a:r>
              <a:rPr sz="3000" spc="-360" dirty="0">
                <a:latin typeface="Tahoma"/>
                <a:cs typeface="Tahoma"/>
              </a:rPr>
              <a:t> </a:t>
            </a:r>
            <a:r>
              <a:rPr sz="3000" spc="5" dirty="0">
                <a:latin typeface="Tahoma"/>
                <a:cs typeface="Tahoma"/>
              </a:rPr>
              <a:t>de</a:t>
            </a:r>
            <a:r>
              <a:rPr sz="3000" spc="-360" dirty="0">
                <a:latin typeface="Tahoma"/>
                <a:cs typeface="Tahoma"/>
              </a:rPr>
              <a:t> </a:t>
            </a:r>
            <a:r>
              <a:rPr sz="3000" spc="25" dirty="0">
                <a:latin typeface="Tahoma"/>
                <a:cs typeface="Tahoma"/>
              </a:rPr>
              <a:t>los</a:t>
            </a:r>
            <a:r>
              <a:rPr sz="3000" spc="-360" dirty="0">
                <a:latin typeface="Tahoma"/>
                <a:cs typeface="Tahoma"/>
              </a:rPr>
              <a:t> </a:t>
            </a:r>
            <a:r>
              <a:rPr sz="3000" spc="40" dirty="0">
                <a:latin typeface="Tahoma"/>
                <a:cs typeface="Tahoma"/>
              </a:rPr>
              <a:t>correos</a:t>
            </a:r>
            <a:r>
              <a:rPr sz="3000" spc="-360" dirty="0">
                <a:latin typeface="Tahoma"/>
                <a:cs typeface="Tahoma"/>
              </a:rPr>
              <a:t> </a:t>
            </a:r>
            <a:r>
              <a:rPr sz="3000" spc="15" dirty="0">
                <a:latin typeface="Tahoma"/>
                <a:cs typeface="Tahoma"/>
              </a:rPr>
              <a:t>clasiﬁcados</a:t>
            </a:r>
            <a:r>
              <a:rPr sz="3000" spc="-360" dirty="0">
                <a:latin typeface="Tahoma"/>
                <a:cs typeface="Tahoma"/>
              </a:rPr>
              <a:t> </a:t>
            </a:r>
            <a:r>
              <a:rPr sz="3000" spc="5" dirty="0">
                <a:latin typeface="Tahoma"/>
                <a:cs typeface="Tahoma"/>
              </a:rPr>
              <a:t>como</a:t>
            </a:r>
            <a:r>
              <a:rPr sz="3000" spc="-360" dirty="0">
                <a:latin typeface="Tahoma"/>
                <a:cs typeface="Tahoma"/>
              </a:rPr>
              <a:t> </a:t>
            </a:r>
            <a:r>
              <a:rPr sz="3000" spc="-75" dirty="0">
                <a:latin typeface="Tahoma"/>
                <a:cs typeface="Tahoma"/>
              </a:rPr>
              <a:t>spam,  </a:t>
            </a:r>
            <a:r>
              <a:rPr sz="3000" spc="20" dirty="0">
                <a:latin typeface="Tahoma"/>
                <a:cs typeface="Tahoma"/>
              </a:rPr>
              <a:t>realmente</a:t>
            </a:r>
            <a:r>
              <a:rPr sz="3000" spc="-360" dirty="0">
                <a:latin typeface="Tahoma"/>
                <a:cs typeface="Tahoma"/>
              </a:rPr>
              <a:t> </a:t>
            </a:r>
            <a:r>
              <a:rPr sz="3000" spc="60" dirty="0">
                <a:latin typeface="Tahoma"/>
                <a:cs typeface="Tahoma"/>
              </a:rPr>
              <a:t>lo</a:t>
            </a:r>
            <a:r>
              <a:rPr sz="3000" spc="-360" dirty="0">
                <a:latin typeface="Tahoma"/>
                <a:cs typeface="Tahoma"/>
              </a:rPr>
              <a:t> </a:t>
            </a:r>
            <a:r>
              <a:rPr sz="3000" spc="-60" dirty="0">
                <a:latin typeface="Tahoma"/>
                <a:cs typeface="Tahoma"/>
              </a:rPr>
              <a:t>son?</a:t>
            </a:r>
            <a:endParaRPr sz="3000" dirty="0">
              <a:latin typeface="Tahoma"/>
              <a:cs typeface="Tahoma"/>
            </a:endParaRPr>
          </a:p>
        </p:txBody>
      </p:sp>
      <p:sp>
        <p:nvSpPr>
          <p:cNvPr id="6" name="CuadroTexto 5">
            <a:extLst>
              <a:ext uri="{FF2B5EF4-FFF2-40B4-BE49-F238E27FC236}">
                <a16:creationId xmlns:a16="http://schemas.microsoft.com/office/drawing/2014/main" id="{2A9C68AC-54B9-413C-B484-90AAC5250DB7}"/>
              </a:ext>
            </a:extLst>
          </p:cNvPr>
          <p:cNvSpPr txBox="1"/>
          <p:nvPr/>
        </p:nvSpPr>
        <p:spPr>
          <a:xfrm>
            <a:off x="138271" y="3676651"/>
            <a:ext cx="9515158" cy="923330"/>
          </a:xfrm>
          <a:prstGeom prst="rect">
            <a:avLst/>
          </a:prstGeom>
          <a:noFill/>
        </p:spPr>
        <p:txBody>
          <a:bodyPr wrap="square">
            <a:spAutoFit/>
          </a:bodyPr>
          <a:lstStyle/>
          <a:p>
            <a:pPr algn="just"/>
            <a:r>
              <a:rPr lang="es-ES" dirty="0"/>
              <a:t>Nos responde básicamente lo siguiente, cuando estoy clasificando correos como spam mi modelo arroja un cierto numero de correos diciendo esto es spam, pero en la realidad solo una fracción de predicciones son verdaderas, y la métrica precisión nos dice eso.</a:t>
            </a:r>
            <a:endParaRPr lang="es-ES_tradnl"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2190" y="356447"/>
            <a:ext cx="8558452" cy="650517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9175" y="88900"/>
            <a:ext cx="1691005" cy="756920"/>
          </a:xfrm>
          <a:prstGeom prst="rect">
            <a:avLst/>
          </a:prstGeom>
        </p:spPr>
        <p:txBody>
          <a:bodyPr vert="horz" wrap="square" lIns="0" tIns="12700" rIns="0" bIns="0" rtlCol="0">
            <a:spAutoFit/>
          </a:bodyPr>
          <a:lstStyle/>
          <a:p>
            <a:pPr marL="12700">
              <a:lnSpc>
                <a:spcPct val="100000"/>
              </a:lnSpc>
              <a:spcBef>
                <a:spcPts val="100"/>
              </a:spcBef>
            </a:pPr>
            <a:r>
              <a:rPr spc="-254" dirty="0"/>
              <a:t>Recall</a:t>
            </a:r>
          </a:p>
        </p:txBody>
      </p:sp>
      <p:sp>
        <p:nvSpPr>
          <p:cNvPr id="4" name="object 4"/>
          <p:cNvSpPr txBox="1"/>
          <p:nvPr/>
        </p:nvSpPr>
        <p:spPr>
          <a:xfrm>
            <a:off x="1121410" y="2555875"/>
            <a:ext cx="7548880" cy="482600"/>
          </a:xfrm>
          <a:prstGeom prst="rect">
            <a:avLst/>
          </a:prstGeom>
        </p:spPr>
        <p:txBody>
          <a:bodyPr vert="horz" wrap="square" lIns="0" tIns="12700" rIns="0" bIns="0" rtlCol="0">
            <a:spAutoFit/>
          </a:bodyPr>
          <a:lstStyle/>
          <a:p>
            <a:pPr marL="12700">
              <a:lnSpc>
                <a:spcPct val="100000"/>
              </a:lnSpc>
              <a:spcBef>
                <a:spcPts val="100"/>
              </a:spcBef>
            </a:pPr>
            <a:r>
              <a:rPr sz="3000" spc="10" dirty="0">
                <a:latin typeface="Tahoma"/>
                <a:cs typeface="Tahoma"/>
              </a:rPr>
              <a:t>¿Cuántos</a:t>
            </a:r>
            <a:r>
              <a:rPr sz="3000" spc="-355" dirty="0">
                <a:latin typeface="Tahoma"/>
                <a:cs typeface="Tahoma"/>
              </a:rPr>
              <a:t> </a:t>
            </a:r>
            <a:r>
              <a:rPr sz="3000" spc="40" dirty="0">
                <a:latin typeface="Tahoma"/>
                <a:cs typeface="Tahoma"/>
              </a:rPr>
              <a:t>correos</a:t>
            </a:r>
            <a:r>
              <a:rPr sz="3000" spc="-355" dirty="0">
                <a:latin typeface="Tahoma"/>
                <a:cs typeface="Tahoma"/>
              </a:rPr>
              <a:t> </a:t>
            </a:r>
            <a:r>
              <a:rPr sz="3000" spc="140" dirty="0">
                <a:latin typeface="Tahoma"/>
                <a:cs typeface="Tahoma"/>
              </a:rPr>
              <a:t>SPAM</a:t>
            </a:r>
            <a:r>
              <a:rPr sz="3000" spc="-355" dirty="0">
                <a:latin typeface="Tahoma"/>
                <a:cs typeface="Tahoma"/>
              </a:rPr>
              <a:t> </a:t>
            </a:r>
            <a:r>
              <a:rPr sz="3000" spc="-10" dirty="0">
                <a:latin typeface="Tahoma"/>
                <a:cs typeface="Tahoma"/>
              </a:rPr>
              <a:t>logramos</a:t>
            </a:r>
            <a:r>
              <a:rPr sz="3000" spc="-355" dirty="0">
                <a:latin typeface="Tahoma"/>
                <a:cs typeface="Tahoma"/>
              </a:rPr>
              <a:t> </a:t>
            </a:r>
            <a:r>
              <a:rPr sz="3000" spc="20" dirty="0">
                <a:latin typeface="Tahoma"/>
                <a:cs typeface="Tahoma"/>
              </a:rPr>
              <a:t>identiﬁcar?</a:t>
            </a:r>
            <a:endParaRPr sz="3000" dirty="0">
              <a:latin typeface="Tahoma"/>
              <a:cs typeface="Tahoma"/>
            </a:endParaRPr>
          </a:p>
        </p:txBody>
      </p:sp>
      <p:pic>
        <p:nvPicPr>
          <p:cNvPr id="5" name="object 5"/>
          <p:cNvPicPr/>
          <p:nvPr/>
        </p:nvPicPr>
        <p:blipFill rotWithShape="1">
          <a:blip r:embed="rId2" cstate="print"/>
          <a:srcRect l="10342" t="24388" r="13130" b="22036"/>
          <a:stretch/>
        </p:blipFill>
        <p:spPr>
          <a:xfrm>
            <a:off x="2129155" y="1159315"/>
            <a:ext cx="3886200" cy="1374335"/>
          </a:xfrm>
          <a:prstGeom prst="rect">
            <a:avLst/>
          </a:prstGeom>
        </p:spPr>
      </p:pic>
      <p:sp>
        <p:nvSpPr>
          <p:cNvPr id="7" name="CuadroTexto 6">
            <a:extLst>
              <a:ext uri="{FF2B5EF4-FFF2-40B4-BE49-F238E27FC236}">
                <a16:creationId xmlns:a16="http://schemas.microsoft.com/office/drawing/2014/main" id="{602B60FB-4CD6-44AF-9581-F2AAE22E0EB8}"/>
              </a:ext>
            </a:extLst>
          </p:cNvPr>
          <p:cNvSpPr txBox="1"/>
          <p:nvPr/>
        </p:nvSpPr>
        <p:spPr>
          <a:xfrm>
            <a:off x="2087455" y="3840461"/>
            <a:ext cx="4895850" cy="923330"/>
          </a:xfrm>
          <a:prstGeom prst="rect">
            <a:avLst/>
          </a:prstGeom>
          <a:noFill/>
        </p:spPr>
        <p:txBody>
          <a:bodyPr wrap="square">
            <a:spAutoFit/>
          </a:bodyPr>
          <a:lstStyle/>
          <a:p>
            <a:pPr algn="just"/>
            <a:r>
              <a:rPr lang="es-ES" dirty="0"/>
              <a:t>Básicamente dice, en la vida real este conjunto de datos es spam, pero de esa realidad usted solo logro identificar una fracción.</a:t>
            </a:r>
            <a:endParaRPr lang="es-ES_tradnl"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6266180" cy="756920"/>
          </a:xfrm>
          <a:prstGeom prst="rect">
            <a:avLst/>
          </a:prstGeom>
        </p:spPr>
        <p:txBody>
          <a:bodyPr vert="horz" wrap="square" lIns="0" tIns="12700" rIns="0" bIns="0" rtlCol="0">
            <a:spAutoFit/>
          </a:bodyPr>
          <a:lstStyle/>
          <a:p>
            <a:pPr marL="12700">
              <a:lnSpc>
                <a:spcPct val="100000"/>
              </a:lnSpc>
              <a:spcBef>
                <a:spcPts val="100"/>
              </a:spcBef>
            </a:pPr>
            <a:r>
              <a:rPr spc="-245" dirty="0"/>
              <a:t>Etiquetad</a:t>
            </a:r>
            <a:r>
              <a:rPr spc="-275" dirty="0"/>
              <a:t>o</a:t>
            </a:r>
            <a:r>
              <a:rPr spc="-484" dirty="0"/>
              <a:t> </a:t>
            </a:r>
            <a:r>
              <a:rPr spc="-285" dirty="0"/>
              <a:t>de</a:t>
            </a:r>
            <a:r>
              <a:rPr spc="-480" dirty="0"/>
              <a:t> </a:t>
            </a:r>
            <a:r>
              <a:rPr spc="-285" dirty="0"/>
              <a:t>palab</a:t>
            </a:r>
            <a:r>
              <a:rPr spc="-290" dirty="0"/>
              <a:t>r</a:t>
            </a:r>
            <a:r>
              <a:rPr spc="-375" dirty="0"/>
              <a:t>as</a:t>
            </a:r>
          </a:p>
        </p:txBody>
      </p:sp>
      <p:pic>
        <p:nvPicPr>
          <p:cNvPr id="3" name="object 3"/>
          <p:cNvPicPr/>
          <p:nvPr/>
        </p:nvPicPr>
        <p:blipFill>
          <a:blip r:embed="rId2" cstate="print"/>
          <a:stretch>
            <a:fillRect/>
          </a:stretch>
        </p:blipFill>
        <p:spPr>
          <a:xfrm>
            <a:off x="877568" y="2190372"/>
            <a:ext cx="7958379" cy="4434979"/>
          </a:xfrm>
          <a:prstGeom prst="rect">
            <a:avLst/>
          </a:prstGeom>
        </p:spPr>
      </p:pic>
      <p:sp>
        <p:nvSpPr>
          <p:cNvPr id="4" name="object 4"/>
          <p:cNvSpPr txBox="1"/>
          <p:nvPr/>
        </p:nvSpPr>
        <p:spPr>
          <a:xfrm>
            <a:off x="2302076" y="6646623"/>
            <a:ext cx="5189220" cy="360680"/>
          </a:xfrm>
          <a:prstGeom prst="rect">
            <a:avLst/>
          </a:prstGeom>
        </p:spPr>
        <p:txBody>
          <a:bodyPr vert="horz" wrap="square" lIns="0" tIns="12700" rIns="0" bIns="0" rtlCol="0">
            <a:spAutoFit/>
          </a:bodyPr>
          <a:lstStyle/>
          <a:p>
            <a:pPr marL="12700">
              <a:lnSpc>
                <a:spcPct val="100000"/>
              </a:lnSpc>
              <a:spcBef>
                <a:spcPts val="100"/>
              </a:spcBef>
            </a:pPr>
            <a:r>
              <a:rPr sz="2200" u="heavy" spc="-15" dirty="0">
                <a:solidFill>
                  <a:srgbClr val="0563C1"/>
                </a:solidFill>
                <a:uFill>
                  <a:solidFill>
                    <a:srgbClr val="0563C1"/>
                  </a:solidFill>
                </a:uFill>
                <a:latin typeface="Tahoma"/>
                <a:cs typeface="Tahoma"/>
                <a:hlinkClick r:id="rId3"/>
              </a:rPr>
              <a:t>https:</a:t>
            </a:r>
            <a:r>
              <a:rPr sz="2200" u="heavy" spc="-175" dirty="0">
                <a:solidFill>
                  <a:srgbClr val="0563C1"/>
                </a:solidFill>
                <a:uFill>
                  <a:solidFill>
                    <a:srgbClr val="0563C1"/>
                  </a:solidFill>
                </a:uFill>
                <a:latin typeface="Tahoma"/>
                <a:cs typeface="Tahoma"/>
                <a:hlinkClick r:id="rId3"/>
              </a:rPr>
              <a:t>/</a:t>
            </a:r>
            <a:r>
              <a:rPr sz="2200" u="heavy" spc="-155" dirty="0">
                <a:solidFill>
                  <a:srgbClr val="0563C1"/>
                </a:solidFill>
                <a:uFill>
                  <a:solidFill>
                    <a:srgbClr val="0563C1"/>
                  </a:solidFill>
                </a:uFill>
                <a:latin typeface="Tahoma"/>
                <a:cs typeface="Tahoma"/>
                <a:hlinkClick r:id="rId3"/>
              </a:rPr>
              <a:t>/</a:t>
            </a:r>
            <a:r>
              <a:rPr sz="2200" u="heavy" spc="-25" dirty="0">
                <a:solidFill>
                  <a:srgbClr val="0563C1"/>
                </a:solidFill>
                <a:uFill>
                  <a:solidFill>
                    <a:srgbClr val="0563C1"/>
                  </a:solidFill>
                </a:uFill>
                <a:latin typeface="Tahoma"/>
                <a:cs typeface="Tahoma"/>
                <a:hlinkClick r:id="rId3"/>
              </a:rPr>
              <a:t>cloud.google.com</a:t>
            </a:r>
            <a:r>
              <a:rPr sz="2200" u="heavy" spc="-114" dirty="0">
                <a:solidFill>
                  <a:srgbClr val="0563C1"/>
                </a:solidFill>
                <a:uFill>
                  <a:solidFill>
                    <a:srgbClr val="0563C1"/>
                  </a:solidFill>
                </a:uFill>
                <a:latin typeface="Tahoma"/>
                <a:cs typeface="Tahoma"/>
                <a:hlinkClick r:id="rId3"/>
              </a:rPr>
              <a:t>/</a:t>
            </a:r>
            <a:r>
              <a:rPr sz="2200" u="heavy" spc="25" dirty="0">
                <a:solidFill>
                  <a:srgbClr val="0563C1"/>
                </a:solidFill>
                <a:uFill>
                  <a:solidFill>
                    <a:srgbClr val="0563C1"/>
                  </a:solidFill>
                </a:uFill>
                <a:latin typeface="Tahoma"/>
                <a:cs typeface="Tahoma"/>
                <a:hlinkClick r:id="rId3"/>
              </a:rPr>
              <a:t>natu</a:t>
            </a:r>
            <a:r>
              <a:rPr sz="2200" u="heavy" spc="-25" dirty="0">
                <a:solidFill>
                  <a:srgbClr val="0563C1"/>
                </a:solidFill>
                <a:uFill>
                  <a:solidFill>
                    <a:srgbClr val="0563C1"/>
                  </a:solidFill>
                </a:uFill>
                <a:latin typeface="Tahoma"/>
                <a:cs typeface="Tahoma"/>
                <a:hlinkClick r:id="rId3"/>
              </a:rPr>
              <a:t>ral-language</a:t>
            </a:r>
            <a:endParaRPr sz="2200">
              <a:latin typeface="Tahoma"/>
              <a:cs typeface="Tahom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47850" y="774700"/>
            <a:ext cx="5847801" cy="4447775"/>
          </a:xfrm>
          <a:prstGeom prst="rect">
            <a:avLst/>
          </a:prstGeom>
        </p:spPr>
      </p:pic>
      <p:sp>
        <p:nvSpPr>
          <p:cNvPr id="4" name="CuadroTexto 3">
            <a:extLst>
              <a:ext uri="{FF2B5EF4-FFF2-40B4-BE49-F238E27FC236}">
                <a16:creationId xmlns:a16="http://schemas.microsoft.com/office/drawing/2014/main" id="{3A0BC140-84CA-448E-85ED-8AB8935F61B9}"/>
              </a:ext>
            </a:extLst>
          </p:cNvPr>
          <p:cNvSpPr txBox="1"/>
          <p:nvPr/>
        </p:nvSpPr>
        <p:spPr>
          <a:xfrm>
            <a:off x="2447925" y="5727700"/>
            <a:ext cx="4895850" cy="646331"/>
          </a:xfrm>
          <a:prstGeom prst="rect">
            <a:avLst/>
          </a:prstGeom>
          <a:noFill/>
        </p:spPr>
        <p:txBody>
          <a:bodyPr wrap="square">
            <a:spAutoFit/>
          </a:bodyPr>
          <a:lstStyle/>
          <a:p>
            <a:pPr algn="just"/>
            <a:r>
              <a:rPr lang="es-ES" dirty="0"/>
              <a:t>En la tabla lo vemos como lo que era spam, y la fracción que yo logre capturar como spam.</a:t>
            </a:r>
            <a:endParaRPr lang="es-ES_tradnl"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7670" y="1036732"/>
            <a:ext cx="533399" cy="533399"/>
          </a:xfrm>
          <a:prstGeom prst="rect">
            <a:avLst/>
          </a:prstGeom>
        </p:spPr>
      </p:pic>
      <p:pic>
        <p:nvPicPr>
          <p:cNvPr id="3" name="object 3"/>
          <p:cNvPicPr/>
          <p:nvPr/>
        </p:nvPicPr>
        <p:blipFill>
          <a:blip r:embed="rId3" cstate="print"/>
          <a:stretch>
            <a:fillRect/>
          </a:stretch>
        </p:blipFill>
        <p:spPr>
          <a:xfrm>
            <a:off x="4627670" y="5132632"/>
            <a:ext cx="533399" cy="533399"/>
          </a:xfrm>
          <a:prstGeom prst="rect">
            <a:avLst/>
          </a:prstGeom>
        </p:spPr>
      </p:pic>
      <p:sp>
        <p:nvSpPr>
          <p:cNvPr id="4" name="object 4"/>
          <p:cNvSpPr txBox="1">
            <a:spLocks noGrp="1"/>
          </p:cNvSpPr>
          <p:nvPr>
            <p:ph type="title"/>
          </p:nvPr>
        </p:nvSpPr>
        <p:spPr>
          <a:xfrm>
            <a:off x="2121938" y="2272187"/>
            <a:ext cx="5540375" cy="1187450"/>
          </a:xfrm>
          <a:prstGeom prst="rect">
            <a:avLst/>
          </a:prstGeom>
        </p:spPr>
        <p:txBody>
          <a:bodyPr vert="horz" wrap="square" lIns="0" tIns="78740" rIns="0" bIns="0" rtlCol="0">
            <a:spAutoFit/>
          </a:bodyPr>
          <a:lstStyle/>
          <a:p>
            <a:pPr marL="1034415" marR="5080" indent="-1022350">
              <a:lnSpc>
                <a:spcPts val="4350"/>
              </a:lnSpc>
              <a:spcBef>
                <a:spcPts val="620"/>
              </a:spcBef>
            </a:pPr>
            <a:r>
              <a:rPr sz="4000" spc="-105" dirty="0"/>
              <a:t>V</a:t>
            </a:r>
            <a:r>
              <a:rPr sz="4000" spc="-345" dirty="0"/>
              <a:t>amo</a:t>
            </a:r>
            <a:r>
              <a:rPr sz="4000" spc="-245" dirty="0"/>
              <a:t>s</a:t>
            </a:r>
            <a:r>
              <a:rPr sz="4000" spc="-405" dirty="0"/>
              <a:t> </a:t>
            </a:r>
            <a:r>
              <a:rPr sz="4000" spc="-305" dirty="0"/>
              <a:t>a</a:t>
            </a:r>
            <a:r>
              <a:rPr sz="4000" spc="-405" dirty="0"/>
              <a:t> </a:t>
            </a:r>
            <a:r>
              <a:rPr sz="4000" spc="-295" dirty="0"/>
              <a:t>u</a:t>
            </a:r>
            <a:r>
              <a:rPr sz="4000" spc="-290" dirty="0"/>
              <a:t>n</a:t>
            </a:r>
            <a:r>
              <a:rPr sz="4000" spc="-405" dirty="0"/>
              <a:t> </a:t>
            </a:r>
            <a:r>
              <a:rPr sz="4000" spc="-215" dirty="0"/>
              <a:t>notebook</a:t>
            </a:r>
            <a:r>
              <a:rPr sz="4000" spc="-405" dirty="0"/>
              <a:t> </a:t>
            </a:r>
            <a:r>
              <a:rPr sz="4000" spc="-200" dirty="0"/>
              <a:t>en  </a:t>
            </a:r>
            <a:r>
              <a:rPr sz="4000" spc="-215" dirty="0"/>
              <a:t>Google</a:t>
            </a:r>
            <a:r>
              <a:rPr sz="4000" spc="-400" dirty="0"/>
              <a:t> </a:t>
            </a:r>
            <a:r>
              <a:rPr sz="4000" spc="-175" dirty="0"/>
              <a:t>Cola</a:t>
            </a:r>
            <a:r>
              <a:rPr sz="4000" spc="-195" dirty="0"/>
              <a:t>b</a:t>
            </a:r>
            <a:r>
              <a:rPr sz="4000" spc="-405" dirty="0"/>
              <a:t> </a:t>
            </a:r>
            <a:r>
              <a:rPr sz="4000" spc="-350" dirty="0"/>
              <a:t>...</a:t>
            </a:r>
            <a:endParaRPr sz="4000"/>
          </a:p>
        </p:txBody>
      </p:sp>
      <p:pic>
        <p:nvPicPr>
          <p:cNvPr id="5" name="object 5"/>
          <p:cNvPicPr/>
          <p:nvPr/>
        </p:nvPicPr>
        <p:blipFill>
          <a:blip r:embed="rId4" cstate="print"/>
          <a:stretch>
            <a:fillRect/>
          </a:stretch>
        </p:blipFill>
        <p:spPr>
          <a:xfrm>
            <a:off x="3753849" y="3678646"/>
            <a:ext cx="2283999" cy="1055534"/>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76116" y="1763745"/>
            <a:ext cx="7288530" cy="2768600"/>
          </a:xfrm>
          <a:prstGeom prst="rect">
            <a:avLst/>
          </a:prstGeom>
        </p:spPr>
        <p:txBody>
          <a:bodyPr vert="horz" wrap="square" lIns="0" tIns="12700" rIns="0" bIns="0" rtlCol="0">
            <a:spAutoFit/>
          </a:bodyPr>
          <a:lstStyle/>
          <a:p>
            <a:pPr marL="12700" marR="5080" algn="ctr">
              <a:lnSpc>
                <a:spcPct val="100000"/>
              </a:lnSpc>
              <a:spcBef>
                <a:spcPts val="100"/>
              </a:spcBef>
            </a:pPr>
            <a:r>
              <a:rPr sz="6000" b="1" spc="-1045" dirty="0">
                <a:solidFill>
                  <a:srgbClr val="00B0F0"/>
                </a:solidFill>
                <a:latin typeface="Tahoma"/>
                <a:cs typeface="Tahoma"/>
              </a:rPr>
              <a:t>[</a:t>
            </a:r>
            <a:r>
              <a:rPr sz="6000" b="1" spc="-434" dirty="0">
                <a:solidFill>
                  <a:srgbClr val="00B0F0"/>
                </a:solidFill>
                <a:latin typeface="Tahoma"/>
                <a:cs typeface="Tahoma"/>
              </a:rPr>
              <a:t>C26</a:t>
            </a:r>
            <a:r>
              <a:rPr sz="6000" b="1" spc="-305" dirty="0">
                <a:solidFill>
                  <a:srgbClr val="00B0F0"/>
                </a:solidFill>
                <a:latin typeface="Tahoma"/>
                <a:cs typeface="Tahoma"/>
              </a:rPr>
              <a:t>]</a:t>
            </a:r>
            <a:r>
              <a:rPr sz="6000" b="1" spc="-595" dirty="0">
                <a:solidFill>
                  <a:srgbClr val="00B0F0"/>
                </a:solidFill>
                <a:latin typeface="Tahoma"/>
                <a:cs typeface="Tahoma"/>
              </a:rPr>
              <a:t> </a:t>
            </a:r>
            <a:r>
              <a:rPr sz="6000" b="1" spc="-315" dirty="0">
                <a:solidFill>
                  <a:srgbClr val="FFFFFF"/>
                </a:solidFill>
                <a:latin typeface="Tahoma"/>
                <a:cs typeface="Tahoma"/>
              </a:rPr>
              <a:t>Reto</a:t>
            </a:r>
            <a:r>
              <a:rPr sz="6000" b="1" spc="-600" dirty="0">
                <a:solidFill>
                  <a:srgbClr val="FFFFFF"/>
                </a:solidFill>
                <a:latin typeface="Tahoma"/>
                <a:cs typeface="Tahoma"/>
              </a:rPr>
              <a:t> </a:t>
            </a:r>
            <a:r>
              <a:rPr sz="6000" b="1" spc="-310" dirty="0">
                <a:solidFill>
                  <a:srgbClr val="FFFFFF"/>
                </a:solidFill>
                <a:latin typeface="Tahoma"/>
                <a:cs typeface="Tahoma"/>
              </a:rPr>
              <a:t>Final:  </a:t>
            </a:r>
            <a:r>
              <a:rPr sz="6000" b="1" spc="-280" dirty="0">
                <a:solidFill>
                  <a:srgbClr val="FFFFFF"/>
                </a:solidFill>
                <a:latin typeface="Tahoma"/>
                <a:cs typeface="Tahoma"/>
              </a:rPr>
              <a:t>Constru</a:t>
            </a:r>
            <a:r>
              <a:rPr sz="6000" b="1" spc="-380" dirty="0">
                <a:solidFill>
                  <a:srgbClr val="FFFFFF"/>
                </a:solidFill>
                <a:latin typeface="Tahoma"/>
                <a:cs typeface="Tahoma"/>
              </a:rPr>
              <a:t>y</a:t>
            </a:r>
            <a:r>
              <a:rPr sz="6000" b="1" spc="-360" dirty="0">
                <a:solidFill>
                  <a:srgbClr val="FFFFFF"/>
                </a:solidFill>
                <a:latin typeface="Tahoma"/>
                <a:cs typeface="Tahoma"/>
              </a:rPr>
              <a:t>e</a:t>
            </a:r>
            <a:r>
              <a:rPr sz="6000" b="1" spc="-610" dirty="0">
                <a:solidFill>
                  <a:srgbClr val="FFFFFF"/>
                </a:solidFill>
                <a:latin typeface="Tahoma"/>
                <a:cs typeface="Tahoma"/>
              </a:rPr>
              <a:t> </a:t>
            </a:r>
            <a:r>
              <a:rPr sz="6000" b="1" spc="-440" dirty="0">
                <a:solidFill>
                  <a:srgbClr val="FFFFFF"/>
                </a:solidFill>
                <a:latin typeface="Tahoma"/>
                <a:cs typeface="Tahoma"/>
              </a:rPr>
              <a:t>u</a:t>
            </a:r>
            <a:r>
              <a:rPr sz="6000" b="1" spc="-430" dirty="0">
                <a:solidFill>
                  <a:srgbClr val="FFFFFF"/>
                </a:solidFill>
                <a:latin typeface="Tahoma"/>
                <a:cs typeface="Tahoma"/>
              </a:rPr>
              <a:t>n</a:t>
            </a:r>
            <a:r>
              <a:rPr sz="6000" b="1" spc="-610" dirty="0">
                <a:solidFill>
                  <a:srgbClr val="FFFFFF"/>
                </a:solidFill>
                <a:latin typeface="Tahoma"/>
                <a:cs typeface="Tahoma"/>
              </a:rPr>
              <a:t> </a:t>
            </a:r>
            <a:r>
              <a:rPr sz="6000" b="1" spc="-315" dirty="0">
                <a:solidFill>
                  <a:srgbClr val="FFFFFF"/>
                </a:solidFill>
                <a:latin typeface="Tahoma"/>
                <a:cs typeface="Tahoma"/>
              </a:rPr>
              <a:t>modelo  </a:t>
            </a:r>
            <a:r>
              <a:rPr sz="6000" b="1" spc="-360" dirty="0">
                <a:solidFill>
                  <a:srgbClr val="FFFFFF"/>
                </a:solidFill>
                <a:latin typeface="Tahoma"/>
                <a:cs typeface="Tahoma"/>
              </a:rPr>
              <a:t>de</a:t>
            </a:r>
            <a:r>
              <a:rPr sz="6000" b="1" spc="-600" dirty="0">
                <a:solidFill>
                  <a:srgbClr val="FFFFFF"/>
                </a:solidFill>
                <a:latin typeface="Tahoma"/>
                <a:cs typeface="Tahoma"/>
              </a:rPr>
              <a:t> </a:t>
            </a:r>
            <a:r>
              <a:rPr sz="6000" b="1" spc="-340" dirty="0">
                <a:solidFill>
                  <a:srgbClr val="FFFFFF"/>
                </a:solidFill>
                <a:latin typeface="Tahoma"/>
                <a:cs typeface="Tahoma"/>
              </a:rPr>
              <a:t>sentimiento</a:t>
            </a:r>
            <a:endParaRPr sz="6000">
              <a:latin typeface="Tahoma"/>
              <a:cs typeface="Tahoma"/>
            </a:endParaRPr>
          </a:p>
        </p:txBody>
      </p:sp>
      <p:sp>
        <p:nvSpPr>
          <p:cNvPr id="3" name="object 3"/>
          <p:cNvSpPr txBox="1"/>
          <p:nvPr/>
        </p:nvSpPr>
        <p:spPr>
          <a:xfrm>
            <a:off x="3114168" y="4998985"/>
            <a:ext cx="3564254" cy="482600"/>
          </a:xfrm>
          <a:prstGeom prst="rect">
            <a:avLst/>
          </a:prstGeom>
        </p:spPr>
        <p:txBody>
          <a:bodyPr vert="horz" wrap="square" lIns="0" tIns="12700" rIns="0" bIns="0" rtlCol="0">
            <a:spAutoFit/>
          </a:bodyPr>
          <a:lstStyle/>
          <a:p>
            <a:pPr marL="12700">
              <a:lnSpc>
                <a:spcPct val="100000"/>
              </a:lnSpc>
              <a:spcBef>
                <a:spcPts val="100"/>
              </a:spcBef>
            </a:pPr>
            <a:r>
              <a:rPr sz="3000" spc="40" dirty="0">
                <a:solidFill>
                  <a:srgbClr val="FFFFFF"/>
                </a:solidFill>
                <a:latin typeface="Tahoma"/>
                <a:cs typeface="Tahoma"/>
              </a:rPr>
              <a:t>Clasiﬁcación</a:t>
            </a:r>
            <a:r>
              <a:rPr sz="3000" spc="-360" dirty="0">
                <a:solidFill>
                  <a:srgbClr val="FFFFFF"/>
                </a:solidFill>
                <a:latin typeface="Tahoma"/>
                <a:cs typeface="Tahoma"/>
              </a:rPr>
              <a:t> </a:t>
            </a:r>
            <a:r>
              <a:rPr sz="3000" spc="5" dirty="0">
                <a:solidFill>
                  <a:srgbClr val="FFFFFF"/>
                </a:solidFill>
                <a:latin typeface="Tahoma"/>
                <a:cs typeface="Tahoma"/>
              </a:rPr>
              <a:t>de</a:t>
            </a:r>
            <a:r>
              <a:rPr sz="3000" spc="-360" dirty="0">
                <a:solidFill>
                  <a:srgbClr val="FFFFFF"/>
                </a:solidFill>
                <a:latin typeface="Tahoma"/>
                <a:cs typeface="Tahoma"/>
              </a:rPr>
              <a:t> </a:t>
            </a:r>
            <a:r>
              <a:rPr sz="3000" spc="40" dirty="0">
                <a:solidFill>
                  <a:srgbClr val="FFFFFF"/>
                </a:solidFill>
                <a:latin typeface="Tahoma"/>
                <a:cs typeface="Tahoma"/>
              </a:rPr>
              <a:t>t</a:t>
            </a:r>
            <a:r>
              <a:rPr sz="3000" spc="-25" dirty="0">
                <a:solidFill>
                  <a:srgbClr val="FFFFFF"/>
                </a:solidFill>
                <a:latin typeface="Tahoma"/>
                <a:cs typeface="Tahoma"/>
              </a:rPr>
              <a:t>e</a:t>
            </a:r>
            <a:r>
              <a:rPr sz="3000" spc="60" dirty="0">
                <a:solidFill>
                  <a:srgbClr val="FFFFFF"/>
                </a:solidFill>
                <a:latin typeface="Tahoma"/>
                <a:cs typeface="Tahoma"/>
              </a:rPr>
              <a:t>xto</a:t>
            </a:r>
            <a:endParaRPr sz="3000">
              <a:latin typeface="Tahoma"/>
              <a:cs typeface="Tahom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3345" y="212971"/>
            <a:ext cx="9427845" cy="6984365"/>
            <a:chOff x="153345" y="212971"/>
            <a:chExt cx="9427845" cy="6984365"/>
          </a:xfrm>
        </p:grpSpPr>
        <p:pic>
          <p:nvPicPr>
            <p:cNvPr id="3" name="object 3"/>
            <p:cNvPicPr/>
            <p:nvPr/>
          </p:nvPicPr>
          <p:blipFill>
            <a:blip r:embed="rId2" cstate="print"/>
            <a:stretch>
              <a:fillRect/>
            </a:stretch>
          </p:blipFill>
          <p:spPr>
            <a:xfrm>
              <a:off x="153345" y="212971"/>
              <a:ext cx="9427500" cy="6984300"/>
            </a:xfrm>
            <a:prstGeom prst="rect">
              <a:avLst/>
            </a:prstGeom>
          </p:spPr>
        </p:pic>
        <p:sp>
          <p:nvSpPr>
            <p:cNvPr id="4" name="object 4"/>
            <p:cNvSpPr/>
            <p:nvPr/>
          </p:nvSpPr>
          <p:spPr>
            <a:xfrm>
              <a:off x="353549" y="359425"/>
              <a:ext cx="9084945" cy="6641465"/>
            </a:xfrm>
            <a:custGeom>
              <a:avLst/>
              <a:gdLst/>
              <a:ahLst/>
              <a:cxnLst/>
              <a:rect l="l" t="t" r="r" b="b"/>
              <a:pathLst>
                <a:path w="9084945" h="6641465">
                  <a:moveTo>
                    <a:pt x="8982521" y="6641399"/>
                  </a:moveTo>
                  <a:lnTo>
                    <a:pt x="102078" y="6641399"/>
                  </a:lnTo>
                  <a:lnTo>
                    <a:pt x="62344" y="6633378"/>
                  </a:lnTo>
                  <a:lnTo>
                    <a:pt x="29898" y="6611501"/>
                  </a:lnTo>
                  <a:lnTo>
                    <a:pt x="8021" y="6579055"/>
                  </a:lnTo>
                  <a:lnTo>
                    <a:pt x="0" y="6539321"/>
                  </a:lnTo>
                  <a:lnTo>
                    <a:pt x="0" y="102078"/>
                  </a:lnTo>
                  <a:lnTo>
                    <a:pt x="8021" y="62344"/>
                  </a:lnTo>
                  <a:lnTo>
                    <a:pt x="29898" y="29898"/>
                  </a:lnTo>
                  <a:lnTo>
                    <a:pt x="62344" y="8021"/>
                  </a:lnTo>
                  <a:lnTo>
                    <a:pt x="102078" y="0"/>
                  </a:lnTo>
                  <a:lnTo>
                    <a:pt x="8982521" y="0"/>
                  </a:lnTo>
                  <a:lnTo>
                    <a:pt x="9021585" y="7770"/>
                  </a:lnTo>
                  <a:lnTo>
                    <a:pt x="9054701" y="29898"/>
                  </a:lnTo>
                  <a:lnTo>
                    <a:pt x="9076829" y="63014"/>
                  </a:lnTo>
                  <a:lnTo>
                    <a:pt x="9084599" y="102078"/>
                  </a:lnTo>
                  <a:lnTo>
                    <a:pt x="9084599" y="6539321"/>
                  </a:lnTo>
                  <a:lnTo>
                    <a:pt x="9076578" y="6579055"/>
                  </a:lnTo>
                  <a:lnTo>
                    <a:pt x="9054701" y="6611501"/>
                  </a:lnTo>
                  <a:lnTo>
                    <a:pt x="9022255" y="6633378"/>
                  </a:lnTo>
                  <a:lnTo>
                    <a:pt x="8982521" y="6641399"/>
                  </a:lnTo>
                  <a:close/>
                </a:path>
              </a:pathLst>
            </a:custGeom>
            <a:solidFill>
              <a:srgbClr val="002E4E"/>
            </a:solidFill>
          </p:spPr>
          <p:txBody>
            <a:bodyPr wrap="square" lIns="0" tIns="0" rIns="0" bIns="0" rtlCol="0"/>
            <a:lstStyle/>
            <a:p>
              <a:endParaRPr/>
            </a:p>
          </p:txBody>
        </p:sp>
        <p:sp>
          <p:nvSpPr>
            <p:cNvPr id="5" name="object 5"/>
            <p:cNvSpPr/>
            <p:nvPr/>
          </p:nvSpPr>
          <p:spPr>
            <a:xfrm>
              <a:off x="366397" y="359424"/>
              <a:ext cx="3267710" cy="336550"/>
            </a:xfrm>
            <a:custGeom>
              <a:avLst/>
              <a:gdLst/>
              <a:ahLst/>
              <a:cxnLst/>
              <a:rect l="l" t="t" r="r" b="b"/>
              <a:pathLst>
                <a:path w="3267710" h="336550">
                  <a:moveTo>
                    <a:pt x="3267315" y="336327"/>
                  </a:moveTo>
                  <a:lnTo>
                    <a:pt x="0" y="336287"/>
                  </a:lnTo>
                  <a:lnTo>
                    <a:pt x="27" y="76346"/>
                  </a:lnTo>
                  <a:lnTo>
                    <a:pt x="6026" y="46629"/>
                  </a:lnTo>
                  <a:lnTo>
                    <a:pt x="22388" y="22361"/>
                  </a:lnTo>
                  <a:lnTo>
                    <a:pt x="46656" y="5999"/>
                  </a:lnTo>
                  <a:lnTo>
                    <a:pt x="76374" y="0"/>
                  </a:lnTo>
                  <a:lnTo>
                    <a:pt x="3190980" y="0"/>
                  </a:lnTo>
                  <a:lnTo>
                    <a:pt x="3233337" y="12827"/>
                  </a:lnTo>
                  <a:lnTo>
                    <a:pt x="3261515" y="47130"/>
                  </a:lnTo>
                  <a:lnTo>
                    <a:pt x="3267327" y="76346"/>
                  </a:lnTo>
                  <a:lnTo>
                    <a:pt x="3267315" y="336327"/>
                  </a:lnTo>
                  <a:close/>
                </a:path>
              </a:pathLst>
            </a:custGeom>
            <a:solidFill>
              <a:srgbClr val="003E6C"/>
            </a:solidFill>
          </p:spPr>
          <p:txBody>
            <a:bodyPr wrap="square" lIns="0" tIns="0" rIns="0" bIns="0" rtlCol="0"/>
            <a:lstStyle/>
            <a:p>
              <a:endParaRPr/>
            </a:p>
          </p:txBody>
        </p:sp>
        <p:sp>
          <p:nvSpPr>
            <p:cNvPr id="6" name="object 6"/>
            <p:cNvSpPr/>
            <p:nvPr/>
          </p:nvSpPr>
          <p:spPr>
            <a:xfrm>
              <a:off x="3633697" y="359424"/>
              <a:ext cx="3267710" cy="336550"/>
            </a:xfrm>
            <a:custGeom>
              <a:avLst/>
              <a:gdLst/>
              <a:ahLst/>
              <a:cxnLst/>
              <a:rect l="l" t="t" r="r" b="b"/>
              <a:pathLst>
                <a:path w="3267709" h="336550">
                  <a:moveTo>
                    <a:pt x="3267314" y="336327"/>
                  </a:moveTo>
                  <a:lnTo>
                    <a:pt x="0" y="336287"/>
                  </a:lnTo>
                  <a:lnTo>
                    <a:pt x="27" y="76346"/>
                  </a:lnTo>
                  <a:lnTo>
                    <a:pt x="6027" y="46629"/>
                  </a:lnTo>
                  <a:lnTo>
                    <a:pt x="22389" y="22361"/>
                  </a:lnTo>
                  <a:lnTo>
                    <a:pt x="46656" y="5999"/>
                  </a:lnTo>
                  <a:lnTo>
                    <a:pt x="76374" y="0"/>
                  </a:lnTo>
                  <a:lnTo>
                    <a:pt x="3190980" y="0"/>
                  </a:lnTo>
                  <a:lnTo>
                    <a:pt x="3233337" y="12827"/>
                  </a:lnTo>
                  <a:lnTo>
                    <a:pt x="3261515" y="47130"/>
                  </a:lnTo>
                  <a:lnTo>
                    <a:pt x="3267327" y="76346"/>
                  </a:lnTo>
                  <a:lnTo>
                    <a:pt x="3267314" y="336327"/>
                  </a:lnTo>
                  <a:close/>
                </a:path>
              </a:pathLst>
            </a:custGeom>
            <a:solidFill>
              <a:srgbClr val="005593"/>
            </a:solidFill>
          </p:spPr>
          <p:txBody>
            <a:bodyPr wrap="square" lIns="0" tIns="0" rIns="0" bIns="0" rtlCol="0"/>
            <a:lstStyle/>
            <a:p>
              <a:endParaRPr/>
            </a:p>
          </p:txBody>
        </p:sp>
        <p:sp>
          <p:nvSpPr>
            <p:cNvPr id="7" name="object 7"/>
            <p:cNvSpPr/>
            <p:nvPr/>
          </p:nvSpPr>
          <p:spPr>
            <a:xfrm>
              <a:off x="353699" y="685800"/>
              <a:ext cx="9084310" cy="0"/>
            </a:xfrm>
            <a:custGeom>
              <a:avLst/>
              <a:gdLst/>
              <a:ahLst/>
              <a:cxnLst/>
              <a:rect l="l" t="t" r="r" b="b"/>
              <a:pathLst>
                <a:path w="9084310">
                  <a:moveTo>
                    <a:pt x="0" y="0"/>
                  </a:moveTo>
                  <a:lnTo>
                    <a:pt x="9084299" y="0"/>
                  </a:lnTo>
                </a:path>
              </a:pathLst>
            </a:custGeom>
            <a:ln w="19049">
              <a:solidFill>
                <a:srgbClr val="058ECD"/>
              </a:solidFill>
            </a:ln>
          </p:spPr>
          <p:txBody>
            <a:bodyPr wrap="square" lIns="0" tIns="0" rIns="0" bIns="0" rtlCol="0"/>
            <a:lstStyle/>
            <a:p>
              <a:endParaRPr/>
            </a:p>
          </p:txBody>
        </p:sp>
      </p:grpSp>
      <p:sp>
        <p:nvSpPr>
          <p:cNvPr id="8" name="object 8"/>
          <p:cNvSpPr txBox="1"/>
          <p:nvPr/>
        </p:nvSpPr>
        <p:spPr>
          <a:xfrm>
            <a:off x="673100" y="1459980"/>
            <a:ext cx="7949565" cy="3241040"/>
          </a:xfrm>
          <a:prstGeom prst="rect">
            <a:avLst/>
          </a:prstGeom>
        </p:spPr>
        <p:txBody>
          <a:bodyPr vert="horz" wrap="square" lIns="0" tIns="60325" rIns="0" bIns="0" rtlCol="0">
            <a:spAutoFit/>
          </a:bodyPr>
          <a:lstStyle/>
          <a:p>
            <a:pPr marL="12700" marR="5080">
              <a:lnSpc>
                <a:spcPts val="2780"/>
              </a:lnSpc>
              <a:spcBef>
                <a:spcPts val="475"/>
              </a:spcBef>
            </a:pPr>
            <a:r>
              <a:rPr sz="2600" spc="-5" dirty="0">
                <a:solidFill>
                  <a:srgbClr val="F1C131"/>
                </a:solidFill>
                <a:latin typeface="Courier New"/>
                <a:cs typeface="Courier New"/>
              </a:rPr>
              <a:t>from </a:t>
            </a:r>
            <a:r>
              <a:rPr sz="2600" spc="-5" dirty="0">
                <a:solidFill>
                  <a:srgbClr val="FFFFFF"/>
                </a:solidFill>
                <a:latin typeface="Courier New"/>
                <a:cs typeface="Courier New"/>
              </a:rPr>
              <a:t>nltk.corpus </a:t>
            </a:r>
            <a:r>
              <a:rPr sz="2600" spc="-5" dirty="0">
                <a:solidFill>
                  <a:srgbClr val="F1C131"/>
                </a:solidFill>
                <a:latin typeface="Courier New"/>
                <a:cs typeface="Courier New"/>
              </a:rPr>
              <a:t>import </a:t>
            </a:r>
            <a:r>
              <a:rPr sz="2600" spc="-5" dirty="0">
                <a:solidFill>
                  <a:srgbClr val="FFFFFF"/>
                </a:solidFill>
                <a:latin typeface="Courier New"/>
                <a:cs typeface="Courier New"/>
              </a:rPr>
              <a:t>movie_reviews </a:t>
            </a:r>
            <a:r>
              <a:rPr sz="2600" spc="-5" dirty="0">
                <a:solidFill>
                  <a:srgbClr val="F1C131"/>
                </a:solidFill>
                <a:latin typeface="Courier New"/>
                <a:cs typeface="Courier New"/>
              </a:rPr>
              <a:t>as </a:t>
            </a:r>
            <a:r>
              <a:rPr sz="2600" spc="-1550" dirty="0">
                <a:solidFill>
                  <a:srgbClr val="F1C131"/>
                </a:solidFill>
                <a:latin typeface="Courier New"/>
                <a:cs typeface="Courier New"/>
              </a:rPr>
              <a:t> </a:t>
            </a:r>
            <a:r>
              <a:rPr sz="2600" spc="-5" dirty="0">
                <a:solidFill>
                  <a:srgbClr val="B6D7A8"/>
                </a:solidFill>
                <a:latin typeface="Courier New"/>
                <a:cs typeface="Courier New"/>
              </a:rPr>
              <a:t>mr</a:t>
            </a:r>
            <a:endParaRPr sz="2600">
              <a:latin typeface="Courier New"/>
              <a:cs typeface="Courier New"/>
            </a:endParaRPr>
          </a:p>
          <a:p>
            <a:pPr marL="12700">
              <a:lnSpc>
                <a:spcPts val="2950"/>
              </a:lnSpc>
              <a:spcBef>
                <a:spcPts val="2390"/>
              </a:spcBef>
            </a:pPr>
            <a:r>
              <a:rPr sz="2600" spc="-5" dirty="0">
                <a:solidFill>
                  <a:srgbClr val="FFFFFF"/>
                </a:solidFill>
                <a:latin typeface="Courier New"/>
                <a:cs typeface="Courier New"/>
              </a:rPr>
              <a:t>docs</a:t>
            </a:r>
            <a:r>
              <a:rPr sz="2600" spc="-70" dirty="0">
                <a:solidFill>
                  <a:srgbClr val="FFFFFF"/>
                </a:solidFill>
                <a:latin typeface="Courier New"/>
                <a:cs typeface="Courier New"/>
              </a:rPr>
              <a:t> </a:t>
            </a:r>
            <a:r>
              <a:rPr sz="2600" spc="-5" dirty="0">
                <a:solidFill>
                  <a:srgbClr val="FFFFFF"/>
                </a:solidFill>
                <a:latin typeface="Courier New"/>
                <a:cs typeface="Courier New"/>
              </a:rPr>
              <a:t>=[</a:t>
            </a:r>
            <a:endParaRPr sz="2600">
              <a:latin typeface="Courier New"/>
              <a:cs typeface="Courier New"/>
            </a:endParaRPr>
          </a:p>
          <a:p>
            <a:pPr marL="606425" marR="400685" indent="-137160">
              <a:lnSpc>
                <a:spcPts val="2780"/>
              </a:lnSpc>
              <a:spcBef>
                <a:spcPts val="200"/>
              </a:spcBef>
            </a:pPr>
            <a:r>
              <a:rPr sz="2600" spc="-5" dirty="0">
                <a:solidFill>
                  <a:srgbClr val="FFFFFF"/>
                </a:solidFill>
                <a:latin typeface="Courier New"/>
                <a:cs typeface="Courier New"/>
              </a:rPr>
              <a:t>(list(</a:t>
            </a:r>
            <a:r>
              <a:rPr sz="2600" spc="-5" dirty="0">
                <a:solidFill>
                  <a:srgbClr val="B6D7A8"/>
                </a:solidFill>
                <a:latin typeface="Courier New"/>
                <a:cs typeface="Courier New"/>
              </a:rPr>
              <a:t>mr</a:t>
            </a:r>
            <a:r>
              <a:rPr sz="2600" spc="-5" dirty="0">
                <a:solidFill>
                  <a:srgbClr val="FFFFFF"/>
                </a:solidFill>
                <a:latin typeface="Courier New"/>
                <a:cs typeface="Courier New"/>
              </a:rPr>
              <a:t>.words(fileid)), </a:t>
            </a:r>
            <a:r>
              <a:rPr sz="2600" spc="-5" dirty="0">
                <a:solidFill>
                  <a:srgbClr val="E06666"/>
                </a:solidFill>
                <a:latin typeface="Courier New"/>
                <a:cs typeface="Courier New"/>
              </a:rPr>
              <a:t>category</a:t>
            </a:r>
            <a:r>
              <a:rPr sz="2600" spc="-5" dirty="0">
                <a:solidFill>
                  <a:srgbClr val="FFFFFF"/>
                </a:solidFill>
                <a:latin typeface="Courier New"/>
                <a:cs typeface="Courier New"/>
              </a:rPr>
              <a:t>) </a:t>
            </a:r>
            <a:r>
              <a:rPr sz="2600" dirty="0">
                <a:solidFill>
                  <a:srgbClr val="FFFFFF"/>
                </a:solidFill>
                <a:latin typeface="Courier New"/>
                <a:cs typeface="Courier New"/>
              </a:rPr>
              <a:t> </a:t>
            </a:r>
            <a:r>
              <a:rPr sz="2600" spc="-5" dirty="0">
                <a:solidFill>
                  <a:srgbClr val="F1C131"/>
                </a:solidFill>
                <a:latin typeface="Courier New"/>
                <a:cs typeface="Courier New"/>
              </a:rPr>
              <a:t>for</a:t>
            </a:r>
            <a:r>
              <a:rPr sz="2600" dirty="0">
                <a:solidFill>
                  <a:srgbClr val="F1C131"/>
                </a:solidFill>
                <a:latin typeface="Courier New"/>
                <a:cs typeface="Courier New"/>
              </a:rPr>
              <a:t> </a:t>
            </a:r>
            <a:r>
              <a:rPr sz="2600" spc="-5" dirty="0">
                <a:solidFill>
                  <a:srgbClr val="E06666"/>
                </a:solidFill>
                <a:latin typeface="Courier New"/>
                <a:cs typeface="Courier New"/>
              </a:rPr>
              <a:t>category</a:t>
            </a:r>
            <a:r>
              <a:rPr sz="2600" spc="1550" dirty="0">
                <a:solidFill>
                  <a:srgbClr val="E06666"/>
                </a:solidFill>
                <a:latin typeface="Courier New"/>
                <a:cs typeface="Courier New"/>
              </a:rPr>
              <a:t> </a:t>
            </a:r>
            <a:r>
              <a:rPr sz="2600" spc="-5" dirty="0">
                <a:solidFill>
                  <a:srgbClr val="F1C131"/>
                </a:solidFill>
                <a:latin typeface="Courier New"/>
                <a:cs typeface="Courier New"/>
              </a:rPr>
              <a:t>in</a:t>
            </a:r>
            <a:r>
              <a:rPr sz="2600" spc="1550" dirty="0">
                <a:solidFill>
                  <a:srgbClr val="F1C131"/>
                </a:solidFill>
                <a:latin typeface="Courier New"/>
                <a:cs typeface="Courier New"/>
              </a:rPr>
              <a:t> </a:t>
            </a:r>
            <a:r>
              <a:rPr sz="2600" spc="-5" dirty="0">
                <a:solidFill>
                  <a:srgbClr val="B6D7A8"/>
                </a:solidFill>
                <a:latin typeface="Courier New"/>
                <a:cs typeface="Courier New"/>
              </a:rPr>
              <a:t>mr</a:t>
            </a:r>
            <a:r>
              <a:rPr sz="2600" spc="-5" dirty="0">
                <a:solidFill>
                  <a:srgbClr val="FFFFFF"/>
                </a:solidFill>
                <a:latin typeface="Courier New"/>
                <a:cs typeface="Courier New"/>
              </a:rPr>
              <a:t>.categories() </a:t>
            </a:r>
            <a:r>
              <a:rPr sz="2600" dirty="0">
                <a:solidFill>
                  <a:srgbClr val="FFFFFF"/>
                </a:solidFill>
                <a:latin typeface="Courier New"/>
                <a:cs typeface="Courier New"/>
              </a:rPr>
              <a:t> </a:t>
            </a:r>
            <a:r>
              <a:rPr sz="2600" spc="-5" dirty="0">
                <a:solidFill>
                  <a:srgbClr val="F1C131"/>
                </a:solidFill>
                <a:latin typeface="Courier New"/>
                <a:cs typeface="Courier New"/>
              </a:rPr>
              <a:t>for</a:t>
            </a:r>
            <a:r>
              <a:rPr sz="2600" spc="-35" dirty="0">
                <a:solidFill>
                  <a:srgbClr val="F1C131"/>
                </a:solidFill>
                <a:latin typeface="Courier New"/>
                <a:cs typeface="Courier New"/>
              </a:rPr>
              <a:t> </a:t>
            </a:r>
            <a:r>
              <a:rPr sz="2600" spc="-5" dirty="0">
                <a:solidFill>
                  <a:srgbClr val="FFFFFF"/>
                </a:solidFill>
                <a:latin typeface="Courier New"/>
                <a:cs typeface="Courier New"/>
              </a:rPr>
              <a:t>fileid</a:t>
            </a:r>
            <a:r>
              <a:rPr sz="2600" spc="-30" dirty="0">
                <a:solidFill>
                  <a:srgbClr val="FFFFFF"/>
                </a:solidFill>
                <a:latin typeface="Courier New"/>
                <a:cs typeface="Courier New"/>
              </a:rPr>
              <a:t> </a:t>
            </a:r>
            <a:r>
              <a:rPr sz="2600" spc="-5" dirty="0">
                <a:solidFill>
                  <a:srgbClr val="F1C131"/>
                </a:solidFill>
                <a:latin typeface="Courier New"/>
                <a:cs typeface="Courier New"/>
              </a:rPr>
              <a:t>in</a:t>
            </a:r>
            <a:r>
              <a:rPr sz="2600" spc="-35" dirty="0">
                <a:solidFill>
                  <a:srgbClr val="F1C131"/>
                </a:solidFill>
                <a:latin typeface="Courier New"/>
                <a:cs typeface="Courier New"/>
              </a:rPr>
              <a:t> </a:t>
            </a:r>
            <a:r>
              <a:rPr sz="2600" spc="-5" dirty="0">
                <a:solidFill>
                  <a:srgbClr val="FFFFFF"/>
                </a:solidFill>
                <a:latin typeface="Courier New"/>
                <a:cs typeface="Courier New"/>
              </a:rPr>
              <a:t>mr.fileids(</a:t>
            </a:r>
            <a:r>
              <a:rPr sz="2600" spc="-5" dirty="0">
                <a:solidFill>
                  <a:srgbClr val="E06666"/>
                </a:solidFill>
                <a:latin typeface="Courier New"/>
                <a:cs typeface="Courier New"/>
              </a:rPr>
              <a:t>category</a:t>
            </a:r>
            <a:r>
              <a:rPr sz="2600" spc="-5" dirty="0">
                <a:solidFill>
                  <a:srgbClr val="FFFFFF"/>
                </a:solidFill>
                <a:latin typeface="Courier New"/>
                <a:cs typeface="Courier New"/>
              </a:rPr>
              <a:t>)]</a:t>
            </a:r>
            <a:endParaRPr sz="2600">
              <a:latin typeface="Courier New"/>
              <a:cs typeface="Courier New"/>
            </a:endParaRPr>
          </a:p>
          <a:p>
            <a:pPr marL="12700">
              <a:lnSpc>
                <a:spcPct val="100000"/>
              </a:lnSpc>
              <a:spcBef>
                <a:spcPts val="2385"/>
              </a:spcBef>
            </a:pPr>
            <a:r>
              <a:rPr sz="2600" spc="-5" dirty="0">
                <a:solidFill>
                  <a:srgbClr val="FFFFFF"/>
                </a:solidFill>
                <a:latin typeface="Courier New"/>
                <a:cs typeface="Courier New"/>
              </a:rPr>
              <a:t>random.shuffle(docs)</a:t>
            </a:r>
            <a:endParaRPr sz="2600">
              <a:latin typeface="Courier New"/>
              <a:cs typeface="Courier New"/>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3345" y="212971"/>
            <a:ext cx="9427845" cy="6984365"/>
            <a:chOff x="153345" y="212971"/>
            <a:chExt cx="9427845" cy="6984365"/>
          </a:xfrm>
        </p:grpSpPr>
        <p:pic>
          <p:nvPicPr>
            <p:cNvPr id="3" name="object 3"/>
            <p:cNvPicPr/>
            <p:nvPr/>
          </p:nvPicPr>
          <p:blipFill>
            <a:blip r:embed="rId2" cstate="print"/>
            <a:stretch>
              <a:fillRect/>
            </a:stretch>
          </p:blipFill>
          <p:spPr>
            <a:xfrm>
              <a:off x="153345" y="212971"/>
              <a:ext cx="9427500" cy="6984300"/>
            </a:xfrm>
            <a:prstGeom prst="rect">
              <a:avLst/>
            </a:prstGeom>
          </p:spPr>
        </p:pic>
        <p:sp>
          <p:nvSpPr>
            <p:cNvPr id="4" name="object 4"/>
            <p:cNvSpPr/>
            <p:nvPr/>
          </p:nvSpPr>
          <p:spPr>
            <a:xfrm>
              <a:off x="353549" y="359425"/>
              <a:ext cx="9084945" cy="6641465"/>
            </a:xfrm>
            <a:custGeom>
              <a:avLst/>
              <a:gdLst/>
              <a:ahLst/>
              <a:cxnLst/>
              <a:rect l="l" t="t" r="r" b="b"/>
              <a:pathLst>
                <a:path w="9084945" h="6641465">
                  <a:moveTo>
                    <a:pt x="8982521" y="6641399"/>
                  </a:moveTo>
                  <a:lnTo>
                    <a:pt x="102078" y="6641399"/>
                  </a:lnTo>
                  <a:lnTo>
                    <a:pt x="62344" y="6633378"/>
                  </a:lnTo>
                  <a:lnTo>
                    <a:pt x="29898" y="6611501"/>
                  </a:lnTo>
                  <a:lnTo>
                    <a:pt x="8021" y="6579055"/>
                  </a:lnTo>
                  <a:lnTo>
                    <a:pt x="0" y="6539321"/>
                  </a:lnTo>
                  <a:lnTo>
                    <a:pt x="0" y="102078"/>
                  </a:lnTo>
                  <a:lnTo>
                    <a:pt x="8021" y="62344"/>
                  </a:lnTo>
                  <a:lnTo>
                    <a:pt x="29898" y="29898"/>
                  </a:lnTo>
                  <a:lnTo>
                    <a:pt x="62344" y="8021"/>
                  </a:lnTo>
                  <a:lnTo>
                    <a:pt x="102078" y="0"/>
                  </a:lnTo>
                  <a:lnTo>
                    <a:pt x="8982521" y="0"/>
                  </a:lnTo>
                  <a:lnTo>
                    <a:pt x="9021585" y="7770"/>
                  </a:lnTo>
                  <a:lnTo>
                    <a:pt x="9054701" y="29898"/>
                  </a:lnTo>
                  <a:lnTo>
                    <a:pt x="9076829" y="63014"/>
                  </a:lnTo>
                  <a:lnTo>
                    <a:pt x="9084599" y="102078"/>
                  </a:lnTo>
                  <a:lnTo>
                    <a:pt x="9084599" y="6539321"/>
                  </a:lnTo>
                  <a:lnTo>
                    <a:pt x="9076578" y="6579055"/>
                  </a:lnTo>
                  <a:lnTo>
                    <a:pt x="9054701" y="6611501"/>
                  </a:lnTo>
                  <a:lnTo>
                    <a:pt x="9022255" y="6633378"/>
                  </a:lnTo>
                  <a:lnTo>
                    <a:pt x="8982521" y="6641399"/>
                  </a:lnTo>
                  <a:close/>
                </a:path>
              </a:pathLst>
            </a:custGeom>
            <a:solidFill>
              <a:srgbClr val="002E4E"/>
            </a:solidFill>
          </p:spPr>
          <p:txBody>
            <a:bodyPr wrap="square" lIns="0" tIns="0" rIns="0" bIns="0" rtlCol="0"/>
            <a:lstStyle/>
            <a:p>
              <a:endParaRPr/>
            </a:p>
          </p:txBody>
        </p:sp>
        <p:sp>
          <p:nvSpPr>
            <p:cNvPr id="5" name="object 5"/>
            <p:cNvSpPr/>
            <p:nvPr/>
          </p:nvSpPr>
          <p:spPr>
            <a:xfrm>
              <a:off x="366397" y="359424"/>
              <a:ext cx="3267710" cy="336550"/>
            </a:xfrm>
            <a:custGeom>
              <a:avLst/>
              <a:gdLst/>
              <a:ahLst/>
              <a:cxnLst/>
              <a:rect l="l" t="t" r="r" b="b"/>
              <a:pathLst>
                <a:path w="3267710" h="336550">
                  <a:moveTo>
                    <a:pt x="3267315" y="336327"/>
                  </a:moveTo>
                  <a:lnTo>
                    <a:pt x="0" y="336287"/>
                  </a:lnTo>
                  <a:lnTo>
                    <a:pt x="27" y="76346"/>
                  </a:lnTo>
                  <a:lnTo>
                    <a:pt x="6026" y="46629"/>
                  </a:lnTo>
                  <a:lnTo>
                    <a:pt x="22388" y="22361"/>
                  </a:lnTo>
                  <a:lnTo>
                    <a:pt x="46656" y="5999"/>
                  </a:lnTo>
                  <a:lnTo>
                    <a:pt x="76374" y="0"/>
                  </a:lnTo>
                  <a:lnTo>
                    <a:pt x="3190980" y="0"/>
                  </a:lnTo>
                  <a:lnTo>
                    <a:pt x="3233337" y="12827"/>
                  </a:lnTo>
                  <a:lnTo>
                    <a:pt x="3261515" y="47130"/>
                  </a:lnTo>
                  <a:lnTo>
                    <a:pt x="3267327" y="76346"/>
                  </a:lnTo>
                  <a:lnTo>
                    <a:pt x="3267315" y="336327"/>
                  </a:lnTo>
                  <a:close/>
                </a:path>
              </a:pathLst>
            </a:custGeom>
            <a:solidFill>
              <a:srgbClr val="003E6C"/>
            </a:solidFill>
          </p:spPr>
          <p:txBody>
            <a:bodyPr wrap="square" lIns="0" tIns="0" rIns="0" bIns="0" rtlCol="0"/>
            <a:lstStyle/>
            <a:p>
              <a:endParaRPr/>
            </a:p>
          </p:txBody>
        </p:sp>
        <p:sp>
          <p:nvSpPr>
            <p:cNvPr id="6" name="object 6"/>
            <p:cNvSpPr/>
            <p:nvPr/>
          </p:nvSpPr>
          <p:spPr>
            <a:xfrm>
              <a:off x="3633697" y="359424"/>
              <a:ext cx="3267710" cy="336550"/>
            </a:xfrm>
            <a:custGeom>
              <a:avLst/>
              <a:gdLst/>
              <a:ahLst/>
              <a:cxnLst/>
              <a:rect l="l" t="t" r="r" b="b"/>
              <a:pathLst>
                <a:path w="3267709" h="336550">
                  <a:moveTo>
                    <a:pt x="3267314" y="336327"/>
                  </a:moveTo>
                  <a:lnTo>
                    <a:pt x="0" y="336287"/>
                  </a:lnTo>
                  <a:lnTo>
                    <a:pt x="27" y="76346"/>
                  </a:lnTo>
                  <a:lnTo>
                    <a:pt x="6027" y="46629"/>
                  </a:lnTo>
                  <a:lnTo>
                    <a:pt x="22389" y="22361"/>
                  </a:lnTo>
                  <a:lnTo>
                    <a:pt x="46656" y="5999"/>
                  </a:lnTo>
                  <a:lnTo>
                    <a:pt x="76374" y="0"/>
                  </a:lnTo>
                  <a:lnTo>
                    <a:pt x="3190980" y="0"/>
                  </a:lnTo>
                  <a:lnTo>
                    <a:pt x="3233337" y="12827"/>
                  </a:lnTo>
                  <a:lnTo>
                    <a:pt x="3261515" y="47130"/>
                  </a:lnTo>
                  <a:lnTo>
                    <a:pt x="3267327" y="76346"/>
                  </a:lnTo>
                  <a:lnTo>
                    <a:pt x="3267314" y="336327"/>
                  </a:lnTo>
                  <a:close/>
                </a:path>
              </a:pathLst>
            </a:custGeom>
            <a:solidFill>
              <a:srgbClr val="005593"/>
            </a:solidFill>
          </p:spPr>
          <p:txBody>
            <a:bodyPr wrap="square" lIns="0" tIns="0" rIns="0" bIns="0" rtlCol="0"/>
            <a:lstStyle/>
            <a:p>
              <a:endParaRPr/>
            </a:p>
          </p:txBody>
        </p:sp>
        <p:sp>
          <p:nvSpPr>
            <p:cNvPr id="7" name="object 7"/>
            <p:cNvSpPr/>
            <p:nvPr/>
          </p:nvSpPr>
          <p:spPr>
            <a:xfrm>
              <a:off x="353699" y="685800"/>
              <a:ext cx="9084310" cy="0"/>
            </a:xfrm>
            <a:custGeom>
              <a:avLst/>
              <a:gdLst/>
              <a:ahLst/>
              <a:cxnLst/>
              <a:rect l="l" t="t" r="r" b="b"/>
              <a:pathLst>
                <a:path w="9084310">
                  <a:moveTo>
                    <a:pt x="0" y="0"/>
                  </a:moveTo>
                  <a:lnTo>
                    <a:pt x="9084299" y="0"/>
                  </a:lnTo>
                </a:path>
              </a:pathLst>
            </a:custGeom>
            <a:ln w="19049">
              <a:solidFill>
                <a:srgbClr val="058ECD"/>
              </a:solidFill>
            </a:ln>
          </p:spPr>
          <p:txBody>
            <a:bodyPr wrap="square" lIns="0" tIns="0" rIns="0" bIns="0" rtlCol="0"/>
            <a:lstStyle/>
            <a:p>
              <a:endParaRPr/>
            </a:p>
          </p:txBody>
        </p:sp>
      </p:grpSp>
      <p:sp>
        <p:nvSpPr>
          <p:cNvPr id="8" name="object 8"/>
          <p:cNvSpPr txBox="1"/>
          <p:nvPr/>
        </p:nvSpPr>
        <p:spPr>
          <a:xfrm>
            <a:off x="673100" y="1745843"/>
            <a:ext cx="7949565" cy="3993515"/>
          </a:xfrm>
          <a:prstGeom prst="rect">
            <a:avLst/>
          </a:prstGeom>
        </p:spPr>
        <p:txBody>
          <a:bodyPr vert="horz" wrap="square" lIns="0" tIns="60325" rIns="0" bIns="0" rtlCol="0">
            <a:spAutoFit/>
          </a:bodyPr>
          <a:lstStyle/>
          <a:p>
            <a:pPr marL="12700" marR="5080">
              <a:lnSpc>
                <a:spcPts val="2780"/>
              </a:lnSpc>
              <a:spcBef>
                <a:spcPts val="475"/>
              </a:spcBef>
            </a:pPr>
            <a:r>
              <a:rPr sz="2600" spc="-5" dirty="0">
                <a:solidFill>
                  <a:srgbClr val="F1C131"/>
                </a:solidFill>
                <a:latin typeface="Courier New"/>
                <a:cs typeface="Courier New"/>
              </a:rPr>
              <a:t>from </a:t>
            </a:r>
            <a:r>
              <a:rPr sz="2600" spc="-5" dirty="0">
                <a:solidFill>
                  <a:srgbClr val="FFFFFF"/>
                </a:solidFill>
                <a:latin typeface="Courier New"/>
                <a:cs typeface="Courier New"/>
              </a:rPr>
              <a:t>nltk.corpus </a:t>
            </a:r>
            <a:r>
              <a:rPr sz="2600" spc="-5" dirty="0">
                <a:solidFill>
                  <a:srgbClr val="F1C131"/>
                </a:solidFill>
                <a:latin typeface="Courier New"/>
                <a:cs typeface="Courier New"/>
              </a:rPr>
              <a:t>import </a:t>
            </a:r>
            <a:r>
              <a:rPr sz="2600" spc="-5" dirty="0">
                <a:solidFill>
                  <a:srgbClr val="FFFFFF"/>
                </a:solidFill>
                <a:latin typeface="Courier New"/>
                <a:cs typeface="Courier New"/>
              </a:rPr>
              <a:t>movie_reviews </a:t>
            </a:r>
            <a:r>
              <a:rPr sz="2600" spc="-5" dirty="0">
                <a:solidFill>
                  <a:srgbClr val="F1C131"/>
                </a:solidFill>
                <a:latin typeface="Courier New"/>
                <a:cs typeface="Courier New"/>
              </a:rPr>
              <a:t>as </a:t>
            </a:r>
            <a:r>
              <a:rPr sz="2600" spc="-1550" dirty="0">
                <a:solidFill>
                  <a:srgbClr val="F1C131"/>
                </a:solidFill>
                <a:latin typeface="Courier New"/>
                <a:cs typeface="Courier New"/>
              </a:rPr>
              <a:t> </a:t>
            </a:r>
            <a:r>
              <a:rPr sz="2600" spc="-5" dirty="0">
                <a:solidFill>
                  <a:srgbClr val="FFFFFF"/>
                </a:solidFill>
                <a:latin typeface="Courier New"/>
                <a:cs typeface="Courier New"/>
              </a:rPr>
              <a:t>mr</a:t>
            </a:r>
            <a:endParaRPr sz="2600">
              <a:latin typeface="Courier New"/>
              <a:cs typeface="Courier New"/>
            </a:endParaRPr>
          </a:p>
          <a:p>
            <a:pPr>
              <a:lnSpc>
                <a:spcPct val="100000"/>
              </a:lnSpc>
              <a:spcBef>
                <a:spcPts val="35"/>
              </a:spcBef>
            </a:pPr>
            <a:endParaRPr sz="3000">
              <a:latin typeface="Courier New"/>
              <a:cs typeface="Courier New"/>
            </a:endParaRPr>
          </a:p>
          <a:p>
            <a:pPr marL="469900" marR="1726564" indent="-457200">
              <a:lnSpc>
                <a:spcPct val="101000"/>
              </a:lnSpc>
            </a:pPr>
            <a:r>
              <a:rPr sz="2600" spc="-5" dirty="0">
                <a:solidFill>
                  <a:srgbClr val="FFFFFF"/>
                </a:solidFill>
                <a:latin typeface="Courier New"/>
                <a:cs typeface="Courier New"/>
              </a:rPr>
              <a:t>all_words </a:t>
            </a:r>
            <a:r>
              <a:rPr sz="2600" dirty="0">
                <a:solidFill>
                  <a:srgbClr val="FFFFFF"/>
                </a:solidFill>
                <a:latin typeface="Courier New"/>
                <a:cs typeface="Courier New"/>
              </a:rPr>
              <a:t>= </a:t>
            </a:r>
            <a:r>
              <a:rPr sz="2600" spc="-5" dirty="0">
                <a:solidFill>
                  <a:srgbClr val="FFFFFF"/>
                </a:solidFill>
                <a:latin typeface="Courier New"/>
                <a:cs typeface="Courier New"/>
              </a:rPr>
              <a:t>nltk.</a:t>
            </a:r>
            <a:r>
              <a:rPr sz="2600" spc="-5" dirty="0">
                <a:solidFill>
                  <a:srgbClr val="B6D7A8"/>
                </a:solidFill>
                <a:latin typeface="Courier New"/>
                <a:cs typeface="Courier New"/>
              </a:rPr>
              <a:t>FreqDist</a:t>
            </a:r>
            <a:r>
              <a:rPr sz="2600" spc="-5" dirty="0">
                <a:solidFill>
                  <a:srgbClr val="FFFFFF"/>
                </a:solidFill>
                <a:latin typeface="Courier New"/>
                <a:cs typeface="Courier New"/>
              </a:rPr>
              <a:t>( </a:t>
            </a:r>
            <a:r>
              <a:rPr sz="2600" dirty="0">
                <a:solidFill>
                  <a:srgbClr val="FFFFFF"/>
                </a:solidFill>
                <a:latin typeface="Courier New"/>
                <a:cs typeface="Courier New"/>
              </a:rPr>
              <a:t> </a:t>
            </a:r>
            <a:r>
              <a:rPr sz="2600" spc="-5" dirty="0">
                <a:solidFill>
                  <a:srgbClr val="FFFFFF"/>
                </a:solidFill>
                <a:latin typeface="Courier New"/>
                <a:cs typeface="Courier New"/>
              </a:rPr>
              <a:t>w.lower()</a:t>
            </a:r>
            <a:r>
              <a:rPr sz="2600" spc="-30" dirty="0">
                <a:solidFill>
                  <a:srgbClr val="FFFFFF"/>
                </a:solidFill>
                <a:latin typeface="Courier New"/>
                <a:cs typeface="Courier New"/>
              </a:rPr>
              <a:t> </a:t>
            </a:r>
            <a:r>
              <a:rPr sz="2600" spc="-5" dirty="0">
                <a:solidFill>
                  <a:srgbClr val="F1C131"/>
                </a:solidFill>
                <a:latin typeface="Courier New"/>
                <a:cs typeface="Courier New"/>
              </a:rPr>
              <a:t>for</a:t>
            </a:r>
            <a:r>
              <a:rPr sz="2600" spc="-25" dirty="0">
                <a:solidFill>
                  <a:srgbClr val="F1C131"/>
                </a:solidFill>
                <a:latin typeface="Courier New"/>
                <a:cs typeface="Courier New"/>
              </a:rPr>
              <a:t> </a:t>
            </a:r>
            <a:r>
              <a:rPr sz="2600" dirty="0">
                <a:solidFill>
                  <a:srgbClr val="FFFFFF"/>
                </a:solidFill>
                <a:latin typeface="Courier New"/>
                <a:cs typeface="Courier New"/>
              </a:rPr>
              <a:t>w</a:t>
            </a:r>
            <a:r>
              <a:rPr sz="2600" spc="-25" dirty="0">
                <a:solidFill>
                  <a:srgbClr val="FFFFFF"/>
                </a:solidFill>
                <a:latin typeface="Courier New"/>
                <a:cs typeface="Courier New"/>
              </a:rPr>
              <a:t> </a:t>
            </a:r>
            <a:r>
              <a:rPr sz="2600" spc="-5" dirty="0">
                <a:solidFill>
                  <a:srgbClr val="F1C131"/>
                </a:solidFill>
                <a:latin typeface="Courier New"/>
                <a:cs typeface="Courier New"/>
              </a:rPr>
              <a:t>in</a:t>
            </a:r>
            <a:r>
              <a:rPr sz="2600" spc="-25" dirty="0">
                <a:solidFill>
                  <a:srgbClr val="F1C131"/>
                </a:solidFill>
                <a:latin typeface="Courier New"/>
                <a:cs typeface="Courier New"/>
              </a:rPr>
              <a:t> </a:t>
            </a:r>
            <a:r>
              <a:rPr sz="2600" spc="-5" dirty="0">
                <a:solidFill>
                  <a:srgbClr val="FFFFFF"/>
                </a:solidFill>
                <a:latin typeface="Courier New"/>
                <a:cs typeface="Courier New"/>
              </a:rPr>
              <a:t>mr.words()</a:t>
            </a:r>
            <a:endParaRPr sz="2600">
              <a:latin typeface="Courier New"/>
              <a:cs typeface="Courier New"/>
            </a:endParaRPr>
          </a:p>
          <a:p>
            <a:pPr marL="12700">
              <a:lnSpc>
                <a:spcPct val="100000"/>
              </a:lnSpc>
              <a:spcBef>
                <a:spcPts val="30"/>
              </a:spcBef>
            </a:pPr>
            <a:r>
              <a:rPr sz="2600" dirty="0">
                <a:solidFill>
                  <a:srgbClr val="FFFFFF"/>
                </a:solidFill>
                <a:latin typeface="Courier New"/>
                <a:cs typeface="Courier New"/>
              </a:rPr>
              <a:t>)</a:t>
            </a:r>
            <a:endParaRPr sz="2600">
              <a:latin typeface="Courier New"/>
              <a:cs typeface="Courier New"/>
            </a:endParaRPr>
          </a:p>
          <a:p>
            <a:pPr>
              <a:lnSpc>
                <a:spcPct val="100000"/>
              </a:lnSpc>
              <a:spcBef>
                <a:spcPts val="5"/>
              </a:spcBef>
            </a:pPr>
            <a:endParaRPr sz="2800">
              <a:latin typeface="Courier New"/>
              <a:cs typeface="Courier New"/>
            </a:endParaRPr>
          </a:p>
          <a:p>
            <a:pPr marL="12700">
              <a:lnSpc>
                <a:spcPct val="100000"/>
              </a:lnSpc>
            </a:pPr>
            <a:r>
              <a:rPr sz="2600" spc="-5" dirty="0">
                <a:solidFill>
                  <a:srgbClr val="FFFFFF"/>
                </a:solidFill>
                <a:latin typeface="Courier New"/>
                <a:cs typeface="Courier New"/>
              </a:rPr>
              <a:t>word_features</a:t>
            </a:r>
            <a:r>
              <a:rPr sz="2600" spc="-45" dirty="0">
                <a:solidFill>
                  <a:srgbClr val="FFFFFF"/>
                </a:solidFill>
                <a:latin typeface="Courier New"/>
                <a:cs typeface="Courier New"/>
              </a:rPr>
              <a:t> </a:t>
            </a:r>
            <a:r>
              <a:rPr sz="2600" dirty="0">
                <a:solidFill>
                  <a:srgbClr val="FFFFFF"/>
                </a:solidFill>
                <a:latin typeface="Courier New"/>
                <a:cs typeface="Courier New"/>
              </a:rPr>
              <a:t>=</a:t>
            </a:r>
            <a:r>
              <a:rPr sz="2600" spc="-40" dirty="0">
                <a:solidFill>
                  <a:srgbClr val="FFFFFF"/>
                </a:solidFill>
                <a:latin typeface="Courier New"/>
                <a:cs typeface="Courier New"/>
              </a:rPr>
              <a:t> </a:t>
            </a:r>
            <a:r>
              <a:rPr sz="2600" spc="-5" dirty="0">
                <a:solidFill>
                  <a:srgbClr val="FFFFFF"/>
                </a:solidFill>
                <a:latin typeface="Courier New"/>
                <a:cs typeface="Courier New"/>
              </a:rPr>
              <a:t>list(all_words)[:2000]</a:t>
            </a:r>
            <a:endParaRPr sz="2600">
              <a:latin typeface="Courier New"/>
              <a:cs typeface="Courier New"/>
            </a:endParaRPr>
          </a:p>
          <a:p>
            <a:pPr marL="12700">
              <a:lnSpc>
                <a:spcPct val="100000"/>
              </a:lnSpc>
              <a:spcBef>
                <a:spcPts val="3005"/>
              </a:spcBef>
            </a:pPr>
            <a:r>
              <a:rPr sz="2600" spc="-5" dirty="0">
                <a:solidFill>
                  <a:srgbClr val="FFFFFF"/>
                </a:solidFill>
                <a:latin typeface="Courier New"/>
                <a:cs typeface="Courier New"/>
              </a:rPr>
              <a:t>...</a:t>
            </a:r>
            <a:endParaRPr sz="2600">
              <a:latin typeface="Courier New"/>
              <a:cs typeface="Courier New"/>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723" y="3509820"/>
            <a:ext cx="2701925" cy="365760"/>
          </a:xfrm>
          <a:prstGeom prst="rect">
            <a:avLst/>
          </a:prstGeom>
        </p:spPr>
        <p:txBody>
          <a:bodyPr vert="horz" wrap="square" lIns="0" tIns="0" rIns="0" bIns="0" rtlCol="0">
            <a:spAutoFit/>
          </a:bodyPr>
          <a:lstStyle/>
          <a:p>
            <a:pPr>
              <a:lnSpc>
                <a:spcPts val="2850"/>
              </a:lnSpc>
            </a:pPr>
            <a:r>
              <a:rPr sz="2400" spc="10" dirty="0">
                <a:solidFill>
                  <a:srgbClr val="B7B7B7"/>
                </a:solidFill>
                <a:latin typeface="Tahoma"/>
                <a:cs typeface="Tahoma"/>
              </a:rPr>
              <a:t>Espacio</a:t>
            </a:r>
            <a:r>
              <a:rPr sz="2400" spc="-290" dirty="0">
                <a:solidFill>
                  <a:srgbClr val="B7B7B7"/>
                </a:solidFill>
                <a:latin typeface="Tahoma"/>
                <a:cs typeface="Tahoma"/>
              </a:rPr>
              <a:t> </a:t>
            </a:r>
            <a:r>
              <a:rPr sz="2400" spc="20" dirty="0">
                <a:solidFill>
                  <a:srgbClr val="B7B7B7"/>
                </a:solidFill>
                <a:latin typeface="Tahoma"/>
                <a:cs typeface="Tahoma"/>
              </a:rPr>
              <a:t>pa</a:t>
            </a:r>
            <a:r>
              <a:rPr sz="2400" spc="-40" dirty="0">
                <a:solidFill>
                  <a:srgbClr val="B7B7B7"/>
                </a:solidFill>
                <a:latin typeface="Tahoma"/>
                <a:cs typeface="Tahoma"/>
              </a:rPr>
              <a:t>r</a:t>
            </a:r>
            <a:r>
              <a:rPr sz="2400" spc="-45" dirty="0">
                <a:solidFill>
                  <a:srgbClr val="B7B7B7"/>
                </a:solidFill>
                <a:latin typeface="Tahoma"/>
                <a:cs typeface="Tahoma"/>
              </a:rPr>
              <a:t>a</a:t>
            </a:r>
            <a:r>
              <a:rPr sz="2400" spc="-290" dirty="0">
                <a:solidFill>
                  <a:srgbClr val="B7B7B7"/>
                </a:solidFill>
                <a:latin typeface="Tahoma"/>
                <a:cs typeface="Tahoma"/>
              </a:rPr>
              <a:t> </a:t>
            </a:r>
            <a:r>
              <a:rPr sz="2400" spc="-25" dirty="0">
                <a:solidFill>
                  <a:srgbClr val="B7B7B7"/>
                </a:solidFill>
                <a:latin typeface="Tahoma"/>
                <a:cs typeface="Tahoma"/>
              </a:rPr>
              <a:t>imagen</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773643"/>
            <a:ext cx="3377565" cy="1128395"/>
          </a:xfrm>
          <a:prstGeom prst="rect">
            <a:avLst/>
          </a:prstGeom>
        </p:spPr>
        <p:txBody>
          <a:bodyPr vert="horz" wrap="square" lIns="0" tIns="75565" rIns="0" bIns="0" rtlCol="0">
            <a:spAutoFit/>
          </a:bodyPr>
          <a:lstStyle/>
          <a:p>
            <a:pPr marL="12700" marR="5080">
              <a:lnSpc>
                <a:spcPts val="4130"/>
              </a:lnSpc>
              <a:spcBef>
                <a:spcPts val="595"/>
              </a:spcBef>
            </a:pPr>
            <a:r>
              <a:rPr sz="3800" spc="-200" dirty="0"/>
              <a:t>Clasiﬁcació</a:t>
            </a:r>
            <a:r>
              <a:rPr sz="3800" spc="-240" dirty="0"/>
              <a:t>n</a:t>
            </a:r>
            <a:r>
              <a:rPr sz="3800" spc="-385" dirty="0"/>
              <a:t> </a:t>
            </a:r>
            <a:r>
              <a:rPr sz="3800" spc="-170" dirty="0"/>
              <a:t>de  </a:t>
            </a:r>
            <a:r>
              <a:rPr sz="3800" spc="-215" dirty="0"/>
              <a:t>sentimiento</a:t>
            </a:r>
            <a:endParaRPr sz="3800"/>
          </a:p>
        </p:txBody>
      </p:sp>
      <p:pic>
        <p:nvPicPr>
          <p:cNvPr id="5" name="object 5"/>
          <p:cNvPicPr/>
          <p:nvPr/>
        </p:nvPicPr>
        <p:blipFill>
          <a:blip r:embed="rId2" cstate="print"/>
          <a:stretch>
            <a:fillRect/>
          </a:stretch>
        </p:blipFill>
        <p:spPr>
          <a:xfrm>
            <a:off x="5105399" y="0"/>
            <a:ext cx="4686300" cy="7340600"/>
          </a:xfrm>
          <a:prstGeom prst="rect">
            <a:avLst/>
          </a:prstGeom>
        </p:spPr>
      </p:pic>
      <p:sp>
        <p:nvSpPr>
          <p:cNvPr id="6" name="object 6"/>
          <p:cNvSpPr txBox="1"/>
          <p:nvPr/>
        </p:nvSpPr>
        <p:spPr>
          <a:xfrm>
            <a:off x="671574" y="2763435"/>
            <a:ext cx="3970020" cy="3683000"/>
          </a:xfrm>
          <a:prstGeom prst="rect">
            <a:avLst/>
          </a:prstGeom>
        </p:spPr>
        <p:txBody>
          <a:bodyPr vert="horz" wrap="square" lIns="0" tIns="12700" rIns="0" bIns="0" rtlCol="0">
            <a:spAutoFit/>
          </a:bodyPr>
          <a:lstStyle/>
          <a:p>
            <a:pPr marL="471170" marR="46990" indent="-459105">
              <a:lnSpc>
                <a:spcPct val="100000"/>
              </a:lnSpc>
              <a:spcBef>
                <a:spcPts val="100"/>
              </a:spcBef>
              <a:buFont typeface="Microsoft Sans Serif"/>
              <a:buChar char="●"/>
              <a:tabLst>
                <a:tab pos="471170" algn="l"/>
                <a:tab pos="471805" algn="l"/>
              </a:tabLst>
            </a:pPr>
            <a:r>
              <a:rPr sz="3000" dirty="0">
                <a:latin typeface="Tahoma"/>
                <a:cs typeface="Tahoma"/>
              </a:rPr>
              <a:t>Dataset: </a:t>
            </a:r>
            <a:r>
              <a:rPr sz="3000" spc="5" dirty="0">
                <a:solidFill>
                  <a:srgbClr val="0563C1"/>
                </a:solidFill>
                <a:latin typeface="Tahoma"/>
                <a:cs typeface="Tahoma"/>
              </a:rPr>
              <a:t> </a:t>
            </a:r>
            <a:r>
              <a:rPr sz="3000" u="heavy" spc="-20" dirty="0">
                <a:solidFill>
                  <a:srgbClr val="0563C1"/>
                </a:solidFill>
                <a:uFill>
                  <a:solidFill>
                    <a:srgbClr val="0563C1"/>
                  </a:solidFill>
                </a:uFill>
                <a:latin typeface="Tahoma"/>
                <a:cs typeface="Tahoma"/>
                <a:hlinkClick r:id="rId3"/>
              </a:rPr>
              <a:t>http:</a:t>
            </a:r>
            <a:r>
              <a:rPr sz="3000" u="heavy" spc="-235" dirty="0">
                <a:solidFill>
                  <a:srgbClr val="0563C1"/>
                </a:solidFill>
                <a:uFill>
                  <a:solidFill>
                    <a:srgbClr val="0563C1"/>
                  </a:solidFill>
                </a:uFill>
                <a:latin typeface="Tahoma"/>
                <a:cs typeface="Tahoma"/>
                <a:hlinkClick r:id="rId3"/>
              </a:rPr>
              <a:t>/</a:t>
            </a:r>
            <a:r>
              <a:rPr sz="3000" u="heavy" spc="40" dirty="0">
                <a:solidFill>
                  <a:srgbClr val="0563C1"/>
                </a:solidFill>
                <a:uFill>
                  <a:solidFill>
                    <a:srgbClr val="0563C1"/>
                  </a:solidFill>
                </a:uFill>
                <a:latin typeface="Tahoma"/>
                <a:cs typeface="Tahoma"/>
                <a:hlinkClick r:id="rId3"/>
              </a:rPr>
              <a:t>/ww</a:t>
            </a:r>
            <a:r>
              <a:rPr sz="3000" u="heavy" spc="-45" dirty="0">
                <a:solidFill>
                  <a:srgbClr val="0563C1"/>
                </a:solidFill>
                <a:uFill>
                  <a:solidFill>
                    <a:srgbClr val="0563C1"/>
                  </a:solidFill>
                </a:uFill>
                <a:latin typeface="Tahoma"/>
                <a:cs typeface="Tahoma"/>
                <a:hlinkClick r:id="rId3"/>
              </a:rPr>
              <a:t>w</a:t>
            </a:r>
            <a:r>
              <a:rPr sz="3000" u="heavy" spc="-90" dirty="0">
                <a:solidFill>
                  <a:srgbClr val="0563C1"/>
                </a:solidFill>
                <a:uFill>
                  <a:solidFill>
                    <a:srgbClr val="0563C1"/>
                  </a:solidFill>
                </a:uFill>
                <a:latin typeface="Tahoma"/>
                <a:cs typeface="Tahoma"/>
                <a:hlinkClick r:id="rId3"/>
              </a:rPr>
              <a:t>.cs.jhu.ed </a:t>
            </a:r>
            <a:r>
              <a:rPr sz="3000" spc="-70" dirty="0">
                <a:solidFill>
                  <a:srgbClr val="0563C1"/>
                </a:solidFill>
                <a:latin typeface="Tahoma"/>
                <a:cs typeface="Tahoma"/>
              </a:rPr>
              <a:t> </a:t>
            </a:r>
            <a:r>
              <a:rPr sz="3000" u="heavy" spc="-25" dirty="0">
                <a:solidFill>
                  <a:srgbClr val="0563C1"/>
                </a:solidFill>
                <a:uFill>
                  <a:solidFill>
                    <a:srgbClr val="0563C1"/>
                  </a:solidFill>
                </a:uFill>
                <a:latin typeface="Tahoma"/>
                <a:cs typeface="Tahoma"/>
                <a:hlinkClick r:id="rId3"/>
              </a:rPr>
              <a:t>u/~mdredze/dataset </a:t>
            </a:r>
            <a:r>
              <a:rPr sz="3000" spc="-925" dirty="0">
                <a:solidFill>
                  <a:srgbClr val="0563C1"/>
                </a:solidFill>
                <a:latin typeface="Tahoma"/>
                <a:cs typeface="Tahoma"/>
              </a:rPr>
              <a:t> </a:t>
            </a:r>
            <a:r>
              <a:rPr sz="3000" u="heavy" spc="-5" dirty="0">
                <a:solidFill>
                  <a:srgbClr val="0563C1"/>
                </a:solidFill>
                <a:uFill>
                  <a:solidFill>
                    <a:srgbClr val="0563C1"/>
                  </a:solidFill>
                </a:uFill>
                <a:latin typeface="Tahoma"/>
                <a:cs typeface="Tahoma"/>
                <a:hlinkClick r:id="rId3"/>
              </a:rPr>
              <a:t>s/sentiment/</a:t>
            </a:r>
            <a:endParaRPr sz="3000">
              <a:latin typeface="Tahoma"/>
              <a:cs typeface="Tahoma"/>
            </a:endParaRPr>
          </a:p>
          <a:p>
            <a:pPr>
              <a:lnSpc>
                <a:spcPct val="100000"/>
              </a:lnSpc>
              <a:spcBef>
                <a:spcPts val="35"/>
              </a:spcBef>
              <a:buFont typeface="Microsoft Sans Serif"/>
              <a:buChar char="●"/>
            </a:pPr>
            <a:endParaRPr sz="2950">
              <a:latin typeface="Tahoma"/>
              <a:cs typeface="Tahoma"/>
            </a:endParaRPr>
          </a:p>
          <a:p>
            <a:pPr marL="471170" marR="5080" indent="-459105">
              <a:lnSpc>
                <a:spcPct val="100000"/>
              </a:lnSpc>
              <a:spcBef>
                <a:spcPts val="5"/>
              </a:spcBef>
              <a:buFont typeface="Microsoft Sans Serif"/>
              <a:buChar char="●"/>
              <a:tabLst>
                <a:tab pos="471170" algn="l"/>
                <a:tab pos="471805" algn="l"/>
              </a:tabLst>
            </a:pPr>
            <a:r>
              <a:rPr sz="3000" spc="80" dirty="0">
                <a:latin typeface="Tahoma"/>
                <a:cs typeface="Tahoma"/>
              </a:rPr>
              <a:t>Nai</a:t>
            </a:r>
            <a:r>
              <a:rPr sz="3000" spc="45" dirty="0">
                <a:latin typeface="Tahoma"/>
                <a:cs typeface="Tahoma"/>
              </a:rPr>
              <a:t>v</a:t>
            </a:r>
            <a:r>
              <a:rPr sz="3000" spc="-10" dirty="0">
                <a:latin typeface="Tahoma"/>
                <a:cs typeface="Tahoma"/>
              </a:rPr>
              <a:t>e</a:t>
            </a:r>
            <a:r>
              <a:rPr sz="3000" spc="-360" dirty="0">
                <a:latin typeface="Tahoma"/>
                <a:cs typeface="Tahoma"/>
              </a:rPr>
              <a:t> </a:t>
            </a:r>
            <a:r>
              <a:rPr sz="3000" spc="60" dirty="0">
                <a:latin typeface="Tahoma"/>
                <a:cs typeface="Tahoma"/>
              </a:rPr>
              <a:t>B</a:t>
            </a:r>
            <a:r>
              <a:rPr sz="3000" spc="10" dirty="0">
                <a:latin typeface="Tahoma"/>
                <a:cs typeface="Tahoma"/>
              </a:rPr>
              <a:t>a</a:t>
            </a:r>
            <a:r>
              <a:rPr sz="3000" dirty="0">
                <a:latin typeface="Tahoma"/>
                <a:cs typeface="Tahoma"/>
              </a:rPr>
              <a:t>y</a:t>
            </a:r>
            <a:r>
              <a:rPr sz="3000" spc="-110" dirty="0">
                <a:latin typeface="Tahoma"/>
                <a:cs typeface="Tahoma"/>
              </a:rPr>
              <a:t>es,</a:t>
            </a:r>
            <a:r>
              <a:rPr sz="3000" spc="-360" dirty="0">
                <a:latin typeface="Tahoma"/>
                <a:cs typeface="Tahoma"/>
              </a:rPr>
              <a:t> </a:t>
            </a:r>
            <a:r>
              <a:rPr sz="3000" spc="60" dirty="0">
                <a:latin typeface="Tahoma"/>
                <a:cs typeface="Tahoma"/>
              </a:rPr>
              <a:t>Árboles  </a:t>
            </a:r>
            <a:r>
              <a:rPr sz="3000" spc="5" dirty="0">
                <a:latin typeface="Tahoma"/>
                <a:cs typeface="Tahoma"/>
              </a:rPr>
              <a:t>de</a:t>
            </a:r>
            <a:r>
              <a:rPr sz="3000" spc="-360" dirty="0">
                <a:latin typeface="Tahoma"/>
                <a:cs typeface="Tahoma"/>
              </a:rPr>
              <a:t> </a:t>
            </a:r>
            <a:r>
              <a:rPr sz="3000" spc="-10" dirty="0">
                <a:latin typeface="Tahoma"/>
                <a:cs typeface="Tahoma"/>
              </a:rPr>
              <a:t>decisión,</a:t>
            </a:r>
            <a:r>
              <a:rPr sz="3000" spc="-360" dirty="0">
                <a:latin typeface="Tahoma"/>
                <a:cs typeface="Tahoma"/>
              </a:rPr>
              <a:t> </a:t>
            </a:r>
            <a:r>
              <a:rPr sz="3000" spc="55" dirty="0">
                <a:latin typeface="Tahoma"/>
                <a:cs typeface="Tahoma"/>
              </a:rPr>
              <a:t>Máxima  </a:t>
            </a:r>
            <a:r>
              <a:rPr sz="3000" dirty="0">
                <a:latin typeface="Tahoma"/>
                <a:cs typeface="Tahoma"/>
              </a:rPr>
              <a:t>entropía,</a:t>
            </a:r>
            <a:r>
              <a:rPr sz="3000" spc="-360" dirty="0">
                <a:latin typeface="Tahoma"/>
                <a:cs typeface="Tahoma"/>
              </a:rPr>
              <a:t> </a:t>
            </a:r>
            <a:r>
              <a:rPr sz="3000" spc="-40" dirty="0">
                <a:latin typeface="Tahoma"/>
                <a:cs typeface="Tahoma"/>
              </a:rPr>
              <a:t>etc.</a:t>
            </a:r>
            <a:endParaRPr sz="3000">
              <a:latin typeface="Tahoma"/>
              <a:cs typeface="Tahom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9140" y="722044"/>
            <a:ext cx="3449312" cy="345053"/>
          </a:xfrm>
          <a:prstGeom prst="rect">
            <a:avLst/>
          </a:prstGeom>
        </p:spPr>
      </p:pic>
      <p:grpSp>
        <p:nvGrpSpPr>
          <p:cNvPr id="3" name="object 3"/>
          <p:cNvGrpSpPr/>
          <p:nvPr/>
        </p:nvGrpSpPr>
        <p:grpSpPr>
          <a:xfrm>
            <a:off x="642500" y="1218386"/>
            <a:ext cx="2199640" cy="339725"/>
            <a:chOff x="642500" y="1218386"/>
            <a:chExt cx="2199640" cy="339725"/>
          </a:xfrm>
        </p:grpSpPr>
        <p:pic>
          <p:nvPicPr>
            <p:cNvPr id="4" name="object 4"/>
            <p:cNvPicPr/>
            <p:nvPr/>
          </p:nvPicPr>
          <p:blipFill>
            <a:blip r:embed="rId3" cstate="print"/>
            <a:stretch>
              <a:fillRect/>
            </a:stretch>
          </p:blipFill>
          <p:spPr>
            <a:xfrm>
              <a:off x="660210" y="1218386"/>
              <a:ext cx="2178110" cy="339179"/>
            </a:xfrm>
            <a:prstGeom prst="rect">
              <a:avLst/>
            </a:prstGeom>
          </p:spPr>
        </p:pic>
        <p:sp>
          <p:nvSpPr>
            <p:cNvPr id="5" name="object 5"/>
            <p:cNvSpPr/>
            <p:nvPr/>
          </p:nvSpPr>
          <p:spPr>
            <a:xfrm>
              <a:off x="642500" y="1522189"/>
              <a:ext cx="2199640" cy="32384"/>
            </a:xfrm>
            <a:custGeom>
              <a:avLst/>
              <a:gdLst/>
              <a:ahLst/>
              <a:cxnLst/>
              <a:rect l="l" t="t" r="r" b="b"/>
              <a:pathLst>
                <a:path w="2199640" h="32384">
                  <a:moveTo>
                    <a:pt x="2199085" y="32003"/>
                  </a:moveTo>
                  <a:lnTo>
                    <a:pt x="0" y="32003"/>
                  </a:lnTo>
                  <a:lnTo>
                    <a:pt x="0" y="0"/>
                  </a:lnTo>
                  <a:lnTo>
                    <a:pt x="2199085" y="0"/>
                  </a:lnTo>
                  <a:lnTo>
                    <a:pt x="2199085" y="32003"/>
                  </a:lnTo>
                  <a:close/>
                </a:path>
              </a:pathLst>
            </a:custGeom>
            <a:solidFill>
              <a:srgbClr val="0563C1"/>
            </a:solidFill>
          </p:spPr>
          <p:txBody>
            <a:bodyPr wrap="square" lIns="0" tIns="0" rIns="0" bIns="0" rtlCol="0"/>
            <a:lstStyle/>
            <a:p>
              <a:endParaRPr/>
            </a:p>
          </p:txBody>
        </p:sp>
      </p:grpSp>
      <p:sp>
        <p:nvSpPr>
          <p:cNvPr id="6" name="object 6"/>
          <p:cNvSpPr/>
          <p:nvPr/>
        </p:nvSpPr>
        <p:spPr>
          <a:xfrm>
            <a:off x="642493" y="1713686"/>
            <a:ext cx="1802130" cy="339725"/>
          </a:xfrm>
          <a:custGeom>
            <a:avLst/>
            <a:gdLst/>
            <a:ahLst/>
            <a:cxnLst/>
            <a:rect l="l" t="t" r="r" b="b"/>
            <a:pathLst>
              <a:path w="1802130" h="339725">
                <a:moveTo>
                  <a:pt x="404342" y="243979"/>
                </a:moveTo>
                <a:lnTo>
                  <a:pt x="390906" y="227469"/>
                </a:lnTo>
                <a:lnTo>
                  <a:pt x="384695" y="219849"/>
                </a:lnTo>
                <a:lnTo>
                  <a:pt x="381025" y="214769"/>
                </a:lnTo>
                <a:lnTo>
                  <a:pt x="375767" y="212229"/>
                </a:lnTo>
                <a:lnTo>
                  <a:pt x="364363" y="212229"/>
                </a:lnTo>
                <a:lnTo>
                  <a:pt x="360286" y="213499"/>
                </a:lnTo>
                <a:lnTo>
                  <a:pt x="353148" y="216039"/>
                </a:lnTo>
                <a:lnTo>
                  <a:pt x="349669" y="218579"/>
                </a:lnTo>
                <a:lnTo>
                  <a:pt x="346303" y="219849"/>
                </a:lnTo>
                <a:lnTo>
                  <a:pt x="342925" y="222389"/>
                </a:lnTo>
                <a:lnTo>
                  <a:pt x="339153" y="223659"/>
                </a:lnTo>
                <a:lnTo>
                  <a:pt x="330923" y="226199"/>
                </a:lnTo>
                <a:lnTo>
                  <a:pt x="326110" y="227469"/>
                </a:lnTo>
                <a:lnTo>
                  <a:pt x="320548" y="227469"/>
                </a:lnTo>
                <a:lnTo>
                  <a:pt x="286270" y="205879"/>
                </a:lnTo>
                <a:lnTo>
                  <a:pt x="285280" y="198259"/>
                </a:lnTo>
                <a:lnTo>
                  <a:pt x="386880" y="198259"/>
                </a:lnTo>
                <a:lnTo>
                  <a:pt x="389953" y="196989"/>
                </a:lnTo>
                <a:lnTo>
                  <a:pt x="392734" y="195719"/>
                </a:lnTo>
                <a:lnTo>
                  <a:pt x="395516" y="195719"/>
                </a:lnTo>
                <a:lnTo>
                  <a:pt x="397700" y="193179"/>
                </a:lnTo>
                <a:lnTo>
                  <a:pt x="399288" y="190639"/>
                </a:lnTo>
                <a:lnTo>
                  <a:pt x="400964" y="188099"/>
                </a:lnTo>
                <a:lnTo>
                  <a:pt x="402018" y="185559"/>
                </a:lnTo>
                <a:lnTo>
                  <a:pt x="402412" y="181749"/>
                </a:lnTo>
                <a:lnTo>
                  <a:pt x="402907" y="177939"/>
                </a:lnTo>
                <a:lnTo>
                  <a:pt x="403072" y="175399"/>
                </a:lnTo>
                <a:lnTo>
                  <a:pt x="403148" y="170319"/>
                </a:lnTo>
                <a:lnTo>
                  <a:pt x="402729" y="160159"/>
                </a:lnTo>
                <a:lnTo>
                  <a:pt x="401789" y="152539"/>
                </a:lnTo>
                <a:lnTo>
                  <a:pt x="401485" y="149999"/>
                </a:lnTo>
                <a:lnTo>
                  <a:pt x="399389" y="141109"/>
                </a:lnTo>
                <a:lnTo>
                  <a:pt x="396455" y="132219"/>
                </a:lnTo>
                <a:lnTo>
                  <a:pt x="395935" y="130949"/>
                </a:lnTo>
                <a:lnTo>
                  <a:pt x="392836" y="123329"/>
                </a:lnTo>
                <a:lnTo>
                  <a:pt x="364680" y="91579"/>
                </a:lnTo>
                <a:lnTo>
                  <a:pt x="339407" y="81229"/>
                </a:lnTo>
                <a:lnTo>
                  <a:pt x="339407" y="152539"/>
                </a:lnTo>
                <a:lnTo>
                  <a:pt x="286321" y="151269"/>
                </a:lnTo>
                <a:lnTo>
                  <a:pt x="287020" y="147459"/>
                </a:lnTo>
                <a:lnTo>
                  <a:pt x="289699" y="142379"/>
                </a:lnTo>
                <a:lnTo>
                  <a:pt x="294360" y="138569"/>
                </a:lnTo>
                <a:lnTo>
                  <a:pt x="299021" y="133489"/>
                </a:lnTo>
                <a:lnTo>
                  <a:pt x="305625" y="130949"/>
                </a:lnTo>
                <a:lnTo>
                  <a:pt x="319011" y="130949"/>
                </a:lnTo>
                <a:lnTo>
                  <a:pt x="322986" y="132219"/>
                </a:lnTo>
                <a:lnTo>
                  <a:pt x="326059" y="133489"/>
                </a:lnTo>
                <a:lnTo>
                  <a:pt x="329234" y="134759"/>
                </a:lnTo>
                <a:lnTo>
                  <a:pt x="331762" y="136029"/>
                </a:lnTo>
                <a:lnTo>
                  <a:pt x="335534" y="141109"/>
                </a:lnTo>
                <a:lnTo>
                  <a:pt x="336931" y="144919"/>
                </a:lnTo>
                <a:lnTo>
                  <a:pt x="338709" y="151269"/>
                </a:lnTo>
                <a:lnTo>
                  <a:pt x="339394" y="152527"/>
                </a:lnTo>
                <a:lnTo>
                  <a:pt x="339407" y="81229"/>
                </a:lnTo>
                <a:lnTo>
                  <a:pt x="322745" y="78879"/>
                </a:lnTo>
                <a:lnTo>
                  <a:pt x="302069" y="78879"/>
                </a:lnTo>
                <a:lnTo>
                  <a:pt x="263436" y="90309"/>
                </a:lnTo>
                <a:lnTo>
                  <a:pt x="229920" y="122059"/>
                </a:lnTo>
                <a:lnTo>
                  <a:pt x="215163" y="166509"/>
                </a:lnTo>
                <a:lnTo>
                  <a:pt x="214845" y="174129"/>
                </a:lnTo>
                <a:lnTo>
                  <a:pt x="214934" y="181749"/>
                </a:lnTo>
                <a:lnTo>
                  <a:pt x="222631" y="222389"/>
                </a:lnTo>
                <a:lnTo>
                  <a:pt x="232003" y="240169"/>
                </a:lnTo>
                <a:lnTo>
                  <a:pt x="237807" y="249059"/>
                </a:lnTo>
                <a:lnTo>
                  <a:pt x="276504" y="275729"/>
                </a:lnTo>
                <a:lnTo>
                  <a:pt x="315493" y="283349"/>
                </a:lnTo>
                <a:lnTo>
                  <a:pt x="322135" y="283349"/>
                </a:lnTo>
                <a:lnTo>
                  <a:pt x="336334" y="280809"/>
                </a:lnTo>
                <a:lnTo>
                  <a:pt x="343674" y="280809"/>
                </a:lnTo>
                <a:lnTo>
                  <a:pt x="351066" y="278269"/>
                </a:lnTo>
                <a:lnTo>
                  <a:pt x="358508" y="276999"/>
                </a:lnTo>
                <a:lnTo>
                  <a:pt x="365950" y="274459"/>
                </a:lnTo>
                <a:lnTo>
                  <a:pt x="373240" y="270649"/>
                </a:lnTo>
                <a:lnTo>
                  <a:pt x="380377" y="265569"/>
                </a:lnTo>
                <a:lnTo>
                  <a:pt x="385902" y="261759"/>
                </a:lnTo>
                <a:lnTo>
                  <a:pt x="391731" y="256679"/>
                </a:lnTo>
                <a:lnTo>
                  <a:pt x="397878" y="251599"/>
                </a:lnTo>
                <a:lnTo>
                  <a:pt x="404342" y="243979"/>
                </a:lnTo>
                <a:close/>
              </a:path>
              <a:path w="1802130" h="339725">
                <a:moveTo>
                  <a:pt x="608977" y="279539"/>
                </a:moveTo>
                <a:lnTo>
                  <a:pt x="564451" y="209689"/>
                </a:lnTo>
                <a:lnTo>
                  <a:pt x="542594" y="175399"/>
                </a:lnTo>
                <a:lnTo>
                  <a:pt x="562622" y="146189"/>
                </a:lnTo>
                <a:lnTo>
                  <a:pt x="607034" y="81419"/>
                </a:lnTo>
                <a:lnTo>
                  <a:pt x="535254" y="81419"/>
                </a:lnTo>
                <a:lnTo>
                  <a:pt x="532180" y="83959"/>
                </a:lnTo>
                <a:lnTo>
                  <a:pt x="529107" y="85229"/>
                </a:lnTo>
                <a:lnTo>
                  <a:pt x="526478" y="89039"/>
                </a:lnTo>
                <a:lnTo>
                  <a:pt x="524294" y="92849"/>
                </a:lnTo>
                <a:lnTo>
                  <a:pt x="500773" y="133489"/>
                </a:lnTo>
                <a:lnTo>
                  <a:pt x="497332" y="139369"/>
                </a:lnTo>
                <a:lnTo>
                  <a:pt x="474281" y="91579"/>
                </a:lnTo>
                <a:lnTo>
                  <a:pt x="472198" y="87769"/>
                </a:lnTo>
                <a:lnTo>
                  <a:pt x="469671" y="85229"/>
                </a:lnTo>
                <a:lnTo>
                  <a:pt x="466699" y="83959"/>
                </a:lnTo>
                <a:lnTo>
                  <a:pt x="463816" y="81419"/>
                </a:lnTo>
                <a:lnTo>
                  <a:pt x="387959" y="81419"/>
                </a:lnTo>
                <a:lnTo>
                  <a:pt x="452259" y="177939"/>
                </a:lnTo>
                <a:lnTo>
                  <a:pt x="385737" y="279539"/>
                </a:lnTo>
                <a:lnTo>
                  <a:pt x="453402" y="279539"/>
                </a:lnTo>
                <a:lnTo>
                  <a:pt x="457669" y="278269"/>
                </a:lnTo>
                <a:lnTo>
                  <a:pt x="461035" y="275729"/>
                </a:lnTo>
                <a:lnTo>
                  <a:pt x="464515" y="273189"/>
                </a:lnTo>
                <a:lnTo>
                  <a:pt x="467194" y="270649"/>
                </a:lnTo>
                <a:lnTo>
                  <a:pt x="469074" y="266839"/>
                </a:lnTo>
                <a:lnTo>
                  <a:pt x="496011" y="221119"/>
                </a:lnTo>
                <a:lnTo>
                  <a:pt x="497103" y="219849"/>
                </a:lnTo>
                <a:lnTo>
                  <a:pt x="498094" y="217309"/>
                </a:lnTo>
                <a:lnTo>
                  <a:pt x="498322" y="216992"/>
                </a:lnTo>
                <a:lnTo>
                  <a:pt x="521169" y="266839"/>
                </a:lnTo>
                <a:lnTo>
                  <a:pt x="537184" y="279539"/>
                </a:lnTo>
                <a:lnTo>
                  <a:pt x="608977" y="279539"/>
                </a:lnTo>
                <a:close/>
              </a:path>
              <a:path w="1802130" h="339725">
                <a:moveTo>
                  <a:pt x="780161" y="243979"/>
                </a:moveTo>
                <a:lnTo>
                  <a:pt x="766711" y="227469"/>
                </a:lnTo>
                <a:lnTo>
                  <a:pt x="760514" y="219849"/>
                </a:lnTo>
                <a:lnTo>
                  <a:pt x="756843" y="214769"/>
                </a:lnTo>
                <a:lnTo>
                  <a:pt x="751586" y="212229"/>
                </a:lnTo>
                <a:lnTo>
                  <a:pt x="740168" y="212229"/>
                </a:lnTo>
                <a:lnTo>
                  <a:pt x="736104" y="213499"/>
                </a:lnTo>
                <a:lnTo>
                  <a:pt x="728967" y="216039"/>
                </a:lnTo>
                <a:lnTo>
                  <a:pt x="725487" y="218579"/>
                </a:lnTo>
                <a:lnTo>
                  <a:pt x="722122" y="219849"/>
                </a:lnTo>
                <a:lnTo>
                  <a:pt x="718743" y="222389"/>
                </a:lnTo>
                <a:lnTo>
                  <a:pt x="714971" y="223659"/>
                </a:lnTo>
                <a:lnTo>
                  <a:pt x="706742" y="226199"/>
                </a:lnTo>
                <a:lnTo>
                  <a:pt x="701929" y="227469"/>
                </a:lnTo>
                <a:lnTo>
                  <a:pt x="696366" y="227469"/>
                </a:lnTo>
                <a:lnTo>
                  <a:pt x="662089" y="205879"/>
                </a:lnTo>
                <a:lnTo>
                  <a:pt x="661098" y="198259"/>
                </a:lnTo>
                <a:lnTo>
                  <a:pt x="762698" y="198259"/>
                </a:lnTo>
                <a:lnTo>
                  <a:pt x="765771" y="196989"/>
                </a:lnTo>
                <a:lnTo>
                  <a:pt x="768553" y="195719"/>
                </a:lnTo>
                <a:lnTo>
                  <a:pt x="771334" y="195719"/>
                </a:lnTo>
                <a:lnTo>
                  <a:pt x="773506" y="193179"/>
                </a:lnTo>
                <a:lnTo>
                  <a:pt x="775093" y="190639"/>
                </a:lnTo>
                <a:lnTo>
                  <a:pt x="776782" y="188099"/>
                </a:lnTo>
                <a:lnTo>
                  <a:pt x="777824" y="185559"/>
                </a:lnTo>
                <a:lnTo>
                  <a:pt x="778217" y="181749"/>
                </a:lnTo>
                <a:lnTo>
                  <a:pt x="778725" y="177939"/>
                </a:lnTo>
                <a:lnTo>
                  <a:pt x="778891" y="175399"/>
                </a:lnTo>
                <a:lnTo>
                  <a:pt x="772274" y="132219"/>
                </a:lnTo>
                <a:lnTo>
                  <a:pt x="771753" y="130949"/>
                </a:lnTo>
                <a:lnTo>
                  <a:pt x="768654" y="123329"/>
                </a:lnTo>
                <a:lnTo>
                  <a:pt x="740498" y="91579"/>
                </a:lnTo>
                <a:lnTo>
                  <a:pt x="715225" y="81229"/>
                </a:lnTo>
                <a:lnTo>
                  <a:pt x="715225" y="152539"/>
                </a:lnTo>
                <a:lnTo>
                  <a:pt x="662139" y="151269"/>
                </a:lnTo>
                <a:lnTo>
                  <a:pt x="662838" y="147459"/>
                </a:lnTo>
                <a:lnTo>
                  <a:pt x="665518" y="142379"/>
                </a:lnTo>
                <a:lnTo>
                  <a:pt x="670179" y="138569"/>
                </a:lnTo>
                <a:lnTo>
                  <a:pt x="674839" y="133489"/>
                </a:lnTo>
                <a:lnTo>
                  <a:pt x="681431" y="130949"/>
                </a:lnTo>
                <a:lnTo>
                  <a:pt x="694829" y="130949"/>
                </a:lnTo>
                <a:lnTo>
                  <a:pt x="698804" y="132219"/>
                </a:lnTo>
                <a:lnTo>
                  <a:pt x="701878" y="133489"/>
                </a:lnTo>
                <a:lnTo>
                  <a:pt x="705053" y="134759"/>
                </a:lnTo>
                <a:lnTo>
                  <a:pt x="707580" y="136029"/>
                </a:lnTo>
                <a:lnTo>
                  <a:pt x="711352" y="141109"/>
                </a:lnTo>
                <a:lnTo>
                  <a:pt x="712736" y="144919"/>
                </a:lnTo>
                <a:lnTo>
                  <a:pt x="714527" y="151269"/>
                </a:lnTo>
                <a:lnTo>
                  <a:pt x="715213" y="152527"/>
                </a:lnTo>
                <a:lnTo>
                  <a:pt x="715225" y="81229"/>
                </a:lnTo>
                <a:lnTo>
                  <a:pt x="698550" y="78879"/>
                </a:lnTo>
                <a:lnTo>
                  <a:pt x="677887" y="78879"/>
                </a:lnTo>
                <a:lnTo>
                  <a:pt x="639254" y="90309"/>
                </a:lnTo>
                <a:lnTo>
                  <a:pt x="605726" y="122059"/>
                </a:lnTo>
                <a:lnTo>
                  <a:pt x="590981" y="166509"/>
                </a:lnTo>
                <a:lnTo>
                  <a:pt x="590664" y="174129"/>
                </a:lnTo>
                <a:lnTo>
                  <a:pt x="590753" y="181749"/>
                </a:lnTo>
                <a:lnTo>
                  <a:pt x="598436" y="222389"/>
                </a:lnTo>
                <a:lnTo>
                  <a:pt x="607822" y="240169"/>
                </a:lnTo>
                <a:lnTo>
                  <a:pt x="613625" y="249059"/>
                </a:lnTo>
                <a:lnTo>
                  <a:pt x="652310" y="275729"/>
                </a:lnTo>
                <a:lnTo>
                  <a:pt x="691311" y="283349"/>
                </a:lnTo>
                <a:lnTo>
                  <a:pt x="697953" y="283349"/>
                </a:lnTo>
                <a:lnTo>
                  <a:pt x="712139" y="280809"/>
                </a:lnTo>
                <a:lnTo>
                  <a:pt x="719493" y="280809"/>
                </a:lnTo>
                <a:lnTo>
                  <a:pt x="726884" y="278269"/>
                </a:lnTo>
                <a:lnTo>
                  <a:pt x="734314" y="276999"/>
                </a:lnTo>
                <a:lnTo>
                  <a:pt x="741756" y="274459"/>
                </a:lnTo>
                <a:lnTo>
                  <a:pt x="749058" y="270649"/>
                </a:lnTo>
                <a:lnTo>
                  <a:pt x="756196" y="265569"/>
                </a:lnTo>
                <a:lnTo>
                  <a:pt x="761707" y="261759"/>
                </a:lnTo>
                <a:lnTo>
                  <a:pt x="767549" y="256679"/>
                </a:lnTo>
                <a:lnTo>
                  <a:pt x="773696" y="251599"/>
                </a:lnTo>
                <a:lnTo>
                  <a:pt x="780161" y="243979"/>
                </a:lnTo>
                <a:close/>
              </a:path>
              <a:path w="1802130" h="339725">
                <a:moveTo>
                  <a:pt x="867613" y="0"/>
                </a:moveTo>
                <a:lnTo>
                  <a:pt x="797814" y="0"/>
                </a:lnTo>
                <a:lnTo>
                  <a:pt x="797814" y="280695"/>
                </a:lnTo>
                <a:lnTo>
                  <a:pt x="867613" y="280695"/>
                </a:lnTo>
                <a:lnTo>
                  <a:pt x="867613" y="0"/>
                </a:lnTo>
                <a:close/>
              </a:path>
              <a:path w="1802130" h="339725">
                <a:moveTo>
                  <a:pt x="1039037" y="108953"/>
                </a:moveTo>
                <a:lnTo>
                  <a:pt x="1032598" y="102501"/>
                </a:lnTo>
                <a:lnTo>
                  <a:pt x="1026883" y="97688"/>
                </a:lnTo>
                <a:lnTo>
                  <a:pt x="1021930" y="94513"/>
                </a:lnTo>
                <a:lnTo>
                  <a:pt x="1016965" y="91236"/>
                </a:lnTo>
                <a:lnTo>
                  <a:pt x="980300" y="79527"/>
                </a:lnTo>
                <a:lnTo>
                  <a:pt x="973404" y="78879"/>
                </a:lnTo>
                <a:lnTo>
                  <a:pt x="966266" y="78879"/>
                </a:lnTo>
                <a:lnTo>
                  <a:pt x="924585" y="86880"/>
                </a:lnTo>
                <a:lnTo>
                  <a:pt x="894029" y="113525"/>
                </a:lnTo>
                <a:lnTo>
                  <a:pt x="886066" y="154038"/>
                </a:lnTo>
                <a:lnTo>
                  <a:pt x="887437" y="162077"/>
                </a:lnTo>
                <a:lnTo>
                  <a:pt x="911301" y="194627"/>
                </a:lnTo>
                <a:lnTo>
                  <a:pt x="949744" y="210146"/>
                </a:lnTo>
                <a:lnTo>
                  <a:pt x="954900" y="211543"/>
                </a:lnTo>
                <a:lnTo>
                  <a:pt x="959218" y="212979"/>
                </a:lnTo>
                <a:lnTo>
                  <a:pt x="966165" y="215950"/>
                </a:lnTo>
                <a:lnTo>
                  <a:pt x="968603" y="217398"/>
                </a:lnTo>
                <a:lnTo>
                  <a:pt x="969987" y="218782"/>
                </a:lnTo>
                <a:lnTo>
                  <a:pt x="971372" y="220078"/>
                </a:lnTo>
                <a:lnTo>
                  <a:pt x="972070" y="221513"/>
                </a:lnTo>
                <a:lnTo>
                  <a:pt x="972045" y="224193"/>
                </a:lnTo>
                <a:lnTo>
                  <a:pt x="971867" y="225031"/>
                </a:lnTo>
                <a:lnTo>
                  <a:pt x="959866" y="231736"/>
                </a:lnTo>
                <a:lnTo>
                  <a:pt x="951039" y="231736"/>
                </a:lnTo>
                <a:lnTo>
                  <a:pt x="946721" y="231140"/>
                </a:lnTo>
                <a:lnTo>
                  <a:pt x="939977" y="228752"/>
                </a:lnTo>
                <a:lnTo>
                  <a:pt x="936891" y="227368"/>
                </a:lnTo>
                <a:lnTo>
                  <a:pt x="931341" y="224193"/>
                </a:lnTo>
                <a:lnTo>
                  <a:pt x="928420" y="222554"/>
                </a:lnTo>
                <a:lnTo>
                  <a:pt x="922261" y="219176"/>
                </a:lnTo>
                <a:lnTo>
                  <a:pt x="918438" y="218338"/>
                </a:lnTo>
                <a:lnTo>
                  <a:pt x="909116" y="218338"/>
                </a:lnTo>
                <a:lnTo>
                  <a:pt x="877709" y="254800"/>
                </a:lnTo>
                <a:lnTo>
                  <a:pt x="884758" y="261048"/>
                </a:lnTo>
                <a:lnTo>
                  <a:pt x="920229" y="278765"/>
                </a:lnTo>
                <a:lnTo>
                  <a:pt x="933221" y="281584"/>
                </a:lnTo>
                <a:lnTo>
                  <a:pt x="939876" y="282879"/>
                </a:lnTo>
                <a:lnTo>
                  <a:pt x="946619" y="283527"/>
                </a:lnTo>
                <a:lnTo>
                  <a:pt x="953465" y="283527"/>
                </a:lnTo>
                <a:lnTo>
                  <a:pt x="996632" y="275805"/>
                </a:lnTo>
                <a:lnTo>
                  <a:pt x="1029538" y="248018"/>
                </a:lnTo>
                <a:lnTo>
                  <a:pt x="1038148" y="204889"/>
                </a:lnTo>
                <a:lnTo>
                  <a:pt x="1036713" y="197548"/>
                </a:lnTo>
                <a:lnTo>
                  <a:pt x="1033830" y="191401"/>
                </a:lnTo>
                <a:lnTo>
                  <a:pt x="1031062" y="185153"/>
                </a:lnTo>
                <a:lnTo>
                  <a:pt x="1027341" y="179844"/>
                </a:lnTo>
                <a:lnTo>
                  <a:pt x="1018006" y="171107"/>
                </a:lnTo>
                <a:lnTo>
                  <a:pt x="1012901" y="167589"/>
                </a:lnTo>
                <a:lnTo>
                  <a:pt x="1007338" y="164909"/>
                </a:lnTo>
                <a:lnTo>
                  <a:pt x="1001890" y="162128"/>
                </a:lnTo>
                <a:lnTo>
                  <a:pt x="996378" y="159753"/>
                </a:lnTo>
                <a:lnTo>
                  <a:pt x="985266" y="155778"/>
                </a:lnTo>
                <a:lnTo>
                  <a:pt x="979957" y="154038"/>
                </a:lnTo>
                <a:lnTo>
                  <a:pt x="969937" y="151066"/>
                </a:lnTo>
                <a:lnTo>
                  <a:pt x="965669" y="149580"/>
                </a:lnTo>
                <a:lnTo>
                  <a:pt x="952868" y="141338"/>
                </a:lnTo>
                <a:lnTo>
                  <a:pt x="952868" y="137769"/>
                </a:lnTo>
                <a:lnTo>
                  <a:pt x="953909" y="135940"/>
                </a:lnTo>
                <a:lnTo>
                  <a:pt x="955992" y="134543"/>
                </a:lnTo>
                <a:lnTo>
                  <a:pt x="958075" y="133057"/>
                </a:lnTo>
                <a:lnTo>
                  <a:pt x="961847" y="132308"/>
                </a:lnTo>
                <a:lnTo>
                  <a:pt x="971473" y="132308"/>
                </a:lnTo>
                <a:lnTo>
                  <a:pt x="975194" y="132803"/>
                </a:lnTo>
                <a:lnTo>
                  <a:pt x="978471" y="133807"/>
                </a:lnTo>
                <a:lnTo>
                  <a:pt x="981748" y="134696"/>
                </a:lnTo>
                <a:lnTo>
                  <a:pt x="984821" y="135788"/>
                </a:lnTo>
                <a:lnTo>
                  <a:pt x="987691" y="137071"/>
                </a:lnTo>
                <a:lnTo>
                  <a:pt x="993698" y="139661"/>
                </a:lnTo>
                <a:lnTo>
                  <a:pt x="999858" y="142240"/>
                </a:lnTo>
                <a:lnTo>
                  <a:pt x="1003173" y="142875"/>
                </a:lnTo>
                <a:lnTo>
                  <a:pt x="1010513" y="142875"/>
                </a:lnTo>
                <a:lnTo>
                  <a:pt x="1013739" y="142087"/>
                </a:lnTo>
                <a:lnTo>
                  <a:pt x="1019098" y="138912"/>
                </a:lnTo>
                <a:lnTo>
                  <a:pt x="1021486" y="136525"/>
                </a:lnTo>
                <a:lnTo>
                  <a:pt x="1024229" y="132308"/>
                </a:lnTo>
                <a:lnTo>
                  <a:pt x="1039037" y="108953"/>
                </a:lnTo>
                <a:close/>
              </a:path>
              <a:path w="1802130" h="339725">
                <a:moveTo>
                  <a:pt x="1120330" y="240169"/>
                </a:moveTo>
                <a:lnTo>
                  <a:pt x="1119339" y="235254"/>
                </a:lnTo>
                <a:lnTo>
                  <a:pt x="1115364" y="226123"/>
                </a:lnTo>
                <a:lnTo>
                  <a:pt x="1112583" y="222161"/>
                </a:lnTo>
                <a:lnTo>
                  <a:pt x="1109014" y="218782"/>
                </a:lnTo>
                <a:lnTo>
                  <a:pt x="1105547" y="215315"/>
                </a:lnTo>
                <a:lnTo>
                  <a:pt x="1101471" y="212636"/>
                </a:lnTo>
                <a:lnTo>
                  <a:pt x="1096810" y="210743"/>
                </a:lnTo>
                <a:lnTo>
                  <a:pt x="1092149" y="208762"/>
                </a:lnTo>
                <a:lnTo>
                  <a:pt x="1087145" y="207772"/>
                </a:lnTo>
                <a:lnTo>
                  <a:pt x="1076325" y="207772"/>
                </a:lnTo>
                <a:lnTo>
                  <a:pt x="1071219" y="208762"/>
                </a:lnTo>
                <a:lnTo>
                  <a:pt x="1066457" y="210743"/>
                </a:lnTo>
                <a:lnTo>
                  <a:pt x="1061783" y="212636"/>
                </a:lnTo>
                <a:lnTo>
                  <a:pt x="1043228" y="240169"/>
                </a:lnTo>
                <a:lnTo>
                  <a:pt x="1043228" y="250685"/>
                </a:lnTo>
                <a:lnTo>
                  <a:pt x="1071359" y="282282"/>
                </a:lnTo>
                <a:lnTo>
                  <a:pt x="1076426" y="283222"/>
                </a:lnTo>
                <a:lnTo>
                  <a:pt x="1087043" y="283222"/>
                </a:lnTo>
                <a:lnTo>
                  <a:pt x="1119339" y="255638"/>
                </a:lnTo>
                <a:lnTo>
                  <a:pt x="1120330" y="250685"/>
                </a:lnTo>
                <a:lnTo>
                  <a:pt x="1120330" y="240169"/>
                </a:lnTo>
                <a:close/>
              </a:path>
              <a:path w="1802130" h="339725">
                <a:moveTo>
                  <a:pt x="1303502" y="244678"/>
                </a:moveTo>
                <a:lnTo>
                  <a:pt x="1290370" y="228460"/>
                </a:lnTo>
                <a:lnTo>
                  <a:pt x="1283855" y="220421"/>
                </a:lnTo>
                <a:lnTo>
                  <a:pt x="1280185" y="215353"/>
                </a:lnTo>
                <a:lnTo>
                  <a:pt x="1274927" y="212826"/>
                </a:lnTo>
                <a:lnTo>
                  <a:pt x="1263129" y="212826"/>
                </a:lnTo>
                <a:lnTo>
                  <a:pt x="1259205" y="213918"/>
                </a:lnTo>
                <a:lnTo>
                  <a:pt x="1256322" y="216103"/>
                </a:lnTo>
                <a:lnTo>
                  <a:pt x="1253451" y="218186"/>
                </a:lnTo>
                <a:lnTo>
                  <a:pt x="1250823" y="220116"/>
                </a:lnTo>
                <a:lnTo>
                  <a:pt x="1248524" y="221843"/>
                </a:lnTo>
                <a:lnTo>
                  <a:pt x="1246162" y="223697"/>
                </a:lnTo>
                <a:lnTo>
                  <a:pt x="1243482" y="225234"/>
                </a:lnTo>
                <a:lnTo>
                  <a:pt x="1240409" y="226517"/>
                </a:lnTo>
                <a:lnTo>
                  <a:pt x="1237424" y="227812"/>
                </a:lnTo>
                <a:lnTo>
                  <a:pt x="1233258" y="228460"/>
                </a:lnTo>
                <a:lnTo>
                  <a:pt x="1227899" y="228460"/>
                </a:lnTo>
                <a:lnTo>
                  <a:pt x="1221117" y="227723"/>
                </a:lnTo>
                <a:lnTo>
                  <a:pt x="1197317" y="192112"/>
                </a:lnTo>
                <a:lnTo>
                  <a:pt x="1196797" y="172999"/>
                </a:lnTo>
                <a:lnTo>
                  <a:pt x="1197495" y="166103"/>
                </a:lnTo>
                <a:lnTo>
                  <a:pt x="1200264" y="154089"/>
                </a:lnTo>
                <a:lnTo>
                  <a:pt x="1202258" y="149225"/>
                </a:lnTo>
                <a:lnTo>
                  <a:pt x="1204658" y="145808"/>
                </a:lnTo>
                <a:lnTo>
                  <a:pt x="1207414" y="141782"/>
                </a:lnTo>
                <a:lnTo>
                  <a:pt x="1210640" y="138963"/>
                </a:lnTo>
                <a:lnTo>
                  <a:pt x="1214424" y="137109"/>
                </a:lnTo>
                <a:lnTo>
                  <a:pt x="1218374" y="135089"/>
                </a:lnTo>
                <a:lnTo>
                  <a:pt x="1223086" y="134099"/>
                </a:lnTo>
                <a:lnTo>
                  <a:pt x="1233309" y="134099"/>
                </a:lnTo>
                <a:lnTo>
                  <a:pt x="1237132" y="134645"/>
                </a:lnTo>
                <a:lnTo>
                  <a:pt x="1243177" y="136829"/>
                </a:lnTo>
                <a:lnTo>
                  <a:pt x="1245958" y="138112"/>
                </a:lnTo>
                <a:lnTo>
                  <a:pt x="1248435" y="139611"/>
                </a:lnTo>
                <a:lnTo>
                  <a:pt x="1251013" y="140995"/>
                </a:lnTo>
                <a:lnTo>
                  <a:pt x="1253693" y="142532"/>
                </a:lnTo>
                <a:lnTo>
                  <a:pt x="1256474" y="144221"/>
                </a:lnTo>
                <a:lnTo>
                  <a:pt x="1259255" y="145808"/>
                </a:lnTo>
                <a:lnTo>
                  <a:pt x="1262634" y="146596"/>
                </a:lnTo>
                <a:lnTo>
                  <a:pt x="1271155" y="146596"/>
                </a:lnTo>
                <a:lnTo>
                  <a:pt x="1286192" y="134099"/>
                </a:lnTo>
                <a:lnTo>
                  <a:pt x="1302321" y="112814"/>
                </a:lnTo>
                <a:lnTo>
                  <a:pt x="1265847" y="86474"/>
                </a:lnTo>
                <a:lnTo>
                  <a:pt x="1225080" y="78879"/>
                </a:lnTo>
                <a:lnTo>
                  <a:pt x="1213358" y="79375"/>
                </a:lnTo>
                <a:lnTo>
                  <a:pt x="1173492" y="91084"/>
                </a:lnTo>
                <a:lnTo>
                  <a:pt x="1140015" y="123571"/>
                </a:lnTo>
                <a:lnTo>
                  <a:pt x="1127252" y="160324"/>
                </a:lnTo>
                <a:lnTo>
                  <a:pt x="1125651" y="180835"/>
                </a:lnTo>
                <a:lnTo>
                  <a:pt x="1126096" y="192112"/>
                </a:lnTo>
                <a:lnTo>
                  <a:pt x="1136992" y="233159"/>
                </a:lnTo>
                <a:lnTo>
                  <a:pt x="1166812" y="267970"/>
                </a:lnTo>
                <a:lnTo>
                  <a:pt x="1208455" y="283070"/>
                </a:lnTo>
                <a:lnTo>
                  <a:pt x="1217637" y="283527"/>
                </a:lnTo>
                <a:lnTo>
                  <a:pt x="1224178" y="283527"/>
                </a:lnTo>
                <a:lnTo>
                  <a:pt x="1230972" y="283032"/>
                </a:lnTo>
                <a:lnTo>
                  <a:pt x="1238021" y="282028"/>
                </a:lnTo>
                <a:lnTo>
                  <a:pt x="1245069" y="281139"/>
                </a:lnTo>
                <a:lnTo>
                  <a:pt x="1285455" y="262674"/>
                </a:lnTo>
                <a:lnTo>
                  <a:pt x="1297139" y="251739"/>
                </a:lnTo>
                <a:lnTo>
                  <a:pt x="1303502" y="244678"/>
                </a:lnTo>
                <a:close/>
              </a:path>
              <a:path w="1802130" h="339725">
                <a:moveTo>
                  <a:pt x="1501152" y="180835"/>
                </a:moveTo>
                <a:lnTo>
                  <a:pt x="1493723" y="138709"/>
                </a:lnTo>
                <a:lnTo>
                  <a:pt x="1491818" y="134391"/>
                </a:lnTo>
                <a:lnTo>
                  <a:pt x="1489684" y="129552"/>
                </a:lnTo>
                <a:lnTo>
                  <a:pt x="1458188" y="94691"/>
                </a:lnTo>
                <a:lnTo>
                  <a:pt x="1429715" y="82550"/>
                </a:lnTo>
                <a:lnTo>
                  <a:pt x="1429715" y="181127"/>
                </a:lnTo>
                <a:lnTo>
                  <a:pt x="1429270" y="192811"/>
                </a:lnTo>
                <a:lnTo>
                  <a:pt x="1410081" y="228015"/>
                </a:lnTo>
                <a:lnTo>
                  <a:pt x="1399959" y="228015"/>
                </a:lnTo>
                <a:lnTo>
                  <a:pt x="1371422" y="202704"/>
                </a:lnTo>
                <a:lnTo>
                  <a:pt x="1369593" y="181127"/>
                </a:lnTo>
                <a:lnTo>
                  <a:pt x="1370050" y="169456"/>
                </a:lnTo>
                <a:lnTo>
                  <a:pt x="1392605" y="135089"/>
                </a:lnTo>
                <a:lnTo>
                  <a:pt x="1399959" y="134391"/>
                </a:lnTo>
                <a:lnTo>
                  <a:pt x="1410081" y="134391"/>
                </a:lnTo>
                <a:lnTo>
                  <a:pt x="1429270" y="169456"/>
                </a:lnTo>
                <a:lnTo>
                  <a:pt x="1429715" y="181127"/>
                </a:lnTo>
                <a:lnTo>
                  <a:pt x="1429715" y="82550"/>
                </a:lnTo>
                <a:lnTo>
                  <a:pt x="1421345" y="80670"/>
                </a:lnTo>
                <a:lnTo>
                  <a:pt x="1410881" y="79336"/>
                </a:lnTo>
                <a:lnTo>
                  <a:pt x="1399959" y="78879"/>
                </a:lnTo>
                <a:lnTo>
                  <a:pt x="1388948" y="79336"/>
                </a:lnTo>
                <a:lnTo>
                  <a:pt x="1349730" y="89979"/>
                </a:lnTo>
                <a:lnTo>
                  <a:pt x="1314411" y="121119"/>
                </a:lnTo>
                <a:lnTo>
                  <a:pt x="1299984" y="158699"/>
                </a:lnTo>
                <a:lnTo>
                  <a:pt x="1298155" y="180835"/>
                </a:lnTo>
                <a:lnTo>
                  <a:pt x="1298613" y="192112"/>
                </a:lnTo>
                <a:lnTo>
                  <a:pt x="1309547" y="232359"/>
                </a:lnTo>
                <a:lnTo>
                  <a:pt x="1333588" y="262064"/>
                </a:lnTo>
                <a:lnTo>
                  <a:pt x="1368336" y="279501"/>
                </a:lnTo>
                <a:lnTo>
                  <a:pt x="1399959" y="283527"/>
                </a:lnTo>
                <a:lnTo>
                  <a:pt x="1410881" y="283070"/>
                </a:lnTo>
                <a:lnTo>
                  <a:pt x="1449857" y="272402"/>
                </a:lnTo>
                <a:lnTo>
                  <a:pt x="1484858" y="240804"/>
                </a:lnTo>
                <a:lnTo>
                  <a:pt x="1491602" y="228015"/>
                </a:lnTo>
                <a:lnTo>
                  <a:pt x="1493723" y="223253"/>
                </a:lnTo>
                <a:lnTo>
                  <a:pt x="1496974" y="213448"/>
                </a:lnTo>
                <a:lnTo>
                  <a:pt x="1499298" y="203123"/>
                </a:lnTo>
                <a:lnTo>
                  <a:pt x="1500695" y="192112"/>
                </a:lnTo>
                <a:lnTo>
                  <a:pt x="1501152" y="180835"/>
                </a:lnTo>
                <a:close/>
              </a:path>
              <a:path w="1802130" h="339725">
                <a:moveTo>
                  <a:pt x="1798307" y="156273"/>
                </a:moveTo>
                <a:lnTo>
                  <a:pt x="1790941" y="117322"/>
                </a:lnTo>
                <a:lnTo>
                  <a:pt x="1763064" y="87007"/>
                </a:lnTo>
                <a:lnTo>
                  <a:pt x="1725688" y="78879"/>
                </a:lnTo>
                <a:lnTo>
                  <a:pt x="1719529" y="78879"/>
                </a:lnTo>
                <a:lnTo>
                  <a:pt x="1677758" y="93370"/>
                </a:lnTo>
                <a:lnTo>
                  <a:pt x="1666989" y="103619"/>
                </a:lnTo>
                <a:lnTo>
                  <a:pt x="1666951" y="101650"/>
                </a:lnTo>
                <a:lnTo>
                  <a:pt x="1631492" y="79527"/>
                </a:lnTo>
                <a:lnTo>
                  <a:pt x="1622247" y="78879"/>
                </a:lnTo>
                <a:lnTo>
                  <a:pt x="1616290" y="78879"/>
                </a:lnTo>
                <a:lnTo>
                  <a:pt x="1578305" y="94996"/>
                </a:lnTo>
                <a:lnTo>
                  <a:pt x="1577251" y="91389"/>
                </a:lnTo>
                <a:lnTo>
                  <a:pt x="1574723" y="87807"/>
                </a:lnTo>
                <a:lnTo>
                  <a:pt x="1571053" y="85432"/>
                </a:lnTo>
                <a:lnTo>
                  <a:pt x="1567383" y="82956"/>
                </a:lnTo>
                <a:lnTo>
                  <a:pt x="1563116" y="81711"/>
                </a:lnTo>
                <a:lnTo>
                  <a:pt x="1516735" y="81711"/>
                </a:lnTo>
                <a:lnTo>
                  <a:pt x="1516735" y="280695"/>
                </a:lnTo>
                <a:lnTo>
                  <a:pt x="1586534" y="280695"/>
                </a:lnTo>
                <a:lnTo>
                  <a:pt x="1586534" y="143179"/>
                </a:lnTo>
                <a:lnTo>
                  <a:pt x="1588414" y="141287"/>
                </a:lnTo>
                <a:lnTo>
                  <a:pt x="1591144" y="139458"/>
                </a:lnTo>
                <a:lnTo>
                  <a:pt x="1594713" y="137668"/>
                </a:lnTo>
                <a:lnTo>
                  <a:pt x="1598383" y="135890"/>
                </a:lnTo>
                <a:lnTo>
                  <a:pt x="1602105" y="134988"/>
                </a:lnTo>
                <a:lnTo>
                  <a:pt x="1611833" y="134988"/>
                </a:lnTo>
                <a:lnTo>
                  <a:pt x="1616202" y="136436"/>
                </a:lnTo>
                <a:lnTo>
                  <a:pt x="1618970" y="139306"/>
                </a:lnTo>
                <a:lnTo>
                  <a:pt x="1621751" y="142087"/>
                </a:lnTo>
                <a:lnTo>
                  <a:pt x="1623110" y="147637"/>
                </a:lnTo>
                <a:lnTo>
                  <a:pt x="1623136" y="280695"/>
                </a:lnTo>
                <a:lnTo>
                  <a:pt x="1692795" y="280695"/>
                </a:lnTo>
                <a:lnTo>
                  <a:pt x="1692795" y="149034"/>
                </a:lnTo>
                <a:lnTo>
                  <a:pt x="1694535" y="143675"/>
                </a:lnTo>
                <a:lnTo>
                  <a:pt x="1701469" y="136728"/>
                </a:lnTo>
                <a:lnTo>
                  <a:pt x="1705940" y="134988"/>
                </a:lnTo>
                <a:lnTo>
                  <a:pt x="1711401" y="134988"/>
                </a:lnTo>
                <a:lnTo>
                  <a:pt x="1718945" y="136321"/>
                </a:lnTo>
                <a:lnTo>
                  <a:pt x="1724342" y="140309"/>
                </a:lnTo>
                <a:lnTo>
                  <a:pt x="1727581" y="146964"/>
                </a:lnTo>
                <a:lnTo>
                  <a:pt x="1728660" y="156273"/>
                </a:lnTo>
                <a:lnTo>
                  <a:pt x="1728660" y="280695"/>
                </a:lnTo>
                <a:lnTo>
                  <a:pt x="1798307" y="280695"/>
                </a:lnTo>
                <a:lnTo>
                  <a:pt x="1798307" y="156273"/>
                </a:lnTo>
                <a:close/>
              </a:path>
              <a:path w="1802130" h="339725">
                <a:moveTo>
                  <a:pt x="1801571" y="303809"/>
                </a:moveTo>
                <a:lnTo>
                  <a:pt x="89750" y="303809"/>
                </a:lnTo>
                <a:lnTo>
                  <a:pt x="88633" y="273812"/>
                </a:lnTo>
                <a:lnTo>
                  <a:pt x="91478" y="275831"/>
                </a:lnTo>
                <a:lnTo>
                  <a:pt x="98818" y="278904"/>
                </a:lnTo>
                <a:lnTo>
                  <a:pt x="104635" y="280924"/>
                </a:lnTo>
                <a:lnTo>
                  <a:pt x="111061" y="282371"/>
                </a:lnTo>
                <a:lnTo>
                  <a:pt x="118110" y="283235"/>
                </a:lnTo>
                <a:lnTo>
                  <a:pt x="125755" y="283527"/>
                </a:lnTo>
                <a:lnTo>
                  <a:pt x="135216" y="283019"/>
                </a:lnTo>
                <a:lnTo>
                  <a:pt x="144246" y="281508"/>
                </a:lnTo>
                <a:lnTo>
                  <a:pt x="152857" y="279006"/>
                </a:lnTo>
                <a:lnTo>
                  <a:pt x="161036" y="275488"/>
                </a:lnTo>
                <a:lnTo>
                  <a:pt x="167792" y="271614"/>
                </a:lnTo>
                <a:lnTo>
                  <a:pt x="168706" y="271094"/>
                </a:lnTo>
                <a:lnTo>
                  <a:pt x="198272" y="238163"/>
                </a:lnTo>
                <a:lnTo>
                  <a:pt x="210375" y="200888"/>
                </a:lnTo>
                <a:lnTo>
                  <a:pt x="211937" y="179641"/>
                </a:lnTo>
                <a:lnTo>
                  <a:pt x="211594" y="168325"/>
                </a:lnTo>
                <a:lnTo>
                  <a:pt x="203619" y="128854"/>
                </a:lnTo>
                <a:lnTo>
                  <a:pt x="180568" y="94145"/>
                </a:lnTo>
                <a:lnTo>
                  <a:pt x="145770" y="78600"/>
                </a:lnTo>
                <a:lnTo>
                  <a:pt x="140500" y="78308"/>
                </a:lnTo>
                <a:lnTo>
                  <a:pt x="140500" y="170510"/>
                </a:lnTo>
                <a:lnTo>
                  <a:pt x="140373" y="190461"/>
                </a:lnTo>
                <a:lnTo>
                  <a:pt x="123380" y="226225"/>
                </a:lnTo>
                <a:lnTo>
                  <a:pt x="116586" y="228460"/>
                </a:lnTo>
                <a:lnTo>
                  <a:pt x="108051" y="228460"/>
                </a:lnTo>
                <a:lnTo>
                  <a:pt x="91084" y="220573"/>
                </a:lnTo>
                <a:lnTo>
                  <a:pt x="91084" y="147789"/>
                </a:lnTo>
                <a:lnTo>
                  <a:pt x="101942" y="138569"/>
                </a:lnTo>
                <a:lnTo>
                  <a:pt x="104127" y="137375"/>
                </a:lnTo>
                <a:lnTo>
                  <a:pt x="106565" y="136486"/>
                </a:lnTo>
                <a:lnTo>
                  <a:pt x="111925" y="135293"/>
                </a:lnTo>
                <a:lnTo>
                  <a:pt x="115049" y="134988"/>
                </a:lnTo>
                <a:lnTo>
                  <a:pt x="121894" y="134988"/>
                </a:lnTo>
                <a:lnTo>
                  <a:pt x="124714" y="135585"/>
                </a:lnTo>
                <a:lnTo>
                  <a:pt x="127101" y="136779"/>
                </a:lnTo>
                <a:lnTo>
                  <a:pt x="129578" y="137972"/>
                </a:lnTo>
                <a:lnTo>
                  <a:pt x="131762" y="140157"/>
                </a:lnTo>
                <a:lnTo>
                  <a:pt x="133642" y="143332"/>
                </a:lnTo>
                <a:lnTo>
                  <a:pt x="135636" y="146507"/>
                </a:lnTo>
                <a:lnTo>
                  <a:pt x="137274" y="151066"/>
                </a:lnTo>
                <a:lnTo>
                  <a:pt x="139852" y="162966"/>
                </a:lnTo>
                <a:lnTo>
                  <a:pt x="140500" y="170510"/>
                </a:lnTo>
                <a:lnTo>
                  <a:pt x="140500" y="78308"/>
                </a:lnTo>
                <a:lnTo>
                  <a:pt x="137820" y="78143"/>
                </a:lnTo>
                <a:lnTo>
                  <a:pt x="130771" y="78143"/>
                </a:lnTo>
                <a:lnTo>
                  <a:pt x="91833" y="91833"/>
                </a:lnTo>
                <a:lnTo>
                  <a:pt x="82867" y="99072"/>
                </a:lnTo>
                <a:lnTo>
                  <a:pt x="83197" y="96151"/>
                </a:lnTo>
                <a:lnTo>
                  <a:pt x="81800" y="91389"/>
                </a:lnTo>
                <a:lnTo>
                  <a:pt x="79273" y="87807"/>
                </a:lnTo>
                <a:lnTo>
                  <a:pt x="75603" y="85432"/>
                </a:lnTo>
                <a:lnTo>
                  <a:pt x="71932" y="82956"/>
                </a:lnTo>
                <a:lnTo>
                  <a:pt x="67665" y="81711"/>
                </a:lnTo>
                <a:lnTo>
                  <a:pt x="21285" y="81711"/>
                </a:lnTo>
                <a:lnTo>
                  <a:pt x="21285" y="303809"/>
                </a:lnTo>
                <a:lnTo>
                  <a:pt x="0" y="303809"/>
                </a:lnTo>
                <a:lnTo>
                  <a:pt x="0" y="335813"/>
                </a:lnTo>
                <a:lnTo>
                  <a:pt x="21285" y="335813"/>
                </a:lnTo>
                <a:lnTo>
                  <a:pt x="21285" y="339178"/>
                </a:lnTo>
                <a:lnTo>
                  <a:pt x="91084" y="339178"/>
                </a:lnTo>
                <a:lnTo>
                  <a:pt x="90957" y="335813"/>
                </a:lnTo>
                <a:lnTo>
                  <a:pt x="1801571" y="335813"/>
                </a:lnTo>
                <a:lnTo>
                  <a:pt x="1801571" y="303809"/>
                </a:lnTo>
                <a:close/>
              </a:path>
            </a:pathLst>
          </a:custGeom>
          <a:solidFill>
            <a:srgbClr val="0563C1"/>
          </a:solidFill>
        </p:spPr>
        <p:txBody>
          <a:bodyPr wrap="square" lIns="0" tIns="0" rIns="0" bIns="0" rtlCol="0"/>
          <a:lstStyle/>
          <a:p>
            <a:endParaRPr/>
          </a:p>
        </p:txBody>
      </p:sp>
      <p:grpSp>
        <p:nvGrpSpPr>
          <p:cNvPr id="7" name="object 7"/>
          <p:cNvGrpSpPr/>
          <p:nvPr/>
        </p:nvGrpSpPr>
        <p:grpSpPr>
          <a:xfrm>
            <a:off x="642500" y="2207944"/>
            <a:ext cx="2055495" cy="340360"/>
            <a:chOff x="642500" y="2207944"/>
            <a:chExt cx="2055495" cy="340360"/>
          </a:xfrm>
        </p:grpSpPr>
        <p:pic>
          <p:nvPicPr>
            <p:cNvPr id="8" name="object 8"/>
            <p:cNvPicPr/>
            <p:nvPr/>
          </p:nvPicPr>
          <p:blipFill>
            <a:blip r:embed="rId4" cstate="print"/>
            <a:stretch>
              <a:fillRect/>
            </a:stretch>
          </p:blipFill>
          <p:spPr>
            <a:xfrm>
              <a:off x="663782" y="2207944"/>
              <a:ext cx="2030536" cy="340221"/>
            </a:xfrm>
            <a:prstGeom prst="rect">
              <a:avLst/>
            </a:prstGeom>
          </p:spPr>
        </p:pic>
        <p:sp>
          <p:nvSpPr>
            <p:cNvPr id="9" name="object 9"/>
            <p:cNvSpPr/>
            <p:nvPr/>
          </p:nvSpPr>
          <p:spPr>
            <a:xfrm>
              <a:off x="642500" y="2512790"/>
              <a:ext cx="2055495" cy="32384"/>
            </a:xfrm>
            <a:custGeom>
              <a:avLst/>
              <a:gdLst/>
              <a:ahLst/>
              <a:cxnLst/>
              <a:rect l="l" t="t" r="r" b="b"/>
              <a:pathLst>
                <a:path w="2055495" h="32385">
                  <a:moveTo>
                    <a:pt x="2055083" y="32003"/>
                  </a:moveTo>
                  <a:lnTo>
                    <a:pt x="0" y="32003"/>
                  </a:lnTo>
                  <a:lnTo>
                    <a:pt x="0" y="0"/>
                  </a:lnTo>
                  <a:lnTo>
                    <a:pt x="2055083" y="0"/>
                  </a:lnTo>
                  <a:lnTo>
                    <a:pt x="2055083" y="32003"/>
                  </a:lnTo>
                  <a:close/>
                </a:path>
              </a:pathLst>
            </a:custGeom>
            <a:solidFill>
              <a:srgbClr val="0563C1"/>
            </a:solidFill>
          </p:spPr>
          <p:txBody>
            <a:bodyPr wrap="square" lIns="0" tIns="0" rIns="0" bIns="0" rtlCol="0"/>
            <a:lstStyle/>
            <a:p>
              <a:endParaRPr/>
            </a:p>
          </p:txBody>
        </p:sp>
      </p:grpSp>
      <p:pic>
        <p:nvPicPr>
          <p:cNvPr id="10" name="object 10"/>
          <p:cNvPicPr/>
          <p:nvPr/>
        </p:nvPicPr>
        <p:blipFill>
          <a:blip r:embed="rId5" cstate="print"/>
          <a:stretch>
            <a:fillRect/>
          </a:stretch>
        </p:blipFill>
        <p:spPr>
          <a:xfrm>
            <a:off x="655894" y="2777708"/>
            <a:ext cx="2977230" cy="337095"/>
          </a:xfrm>
          <a:prstGeom prst="rect">
            <a:avLst/>
          </a:prstGeom>
        </p:spPr>
      </p:pic>
      <p:grpSp>
        <p:nvGrpSpPr>
          <p:cNvPr id="11" name="object 11"/>
          <p:cNvGrpSpPr/>
          <p:nvPr/>
        </p:nvGrpSpPr>
        <p:grpSpPr>
          <a:xfrm>
            <a:off x="642500" y="3322369"/>
            <a:ext cx="3303904" cy="345440"/>
            <a:chOff x="642500" y="3322369"/>
            <a:chExt cx="3303904" cy="345440"/>
          </a:xfrm>
        </p:grpSpPr>
        <p:pic>
          <p:nvPicPr>
            <p:cNvPr id="12" name="object 12"/>
            <p:cNvPicPr/>
            <p:nvPr/>
          </p:nvPicPr>
          <p:blipFill>
            <a:blip r:embed="rId6" cstate="print"/>
            <a:stretch>
              <a:fillRect/>
            </a:stretch>
          </p:blipFill>
          <p:spPr>
            <a:xfrm>
              <a:off x="648601" y="3322369"/>
              <a:ext cx="3294062" cy="345132"/>
            </a:xfrm>
            <a:prstGeom prst="rect">
              <a:avLst/>
            </a:prstGeom>
          </p:spPr>
        </p:pic>
        <p:sp>
          <p:nvSpPr>
            <p:cNvPr id="13" name="object 13"/>
            <p:cNvSpPr/>
            <p:nvPr/>
          </p:nvSpPr>
          <p:spPr>
            <a:xfrm>
              <a:off x="642500" y="3627214"/>
              <a:ext cx="3303904" cy="32384"/>
            </a:xfrm>
            <a:custGeom>
              <a:avLst/>
              <a:gdLst/>
              <a:ahLst/>
              <a:cxnLst/>
              <a:rect l="l" t="t" r="r" b="b"/>
              <a:pathLst>
                <a:path w="3303904" h="32385">
                  <a:moveTo>
                    <a:pt x="3303428" y="32003"/>
                  </a:moveTo>
                  <a:lnTo>
                    <a:pt x="0" y="32003"/>
                  </a:lnTo>
                  <a:lnTo>
                    <a:pt x="0" y="0"/>
                  </a:lnTo>
                  <a:lnTo>
                    <a:pt x="3303428" y="0"/>
                  </a:lnTo>
                  <a:lnTo>
                    <a:pt x="3303428" y="32003"/>
                  </a:lnTo>
                  <a:close/>
                </a:path>
              </a:pathLst>
            </a:custGeom>
            <a:solidFill>
              <a:srgbClr val="0563C1"/>
            </a:solidFill>
          </p:spPr>
          <p:txBody>
            <a:bodyPr wrap="square" lIns="0" tIns="0" rIns="0" bIns="0" rtlCol="0"/>
            <a:lstStyle/>
            <a:p>
              <a:endParaRPr/>
            </a:p>
          </p:txBody>
        </p:sp>
      </p:grpSp>
      <p:grpSp>
        <p:nvGrpSpPr>
          <p:cNvPr id="14" name="object 14"/>
          <p:cNvGrpSpPr/>
          <p:nvPr/>
        </p:nvGrpSpPr>
        <p:grpSpPr>
          <a:xfrm>
            <a:off x="642500" y="3817669"/>
            <a:ext cx="2016760" cy="337185"/>
            <a:chOff x="642500" y="3817669"/>
            <a:chExt cx="2016760" cy="337185"/>
          </a:xfrm>
        </p:grpSpPr>
        <p:pic>
          <p:nvPicPr>
            <p:cNvPr id="15" name="object 15"/>
            <p:cNvPicPr/>
            <p:nvPr/>
          </p:nvPicPr>
          <p:blipFill>
            <a:blip r:embed="rId7" cstate="print"/>
            <a:stretch>
              <a:fillRect/>
            </a:stretch>
          </p:blipFill>
          <p:spPr>
            <a:xfrm>
              <a:off x="646071" y="3817669"/>
              <a:ext cx="2009495" cy="284559"/>
            </a:xfrm>
            <a:prstGeom prst="rect">
              <a:avLst/>
            </a:prstGeom>
          </p:spPr>
        </p:pic>
        <p:sp>
          <p:nvSpPr>
            <p:cNvPr id="16" name="object 16"/>
            <p:cNvSpPr/>
            <p:nvPr/>
          </p:nvSpPr>
          <p:spPr>
            <a:xfrm>
              <a:off x="642500" y="4122514"/>
              <a:ext cx="2016760" cy="32384"/>
            </a:xfrm>
            <a:custGeom>
              <a:avLst/>
              <a:gdLst/>
              <a:ahLst/>
              <a:cxnLst/>
              <a:rect l="l" t="t" r="r" b="b"/>
              <a:pathLst>
                <a:path w="2016760" h="32385">
                  <a:moveTo>
                    <a:pt x="2016332" y="32003"/>
                  </a:moveTo>
                  <a:lnTo>
                    <a:pt x="0" y="32003"/>
                  </a:lnTo>
                  <a:lnTo>
                    <a:pt x="0" y="0"/>
                  </a:lnTo>
                  <a:lnTo>
                    <a:pt x="2016332" y="0"/>
                  </a:lnTo>
                  <a:lnTo>
                    <a:pt x="2016332" y="32003"/>
                  </a:lnTo>
                  <a:close/>
                </a:path>
              </a:pathLst>
            </a:custGeom>
            <a:solidFill>
              <a:srgbClr val="0563C1"/>
            </a:solidFill>
          </p:spPr>
          <p:txBody>
            <a:bodyPr wrap="square" lIns="0" tIns="0" rIns="0" bIns="0" rtlCol="0"/>
            <a:lstStyle/>
            <a:p>
              <a:endParaRPr/>
            </a:p>
          </p:txBody>
        </p:sp>
      </p:grpSp>
      <p:sp>
        <p:nvSpPr>
          <p:cNvPr id="17" name="object 17"/>
          <p:cNvSpPr/>
          <p:nvPr/>
        </p:nvSpPr>
        <p:spPr>
          <a:xfrm>
            <a:off x="648899" y="4439969"/>
            <a:ext cx="640080" cy="285115"/>
          </a:xfrm>
          <a:custGeom>
            <a:avLst/>
            <a:gdLst/>
            <a:ahLst/>
            <a:cxnLst/>
            <a:rect l="l" t="t" r="r" b="b"/>
            <a:pathLst>
              <a:path w="640080" h="285114">
                <a:moveTo>
                  <a:pt x="139600" y="284559"/>
                </a:moveTo>
                <a:lnTo>
                  <a:pt x="97156" y="278615"/>
                </a:lnTo>
                <a:lnTo>
                  <a:pt x="60312" y="261379"/>
                </a:lnTo>
                <a:lnTo>
                  <a:pt x="31021" y="234869"/>
                </a:lnTo>
                <a:lnTo>
                  <a:pt x="10566" y="200322"/>
                </a:lnTo>
                <a:lnTo>
                  <a:pt x="660" y="159497"/>
                </a:lnTo>
                <a:lnTo>
                  <a:pt x="0" y="144809"/>
                </a:lnTo>
                <a:lnTo>
                  <a:pt x="632" y="129982"/>
                </a:lnTo>
                <a:lnTo>
                  <a:pt x="10120" y="88850"/>
                </a:lnTo>
                <a:lnTo>
                  <a:pt x="30240" y="54247"/>
                </a:lnTo>
                <a:lnTo>
                  <a:pt x="60089" y="27979"/>
                </a:lnTo>
                <a:lnTo>
                  <a:pt x="98589" y="11069"/>
                </a:lnTo>
                <a:lnTo>
                  <a:pt x="144214" y="5209"/>
                </a:lnTo>
                <a:lnTo>
                  <a:pt x="152502" y="5385"/>
                </a:lnTo>
                <a:lnTo>
                  <a:pt x="190239" y="11385"/>
                </a:lnTo>
                <a:lnTo>
                  <a:pt x="226665" y="27384"/>
                </a:lnTo>
                <a:lnTo>
                  <a:pt x="249882" y="46434"/>
                </a:lnTo>
                <a:lnTo>
                  <a:pt x="234757" y="69502"/>
                </a:lnTo>
                <a:lnTo>
                  <a:pt x="141982" y="69502"/>
                </a:lnTo>
                <a:lnTo>
                  <a:pt x="134522" y="69837"/>
                </a:lnTo>
                <a:lnTo>
                  <a:pt x="98524" y="85269"/>
                </a:lnTo>
                <a:lnTo>
                  <a:pt x="78730" y="120699"/>
                </a:lnTo>
                <a:lnTo>
                  <a:pt x="76051" y="144809"/>
                </a:lnTo>
                <a:lnTo>
                  <a:pt x="76376" y="154195"/>
                </a:lnTo>
                <a:lnTo>
                  <a:pt x="87510" y="192434"/>
                </a:lnTo>
                <a:lnTo>
                  <a:pt x="116978" y="218628"/>
                </a:lnTo>
                <a:lnTo>
                  <a:pt x="144214" y="223837"/>
                </a:lnTo>
                <a:lnTo>
                  <a:pt x="246012" y="223837"/>
                </a:lnTo>
                <a:lnTo>
                  <a:pt x="246012" y="253305"/>
                </a:lnTo>
                <a:lnTo>
                  <a:pt x="209475" y="273657"/>
                </a:lnTo>
                <a:lnTo>
                  <a:pt x="169961" y="282922"/>
                </a:lnTo>
                <a:lnTo>
                  <a:pt x="147581" y="284457"/>
                </a:lnTo>
                <a:lnTo>
                  <a:pt x="139600" y="284559"/>
                </a:lnTo>
                <a:close/>
              </a:path>
              <a:path w="640080" h="285114">
                <a:moveTo>
                  <a:pt x="213717" y="89148"/>
                </a:moveTo>
                <a:lnTo>
                  <a:pt x="204688" y="89148"/>
                </a:lnTo>
                <a:lnTo>
                  <a:pt x="199776" y="87610"/>
                </a:lnTo>
                <a:lnTo>
                  <a:pt x="194816" y="84534"/>
                </a:lnTo>
                <a:lnTo>
                  <a:pt x="190351" y="81855"/>
                </a:lnTo>
                <a:lnTo>
                  <a:pt x="186134" y="79573"/>
                </a:lnTo>
                <a:lnTo>
                  <a:pt x="182165" y="77688"/>
                </a:lnTo>
                <a:lnTo>
                  <a:pt x="178196" y="75703"/>
                </a:lnTo>
                <a:lnTo>
                  <a:pt x="174178" y="74116"/>
                </a:lnTo>
                <a:lnTo>
                  <a:pt x="166141" y="71735"/>
                </a:lnTo>
                <a:lnTo>
                  <a:pt x="161875" y="70892"/>
                </a:lnTo>
                <a:lnTo>
                  <a:pt x="157311" y="70395"/>
                </a:lnTo>
                <a:lnTo>
                  <a:pt x="152846" y="69800"/>
                </a:lnTo>
                <a:lnTo>
                  <a:pt x="147736" y="69502"/>
                </a:lnTo>
                <a:lnTo>
                  <a:pt x="234757" y="69502"/>
                </a:lnTo>
                <a:lnTo>
                  <a:pt x="217437" y="88156"/>
                </a:lnTo>
                <a:lnTo>
                  <a:pt x="213717" y="89148"/>
                </a:lnTo>
                <a:close/>
              </a:path>
              <a:path w="640080" h="285114">
                <a:moveTo>
                  <a:pt x="246012" y="223837"/>
                </a:moveTo>
                <a:lnTo>
                  <a:pt x="151953" y="223837"/>
                </a:lnTo>
                <a:lnTo>
                  <a:pt x="158749" y="223192"/>
                </a:lnTo>
                <a:lnTo>
                  <a:pt x="164603" y="221902"/>
                </a:lnTo>
                <a:lnTo>
                  <a:pt x="170557" y="220513"/>
                </a:lnTo>
                <a:lnTo>
                  <a:pt x="174724" y="219323"/>
                </a:lnTo>
                <a:lnTo>
                  <a:pt x="177105" y="218331"/>
                </a:lnTo>
                <a:lnTo>
                  <a:pt x="177105" y="191244"/>
                </a:lnTo>
                <a:lnTo>
                  <a:pt x="152945" y="191244"/>
                </a:lnTo>
                <a:lnTo>
                  <a:pt x="148232" y="189557"/>
                </a:lnTo>
                <a:lnTo>
                  <a:pt x="144660" y="186184"/>
                </a:lnTo>
                <a:lnTo>
                  <a:pt x="141089" y="182711"/>
                </a:lnTo>
                <a:lnTo>
                  <a:pt x="139303" y="178395"/>
                </a:lnTo>
                <a:lnTo>
                  <a:pt x="139303" y="132903"/>
                </a:lnTo>
                <a:lnTo>
                  <a:pt x="246012" y="132903"/>
                </a:lnTo>
                <a:lnTo>
                  <a:pt x="246012" y="223837"/>
                </a:lnTo>
                <a:close/>
              </a:path>
              <a:path w="640080" h="285114">
                <a:moveTo>
                  <a:pt x="339621" y="281731"/>
                </a:moveTo>
                <a:lnTo>
                  <a:pt x="269821" y="281731"/>
                </a:lnTo>
                <a:lnTo>
                  <a:pt x="269821" y="82748"/>
                </a:lnTo>
                <a:lnTo>
                  <a:pt x="339621" y="82748"/>
                </a:lnTo>
                <a:lnTo>
                  <a:pt x="339621" y="281731"/>
                </a:lnTo>
                <a:close/>
              </a:path>
              <a:path w="640080" h="285114">
                <a:moveTo>
                  <a:pt x="310501" y="78879"/>
                </a:moveTo>
                <a:lnTo>
                  <a:pt x="299388" y="78879"/>
                </a:lnTo>
                <a:lnTo>
                  <a:pt x="294179" y="77837"/>
                </a:lnTo>
                <a:lnTo>
                  <a:pt x="265951" y="50056"/>
                </a:lnTo>
                <a:lnTo>
                  <a:pt x="264930" y="45045"/>
                </a:lnTo>
                <a:lnTo>
                  <a:pt x="264930" y="34032"/>
                </a:lnTo>
                <a:lnTo>
                  <a:pt x="265951" y="29021"/>
                </a:lnTo>
                <a:lnTo>
                  <a:pt x="268099" y="24110"/>
                </a:lnTo>
                <a:lnTo>
                  <a:pt x="270119" y="19397"/>
                </a:lnTo>
                <a:lnTo>
                  <a:pt x="299388" y="0"/>
                </a:lnTo>
                <a:lnTo>
                  <a:pt x="310401" y="0"/>
                </a:lnTo>
                <a:lnTo>
                  <a:pt x="315610" y="992"/>
                </a:lnTo>
                <a:lnTo>
                  <a:pt x="325632" y="4961"/>
                </a:lnTo>
                <a:lnTo>
                  <a:pt x="330047" y="7788"/>
                </a:lnTo>
                <a:lnTo>
                  <a:pt x="333817" y="11459"/>
                </a:lnTo>
                <a:lnTo>
                  <a:pt x="337587" y="15031"/>
                </a:lnTo>
                <a:lnTo>
                  <a:pt x="340564" y="19248"/>
                </a:lnTo>
                <a:lnTo>
                  <a:pt x="342815" y="24259"/>
                </a:lnTo>
                <a:lnTo>
                  <a:pt x="344930" y="28872"/>
                </a:lnTo>
                <a:lnTo>
                  <a:pt x="346021" y="34032"/>
                </a:lnTo>
                <a:lnTo>
                  <a:pt x="346021" y="45045"/>
                </a:lnTo>
                <a:lnTo>
                  <a:pt x="344880" y="50155"/>
                </a:lnTo>
                <a:lnTo>
                  <a:pt x="342598" y="54917"/>
                </a:lnTo>
                <a:lnTo>
                  <a:pt x="340415" y="59680"/>
                </a:lnTo>
                <a:lnTo>
                  <a:pt x="337439" y="63847"/>
                </a:lnTo>
                <a:lnTo>
                  <a:pt x="329997" y="70892"/>
                </a:lnTo>
                <a:lnTo>
                  <a:pt x="325681" y="73670"/>
                </a:lnTo>
                <a:lnTo>
                  <a:pt x="315759" y="77837"/>
                </a:lnTo>
                <a:lnTo>
                  <a:pt x="310501" y="78879"/>
                </a:lnTo>
                <a:close/>
              </a:path>
              <a:path w="640080" h="285114">
                <a:moveTo>
                  <a:pt x="445567" y="83195"/>
                </a:moveTo>
                <a:lnTo>
                  <a:pt x="377553" y="83195"/>
                </a:lnTo>
                <a:lnTo>
                  <a:pt x="377553" y="79920"/>
                </a:lnTo>
                <a:lnTo>
                  <a:pt x="386203" y="41783"/>
                </a:lnTo>
                <a:lnTo>
                  <a:pt x="417848" y="11618"/>
                </a:lnTo>
                <a:lnTo>
                  <a:pt x="458813" y="3125"/>
                </a:lnTo>
                <a:lnTo>
                  <a:pt x="463675" y="3125"/>
                </a:lnTo>
                <a:lnTo>
                  <a:pt x="468189" y="3423"/>
                </a:lnTo>
                <a:lnTo>
                  <a:pt x="476523" y="4613"/>
                </a:lnTo>
                <a:lnTo>
                  <a:pt x="482675" y="6052"/>
                </a:lnTo>
                <a:lnTo>
                  <a:pt x="490811" y="8334"/>
                </a:lnTo>
                <a:lnTo>
                  <a:pt x="489620" y="40927"/>
                </a:lnTo>
                <a:lnTo>
                  <a:pt x="464220" y="57894"/>
                </a:lnTo>
                <a:lnTo>
                  <a:pt x="460599" y="58241"/>
                </a:lnTo>
                <a:lnTo>
                  <a:pt x="447056" y="69354"/>
                </a:lnTo>
                <a:lnTo>
                  <a:pt x="446063" y="72330"/>
                </a:lnTo>
                <a:lnTo>
                  <a:pt x="445567" y="76448"/>
                </a:lnTo>
                <a:lnTo>
                  <a:pt x="445567" y="83195"/>
                </a:lnTo>
                <a:close/>
              </a:path>
              <a:path w="640080" h="285114">
                <a:moveTo>
                  <a:pt x="556924" y="135433"/>
                </a:moveTo>
                <a:lnTo>
                  <a:pt x="488876" y="135433"/>
                </a:lnTo>
                <a:lnTo>
                  <a:pt x="488913" y="129182"/>
                </a:lnTo>
                <a:lnTo>
                  <a:pt x="512727" y="94980"/>
                </a:lnTo>
                <a:lnTo>
                  <a:pt x="548604" y="81223"/>
                </a:lnTo>
                <a:lnTo>
                  <a:pt x="566984" y="79920"/>
                </a:lnTo>
                <a:lnTo>
                  <a:pt x="574128" y="79920"/>
                </a:lnTo>
                <a:lnTo>
                  <a:pt x="612278" y="89495"/>
                </a:lnTo>
                <a:lnTo>
                  <a:pt x="622646" y="95547"/>
                </a:lnTo>
                <a:lnTo>
                  <a:pt x="627607" y="98722"/>
                </a:lnTo>
                <a:lnTo>
                  <a:pt x="633312" y="103535"/>
                </a:lnTo>
                <a:lnTo>
                  <a:pt x="639761" y="109984"/>
                </a:lnTo>
                <a:lnTo>
                  <a:pt x="624944" y="133350"/>
                </a:lnTo>
                <a:lnTo>
                  <a:pt x="562569" y="133350"/>
                </a:lnTo>
                <a:lnTo>
                  <a:pt x="558799" y="134094"/>
                </a:lnTo>
                <a:lnTo>
                  <a:pt x="556924" y="135433"/>
                </a:lnTo>
                <a:close/>
              </a:path>
              <a:path w="640080" h="285114">
                <a:moveTo>
                  <a:pt x="447353" y="281731"/>
                </a:moveTo>
                <a:lnTo>
                  <a:pt x="377553" y="281731"/>
                </a:lnTo>
                <a:lnTo>
                  <a:pt x="377553" y="133945"/>
                </a:lnTo>
                <a:lnTo>
                  <a:pt x="371153" y="132606"/>
                </a:lnTo>
                <a:lnTo>
                  <a:pt x="351657" y="118417"/>
                </a:lnTo>
                <a:lnTo>
                  <a:pt x="351657" y="83195"/>
                </a:lnTo>
                <a:lnTo>
                  <a:pt x="488876" y="83195"/>
                </a:lnTo>
                <a:lnTo>
                  <a:pt x="488876" y="129326"/>
                </a:lnTo>
                <a:lnTo>
                  <a:pt x="488040" y="132606"/>
                </a:lnTo>
                <a:lnTo>
                  <a:pt x="487615" y="135433"/>
                </a:lnTo>
                <a:lnTo>
                  <a:pt x="447353" y="135433"/>
                </a:lnTo>
                <a:lnTo>
                  <a:pt x="447353" y="281731"/>
                </a:lnTo>
                <a:close/>
              </a:path>
              <a:path w="640080" h="285114">
                <a:moveTo>
                  <a:pt x="636587" y="232767"/>
                </a:moveTo>
                <a:lnTo>
                  <a:pt x="560585" y="232767"/>
                </a:lnTo>
                <a:lnTo>
                  <a:pt x="563412" y="232469"/>
                </a:lnTo>
                <a:lnTo>
                  <a:pt x="567580" y="231279"/>
                </a:lnTo>
                <a:lnTo>
                  <a:pt x="572789" y="222547"/>
                </a:lnTo>
                <a:lnTo>
                  <a:pt x="572094" y="221109"/>
                </a:lnTo>
                <a:lnTo>
                  <a:pt x="570705" y="219819"/>
                </a:lnTo>
                <a:lnTo>
                  <a:pt x="569316" y="218430"/>
                </a:lnTo>
                <a:lnTo>
                  <a:pt x="566885" y="216991"/>
                </a:lnTo>
                <a:lnTo>
                  <a:pt x="559940" y="214014"/>
                </a:lnTo>
                <a:lnTo>
                  <a:pt x="555624" y="212576"/>
                </a:lnTo>
                <a:lnTo>
                  <a:pt x="550464" y="211187"/>
                </a:lnTo>
                <a:lnTo>
                  <a:pt x="545404" y="209698"/>
                </a:lnTo>
                <a:lnTo>
                  <a:pt x="506907" y="191889"/>
                </a:lnTo>
                <a:lnTo>
                  <a:pt x="486783" y="155079"/>
                </a:lnTo>
                <a:lnTo>
                  <a:pt x="486876" y="143271"/>
                </a:lnTo>
                <a:lnTo>
                  <a:pt x="487113" y="138807"/>
                </a:lnTo>
                <a:lnTo>
                  <a:pt x="488040" y="132606"/>
                </a:lnTo>
                <a:lnTo>
                  <a:pt x="488876" y="129326"/>
                </a:lnTo>
                <a:lnTo>
                  <a:pt x="488876" y="135433"/>
                </a:lnTo>
                <a:lnTo>
                  <a:pt x="556924" y="135433"/>
                </a:lnTo>
                <a:lnTo>
                  <a:pt x="554632" y="136971"/>
                </a:lnTo>
                <a:lnTo>
                  <a:pt x="553590" y="138807"/>
                </a:lnTo>
                <a:lnTo>
                  <a:pt x="553590" y="142378"/>
                </a:lnTo>
                <a:lnTo>
                  <a:pt x="580676" y="155079"/>
                </a:lnTo>
                <a:lnTo>
                  <a:pt x="585985" y="156815"/>
                </a:lnTo>
                <a:lnTo>
                  <a:pt x="597097" y="160784"/>
                </a:lnTo>
                <a:lnTo>
                  <a:pt x="602604" y="163165"/>
                </a:lnTo>
                <a:lnTo>
                  <a:pt x="608061" y="165943"/>
                </a:lnTo>
                <a:lnTo>
                  <a:pt x="613617" y="168622"/>
                </a:lnTo>
                <a:lnTo>
                  <a:pt x="618727" y="172144"/>
                </a:lnTo>
                <a:lnTo>
                  <a:pt x="628053" y="180875"/>
                </a:lnTo>
                <a:lnTo>
                  <a:pt x="631774" y="186184"/>
                </a:lnTo>
                <a:lnTo>
                  <a:pt x="634552" y="192434"/>
                </a:lnTo>
                <a:lnTo>
                  <a:pt x="637430" y="198586"/>
                </a:lnTo>
                <a:lnTo>
                  <a:pt x="638868" y="205928"/>
                </a:lnTo>
                <a:lnTo>
                  <a:pt x="638752" y="216991"/>
                </a:lnTo>
                <a:lnTo>
                  <a:pt x="638524" y="221921"/>
                </a:lnTo>
                <a:lnTo>
                  <a:pt x="637492" y="229121"/>
                </a:lnTo>
                <a:lnTo>
                  <a:pt x="636587" y="232767"/>
                </a:lnTo>
                <a:close/>
              </a:path>
              <a:path w="640080" h="285114">
                <a:moveTo>
                  <a:pt x="611236" y="143917"/>
                </a:moveTo>
                <a:lnTo>
                  <a:pt x="603894" y="143917"/>
                </a:lnTo>
                <a:lnTo>
                  <a:pt x="600570" y="143271"/>
                </a:lnTo>
                <a:lnTo>
                  <a:pt x="594418" y="140692"/>
                </a:lnTo>
                <a:lnTo>
                  <a:pt x="588415" y="138112"/>
                </a:lnTo>
                <a:lnTo>
                  <a:pt x="585538" y="136822"/>
                </a:lnTo>
                <a:lnTo>
                  <a:pt x="582462" y="135731"/>
                </a:lnTo>
                <a:lnTo>
                  <a:pt x="579188" y="134838"/>
                </a:lnTo>
                <a:lnTo>
                  <a:pt x="575914" y="133846"/>
                </a:lnTo>
                <a:lnTo>
                  <a:pt x="572193" y="133350"/>
                </a:lnTo>
                <a:lnTo>
                  <a:pt x="624944" y="133350"/>
                </a:lnTo>
                <a:lnTo>
                  <a:pt x="622199" y="137567"/>
                </a:lnTo>
                <a:lnTo>
                  <a:pt x="619818" y="139948"/>
                </a:lnTo>
                <a:lnTo>
                  <a:pt x="614460" y="143123"/>
                </a:lnTo>
                <a:lnTo>
                  <a:pt x="611236" y="143917"/>
                </a:lnTo>
                <a:close/>
              </a:path>
              <a:path w="640080" h="285114">
                <a:moveTo>
                  <a:pt x="554185" y="284559"/>
                </a:moveTo>
                <a:lnTo>
                  <a:pt x="547339" y="284559"/>
                </a:lnTo>
                <a:lnTo>
                  <a:pt x="540592" y="283914"/>
                </a:lnTo>
                <a:lnTo>
                  <a:pt x="533944" y="282624"/>
                </a:lnTo>
                <a:lnTo>
                  <a:pt x="527396" y="281434"/>
                </a:lnTo>
                <a:lnTo>
                  <a:pt x="491677" y="266749"/>
                </a:lnTo>
                <a:lnTo>
                  <a:pt x="478432" y="255835"/>
                </a:lnTo>
                <a:lnTo>
                  <a:pt x="494654" y="230237"/>
                </a:lnTo>
                <a:lnTo>
                  <a:pt x="496837" y="226963"/>
                </a:lnTo>
                <a:lnTo>
                  <a:pt x="499516" y="224333"/>
                </a:lnTo>
                <a:lnTo>
                  <a:pt x="505865" y="220364"/>
                </a:lnTo>
                <a:lnTo>
                  <a:pt x="509834" y="219372"/>
                </a:lnTo>
                <a:lnTo>
                  <a:pt x="519161" y="219372"/>
                </a:lnTo>
                <a:lnTo>
                  <a:pt x="522981" y="220216"/>
                </a:lnTo>
                <a:lnTo>
                  <a:pt x="529132" y="223589"/>
                </a:lnTo>
                <a:lnTo>
                  <a:pt x="532059" y="225226"/>
                </a:lnTo>
                <a:lnTo>
                  <a:pt x="537615" y="228401"/>
                </a:lnTo>
                <a:lnTo>
                  <a:pt x="540691" y="229790"/>
                </a:lnTo>
                <a:lnTo>
                  <a:pt x="547438" y="232171"/>
                </a:lnTo>
                <a:lnTo>
                  <a:pt x="551754" y="232767"/>
                </a:lnTo>
                <a:lnTo>
                  <a:pt x="636587" y="232767"/>
                </a:lnTo>
                <a:lnTo>
                  <a:pt x="635771" y="236060"/>
                </a:lnTo>
                <a:lnTo>
                  <a:pt x="610823" y="269630"/>
                </a:lnTo>
                <a:lnTo>
                  <a:pt x="573049" y="283331"/>
                </a:lnTo>
                <a:lnTo>
                  <a:pt x="563887" y="284252"/>
                </a:lnTo>
                <a:lnTo>
                  <a:pt x="554185" y="284559"/>
                </a:lnTo>
                <a:close/>
              </a:path>
            </a:pathLst>
          </a:custGeom>
          <a:solidFill>
            <a:srgbClr val="000000"/>
          </a:solidFill>
        </p:spPr>
        <p:txBody>
          <a:bodyPr wrap="square" lIns="0" tIns="0" rIns="0" bIns="0" rtlCol="0"/>
          <a:lstStyle/>
          <a:p>
            <a:endParaRPr/>
          </a:p>
        </p:txBody>
      </p:sp>
      <p:sp>
        <p:nvSpPr>
          <p:cNvPr id="18" name="object 18"/>
          <p:cNvSpPr/>
          <p:nvPr/>
        </p:nvSpPr>
        <p:spPr>
          <a:xfrm>
            <a:off x="642493" y="4932095"/>
            <a:ext cx="1633220" cy="345440"/>
          </a:xfrm>
          <a:custGeom>
            <a:avLst/>
            <a:gdLst/>
            <a:ahLst/>
            <a:cxnLst/>
            <a:rect l="l" t="t" r="r" b="b"/>
            <a:pathLst>
              <a:path w="1633220" h="345439">
                <a:moveTo>
                  <a:pt x="278828" y="82753"/>
                </a:moveTo>
                <a:lnTo>
                  <a:pt x="209016" y="82753"/>
                </a:lnTo>
                <a:lnTo>
                  <a:pt x="209016" y="281736"/>
                </a:lnTo>
                <a:lnTo>
                  <a:pt x="278828" y="281736"/>
                </a:lnTo>
                <a:lnTo>
                  <a:pt x="278828" y="82753"/>
                </a:lnTo>
                <a:close/>
              </a:path>
              <a:path w="1633220" h="345439">
                <a:moveTo>
                  <a:pt x="285216" y="34036"/>
                </a:moveTo>
                <a:lnTo>
                  <a:pt x="284137" y="28879"/>
                </a:lnTo>
                <a:lnTo>
                  <a:pt x="282016" y="24269"/>
                </a:lnTo>
                <a:lnTo>
                  <a:pt x="279768" y="19253"/>
                </a:lnTo>
                <a:lnTo>
                  <a:pt x="276783" y="15036"/>
                </a:lnTo>
                <a:lnTo>
                  <a:pt x="273024" y="11468"/>
                </a:lnTo>
                <a:lnTo>
                  <a:pt x="269252" y="7797"/>
                </a:lnTo>
                <a:lnTo>
                  <a:pt x="264833" y="4965"/>
                </a:lnTo>
                <a:lnTo>
                  <a:pt x="254812" y="1003"/>
                </a:lnTo>
                <a:lnTo>
                  <a:pt x="249605" y="0"/>
                </a:lnTo>
                <a:lnTo>
                  <a:pt x="238594" y="0"/>
                </a:lnTo>
                <a:lnTo>
                  <a:pt x="207302" y="24117"/>
                </a:lnTo>
                <a:lnTo>
                  <a:pt x="205155" y="29032"/>
                </a:lnTo>
                <a:lnTo>
                  <a:pt x="204127" y="34036"/>
                </a:lnTo>
                <a:lnTo>
                  <a:pt x="204127" y="45046"/>
                </a:lnTo>
                <a:lnTo>
                  <a:pt x="228523" y="75755"/>
                </a:lnTo>
                <a:lnTo>
                  <a:pt x="238594" y="78879"/>
                </a:lnTo>
                <a:lnTo>
                  <a:pt x="249707" y="78879"/>
                </a:lnTo>
                <a:lnTo>
                  <a:pt x="281800" y="54927"/>
                </a:lnTo>
                <a:lnTo>
                  <a:pt x="284086" y="50165"/>
                </a:lnTo>
                <a:lnTo>
                  <a:pt x="285216" y="45046"/>
                </a:lnTo>
                <a:lnTo>
                  <a:pt x="285216" y="34036"/>
                </a:lnTo>
                <a:close/>
              </a:path>
              <a:path w="1633220" h="345439">
                <a:moveTo>
                  <a:pt x="695794" y="157314"/>
                </a:moveTo>
                <a:lnTo>
                  <a:pt x="685711" y="113741"/>
                </a:lnTo>
                <a:lnTo>
                  <a:pt x="655764" y="85877"/>
                </a:lnTo>
                <a:lnTo>
                  <a:pt x="625995" y="79921"/>
                </a:lnTo>
                <a:lnTo>
                  <a:pt x="617385" y="80289"/>
                </a:lnTo>
                <a:lnTo>
                  <a:pt x="582701" y="92011"/>
                </a:lnTo>
                <a:lnTo>
                  <a:pt x="583882" y="1041"/>
                </a:lnTo>
                <a:lnTo>
                  <a:pt x="514083" y="1041"/>
                </a:lnTo>
                <a:lnTo>
                  <a:pt x="514083" y="281736"/>
                </a:lnTo>
                <a:lnTo>
                  <a:pt x="583882" y="281736"/>
                </a:lnTo>
                <a:lnTo>
                  <a:pt x="583882" y="146304"/>
                </a:lnTo>
                <a:lnTo>
                  <a:pt x="586651" y="143827"/>
                </a:lnTo>
                <a:lnTo>
                  <a:pt x="590194" y="141541"/>
                </a:lnTo>
                <a:lnTo>
                  <a:pt x="599211" y="137121"/>
                </a:lnTo>
                <a:lnTo>
                  <a:pt x="603923" y="136029"/>
                </a:lnTo>
                <a:lnTo>
                  <a:pt x="614641" y="136029"/>
                </a:lnTo>
                <a:lnTo>
                  <a:pt x="618947" y="137769"/>
                </a:lnTo>
                <a:lnTo>
                  <a:pt x="624700" y="144716"/>
                </a:lnTo>
                <a:lnTo>
                  <a:pt x="626148" y="150075"/>
                </a:lnTo>
                <a:lnTo>
                  <a:pt x="626148" y="281736"/>
                </a:lnTo>
                <a:lnTo>
                  <a:pt x="695794" y="281736"/>
                </a:lnTo>
                <a:lnTo>
                  <a:pt x="695794" y="157314"/>
                </a:lnTo>
                <a:close/>
              </a:path>
              <a:path w="1633220" h="345439">
                <a:moveTo>
                  <a:pt x="951445" y="241211"/>
                </a:moveTo>
                <a:lnTo>
                  <a:pt x="950442" y="236296"/>
                </a:lnTo>
                <a:lnTo>
                  <a:pt x="946480" y="227164"/>
                </a:lnTo>
                <a:lnTo>
                  <a:pt x="943698" y="223202"/>
                </a:lnTo>
                <a:lnTo>
                  <a:pt x="940130" y="219824"/>
                </a:lnTo>
                <a:lnTo>
                  <a:pt x="936650" y="216357"/>
                </a:lnTo>
                <a:lnTo>
                  <a:pt x="932586" y="213677"/>
                </a:lnTo>
                <a:lnTo>
                  <a:pt x="927925" y="211785"/>
                </a:lnTo>
                <a:lnTo>
                  <a:pt x="923264" y="209804"/>
                </a:lnTo>
                <a:lnTo>
                  <a:pt x="918248" y="208813"/>
                </a:lnTo>
                <a:lnTo>
                  <a:pt x="907440" y="208813"/>
                </a:lnTo>
                <a:lnTo>
                  <a:pt x="902322" y="209804"/>
                </a:lnTo>
                <a:lnTo>
                  <a:pt x="897559" y="211785"/>
                </a:lnTo>
                <a:lnTo>
                  <a:pt x="892898" y="213677"/>
                </a:lnTo>
                <a:lnTo>
                  <a:pt x="874344" y="241211"/>
                </a:lnTo>
                <a:lnTo>
                  <a:pt x="874344" y="251726"/>
                </a:lnTo>
                <a:lnTo>
                  <a:pt x="902474" y="283324"/>
                </a:lnTo>
                <a:lnTo>
                  <a:pt x="907529" y="284264"/>
                </a:lnTo>
                <a:lnTo>
                  <a:pt x="918146" y="284264"/>
                </a:lnTo>
                <a:lnTo>
                  <a:pt x="950442" y="256679"/>
                </a:lnTo>
                <a:lnTo>
                  <a:pt x="951445" y="251726"/>
                </a:lnTo>
                <a:lnTo>
                  <a:pt x="951445" y="241211"/>
                </a:lnTo>
                <a:close/>
              </a:path>
              <a:path w="1633220" h="345439">
                <a:moveTo>
                  <a:pt x="1134618" y="245719"/>
                </a:moveTo>
                <a:lnTo>
                  <a:pt x="1121486" y="229501"/>
                </a:lnTo>
                <a:lnTo>
                  <a:pt x="1114971" y="221462"/>
                </a:lnTo>
                <a:lnTo>
                  <a:pt x="1111300" y="216395"/>
                </a:lnTo>
                <a:lnTo>
                  <a:pt x="1106043" y="213868"/>
                </a:lnTo>
                <a:lnTo>
                  <a:pt x="1094232" y="213868"/>
                </a:lnTo>
                <a:lnTo>
                  <a:pt x="1090320" y="214960"/>
                </a:lnTo>
                <a:lnTo>
                  <a:pt x="1087437" y="217144"/>
                </a:lnTo>
                <a:lnTo>
                  <a:pt x="1084567" y="219227"/>
                </a:lnTo>
                <a:lnTo>
                  <a:pt x="1081938" y="221157"/>
                </a:lnTo>
                <a:lnTo>
                  <a:pt x="1079639" y="222885"/>
                </a:lnTo>
                <a:lnTo>
                  <a:pt x="1077264" y="224739"/>
                </a:lnTo>
                <a:lnTo>
                  <a:pt x="1074585" y="226275"/>
                </a:lnTo>
                <a:lnTo>
                  <a:pt x="1071511" y="227558"/>
                </a:lnTo>
                <a:lnTo>
                  <a:pt x="1068539" y="228854"/>
                </a:lnTo>
                <a:lnTo>
                  <a:pt x="1064374" y="229501"/>
                </a:lnTo>
                <a:lnTo>
                  <a:pt x="1059014" y="229501"/>
                </a:lnTo>
                <a:lnTo>
                  <a:pt x="1052233" y="228765"/>
                </a:lnTo>
                <a:lnTo>
                  <a:pt x="1028433" y="193154"/>
                </a:lnTo>
                <a:lnTo>
                  <a:pt x="1027912" y="174040"/>
                </a:lnTo>
                <a:lnTo>
                  <a:pt x="1028598" y="167144"/>
                </a:lnTo>
                <a:lnTo>
                  <a:pt x="1031379" y="155130"/>
                </a:lnTo>
                <a:lnTo>
                  <a:pt x="1033360" y="150266"/>
                </a:lnTo>
                <a:lnTo>
                  <a:pt x="1035773" y="146850"/>
                </a:lnTo>
                <a:lnTo>
                  <a:pt x="1038529" y="142824"/>
                </a:lnTo>
                <a:lnTo>
                  <a:pt x="1041755" y="140004"/>
                </a:lnTo>
                <a:lnTo>
                  <a:pt x="1045540" y="138150"/>
                </a:lnTo>
                <a:lnTo>
                  <a:pt x="1049489" y="136131"/>
                </a:lnTo>
                <a:lnTo>
                  <a:pt x="1054201" y="135140"/>
                </a:lnTo>
                <a:lnTo>
                  <a:pt x="1064425" y="135140"/>
                </a:lnTo>
                <a:lnTo>
                  <a:pt x="1068235" y="135686"/>
                </a:lnTo>
                <a:lnTo>
                  <a:pt x="1074293" y="137871"/>
                </a:lnTo>
                <a:lnTo>
                  <a:pt x="1077074" y="139153"/>
                </a:lnTo>
                <a:lnTo>
                  <a:pt x="1079550" y="140652"/>
                </a:lnTo>
                <a:lnTo>
                  <a:pt x="1082128" y="142036"/>
                </a:lnTo>
                <a:lnTo>
                  <a:pt x="1084808" y="143573"/>
                </a:lnTo>
                <a:lnTo>
                  <a:pt x="1087589" y="145262"/>
                </a:lnTo>
                <a:lnTo>
                  <a:pt x="1090371" y="146850"/>
                </a:lnTo>
                <a:lnTo>
                  <a:pt x="1133424" y="113855"/>
                </a:lnTo>
                <a:lnTo>
                  <a:pt x="1124115" y="105130"/>
                </a:lnTo>
                <a:lnTo>
                  <a:pt x="1087831" y="84201"/>
                </a:lnTo>
                <a:lnTo>
                  <a:pt x="1056182" y="79921"/>
                </a:lnTo>
                <a:lnTo>
                  <a:pt x="1044473" y="80416"/>
                </a:lnTo>
                <a:lnTo>
                  <a:pt x="1004595" y="92125"/>
                </a:lnTo>
                <a:lnTo>
                  <a:pt x="971130" y="124612"/>
                </a:lnTo>
                <a:lnTo>
                  <a:pt x="958367" y="161366"/>
                </a:lnTo>
                <a:lnTo>
                  <a:pt x="956767" y="181876"/>
                </a:lnTo>
                <a:lnTo>
                  <a:pt x="957211" y="193154"/>
                </a:lnTo>
                <a:lnTo>
                  <a:pt x="968108" y="234200"/>
                </a:lnTo>
                <a:lnTo>
                  <a:pt x="997915" y="269011"/>
                </a:lnTo>
                <a:lnTo>
                  <a:pt x="1039571" y="284111"/>
                </a:lnTo>
                <a:lnTo>
                  <a:pt x="1048740" y="284568"/>
                </a:lnTo>
                <a:lnTo>
                  <a:pt x="1055293" y="284568"/>
                </a:lnTo>
                <a:lnTo>
                  <a:pt x="1062088" y="284073"/>
                </a:lnTo>
                <a:lnTo>
                  <a:pt x="1069136" y="283070"/>
                </a:lnTo>
                <a:lnTo>
                  <a:pt x="1076172" y="282181"/>
                </a:lnTo>
                <a:lnTo>
                  <a:pt x="1116558" y="263715"/>
                </a:lnTo>
                <a:lnTo>
                  <a:pt x="1128242" y="252780"/>
                </a:lnTo>
                <a:lnTo>
                  <a:pt x="1134618" y="245719"/>
                </a:lnTo>
                <a:close/>
              </a:path>
              <a:path w="1633220" h="345439">
                <a:moveTo>
                  <a:pt x="1332268" y="181876"/>
                </a:moveTo>
                <a:lnTo>
                  <a:pt x="1324825" y="139750"/>
                </a:lnTo>
                <a:lnTo>
                  <a:pt x="1303997" y="107454"/>
                </a:lnTo>
                <a:lnTo>
                  <a:pt x="1262456" y="83947"/>
                </a:lnTo>
                <a:lnTo>
                  <a:pt x="1260830" y="83591"/>
                </a:lnTo>
                <a:lnTo>
                  <a:pt x="1260830" y="182168"/>
                </a:lnTo>
                <a:lnTo>
                  <a:pt x="1260373" y="193852"/>
                </a:lnTo>
                <a:lnTo>
                  <a:pt x="1241183" y="229057"/>
                </a:lnTo>
                <a:lnTo>
                  <a:pt x="1231061" y="229057"/>
                </a:lnTo>
                <a:lnTo>
                  <a:pt x="1202524" y="203746"/>
                </a:lnTo>
                <a:lnTo>
                  <a:pt x="1200708" y="182168"/>
                </a:lnTo>
                <a:lnTo>
                  <a:pt x="1201166" y="170497"/>
                </a:lnTo>
                <a:lnTo>
                  <a:pt x="1223721" y="136131"/>
                </a:lnTo>
                <a:lnTo>
                  <a:pt x="1231061" y="135432"/>
                </a:lnTo>
                <a:lnTo>
                  <a:pt x="1241183" y="135432"/>
                </a:lnTo>
                <a:lnTo>
                  <a:pt x="1260373" y="170497"/>
                </a:lnTo>
                <a:lnTo>
                  <a:pt x="1260830" y="182168"/>
                </a:lnTo>
                <a:lnTo>
                  <a:pt x="1260830" y="83591"/>
                </a:lnTo>
                <a:lnTo>
                  <a:pt x="1252461" y="81711"/>
                </a:lnTo>
                <a:lnTo>
                  <a:pt x="1241996" y="80378"/>
                </a:lnTo>
                <a:lnTo>
                  <a:pt x="1231061" y="79921"/>
                </a:lnTo>
                <a:lnTo>
                  <a:pt x="1220063" y="80378"/>
                </a:lnTo>
                <a:lnTo>
                  <a:pt x="1180846" y="91020"/>
                </a:lnTo>
                <a:lnTo>
                  <a:pt x="1145527" y="122161"/>
                </a:lnTo>
                <a:lnTo>
                  <a:pt x="1131087" y="159740"/>
                </a:lnTo>
                <a:lnTo>
                  <a:pt x="1129271" y="181876"/>
                </a:lnTo>
                <a:lnTo>
                  <a:pt x="1129715" y="193154"/>
                </a:lnTo>
                <a:lnTo>
                  <a:pt x="1140663" y="233400"/>
                </a:lnTo>
                <a:lnTo>
                  <a:pt x="1164704" y="263105"/>
                </a:lnTo>
                <a:lnTo>
                  <a:pt x="1199451" y="280543"/>
                </a:lnTo>
                <a:lnTo>
                  <a:pt x="1231061" y="284568"/>
                </a:lnTo>
                <a:lnTo>
                  <a:pt x="1241996" y="284111"/>
                </a:lnTo>
                <a:lnTo>
                  <a:pt x="1280972" y="273443"/>
                </a:lnTo>
                <a:lnTo>
                  <a:pt x="1315974" y="241846"/>
                </a:lnTo>
                <a:lnTo>
                  <a:pt x="1330413" y="204165"/>
                </a:lnTo>
                <a:lnTo>
                  <a:pt x="1331810" y="193154"/>
                </a:lnTo>
                <a:lnTo>
                  <a:pt x="1332268" y="181876"/>
                </a:lnTo>
                <a:close/>
              </a:path>
              <a:path w="1633220" h="345439">
                <a:moveTo>
                  <a:pt x="1629422" y="157314"/>
                </a:moveTo>
                <a:lnTo>
                  <a:pt x="1622056" y="118364"/>
                </a:lnTo>
                <a:lnTo>
                  <a:pt x="1594180" y="88061"/>
                </a:lnTo>
                <a:lnTo>
                  <a:pt x="1556791" y="79921"/>
                </a:lnTo>
                <a:lnTo>
                  <a:pt x="1550644" y="79921"/>
                </a:lnTo>
                <a:lnTo>
                  <a:pt x="1508874" y="94411"/>
                </a:lnTo>
                <a:lnTo>
                  <a:pt x="1498092" y="104660"/>
                </a:lnTo>
                <a:lnTo>
                  <a:pt x="1498053" y="102692"/>
                </a:lnTo>
                <a:lnTo>
                  <a:pt x="1497304" y="101650"/>
                </a:lnTo>
                <a:lnTo>
                  <a:pt x="1493748" y="96697"/>
                </a:lnTo>
                <a:lnTo>
                  <a:pt x="1485214" y="90043"/>
                </a:lnTo>
                <a:lnTo>
                  <a:pt x="1478470" y="85623"/>
                </a:lnTo>
                <a:lnTo>
                  <a:pt x="1470926" y="82461"/>
                </a:lnTo>
                <a:lnTo>
                  <a:pt x="1462608" y="80568"/>
                </a:lnTo>
                <a:lnTo>
                  <a:pt x="1453362" y="79921"/>
                </a:lnTo>
                <a:lnTo>
                  <a:pt x="1447406" y="79921"/>
                </a:lnTo>
                <a:lnTo>
                  <a:pt x="1409420" y="96037"/>
                </a:lnTo>
                <a:lnTo>
                  <a:pt x="1408366" y="92430"/>
                </a:lnTo>
                <a:lnTo>
                  <a:pt x="1405839" y="88849"/>
                </a:lnTo>
                <a:lnTo>
                  <a:pt x="1402168" y="86474"/>
                </a:lnTo>
                <a:lnTo>
                  <a:pt x="1398498" y="83997"/>
                </a:lnTo>
                <a:lnTo>
                  <a:pt x="1394231" y="82753"/>
                </a:lnTo>
                <a:lnTo>
                  <a:pt x="1347838" y="82753"/>
                </a:lnTo>
                <a:lnTo>
                  <a:pt x="1347838" y="281736"/>
                </a:lnTo>
                <a:lnTo>
                  <a:pt x="1417637" y="281736"/>
                </a:lnTo>
                <a:lnTo>
                  <a:pt x="1417637" y="144221"/>
                </a:lnTo>
                <a:lnTo>
                  <a:pt x="1419529" y="142328"/>
                </a:lnTo>
                <a:lnTo>
                  <a:pt x="1422260" y="140500"/>
                </a:lnTo>
                <a:lnTo>
                  <a:pt x="1425829" y="138709"/>
                </a:lnTo>
                <a:lnTo>
                  <a:pt x="1429499" y="136931"/>
                </a:lnTo>
                <a:lnTo>
                  <a:pt x="1433220" y="136029"/>
                </a:lnTo>
                <a:lnTo>
                  <a:pt x="1442948" y="136029"/>
                </a:lnTo>
                <a:lnTo>
                  <a:pt x="1447304" y="137477"/>
                </a:lnTo>
                <a:lnTo>
                  <a:pt x="1450086" y="140347"/>
                </a:lnTo>
                <a:lnTo>
                  <a:pt x="1452867" y="143129"/>
                </a:lnTo>
                <a:lnTo>
                  <a:pt x="1454226" y="148678"/>
                </a:lnTo>
                <a:lnTo>
                  <a:pt x="1454251" y="281736"/>
                </a:lnTo>
                <a:lnTo>
                  <a:pt x="1523911" y="281736"/>
                </a:lnTo>
                <a:lnTo>
                  <a:pt x="1523911" y="150075"/>
                </a:lnTo>
                <a:lnTo>
                  <a:pt x="1525638" y="144716"/>
                </a:lnTo>
                <a:lnTo>
                  <a:pt x="1532585" y="137769"/>
                </a:lnTo>
                <a:lnTo>
                  <a:pt x="1537055" y="136029"/>
                </a:lnTo>
                <a:lnTo>
                  <a:pt x="1542503" y="136029"/>
                </a:lnTo>
                <a:lnTo>
                  <a:pt x="1550060" y="137363"/>
                </a:lnTo>
                <a:lnTo>
                  <a:pt x="1555457" y="141351"/>
                </a:lnTo>
                <a:lnTo>
                  <a:pt x="1558696" y="148005"/>
                </a:lnTo>
                <a:lnTo>
                  <a:pt x="1559775" y="157314"/>
                </a:lnTo>
                <a:lnTo>
                  <a:pt x="1559775" y="281736"/>
                </a:lnTo>
                <a:lnTo>
                  <a:pt x="1629422" y="281736"/>
                </a:lnTo>
                <a:lnTo>
                  <a:pt x="1629422" y="157314"/>
                </a:lnTo>
                <a:close/>
              </a:path>
              <a:path w="1633220" h="345439">
                <a:moveTo>
                  <a:pt x="1632686" y="304850"/>
                </a:moveTo>
                <a:lnTo>
                  <a:pt x="811250" y="304850"/>
                </a:lnTo>
                <a:lnTo>
                  <a:pt x="857872" y="194970"/>
                </a:lnTo>
                <a:lnTo>
                  <a:pt x="905471" y="82753"/>
                </a:lnTo>
                <a:lnTo>
                  <a:pt x="845299" y="82753"/>
                </a:lnTo>
                <a:lnTo>
                  <a:pt x="840930" y="84086"/>
                </a:lnTo>
                <a:lnTo>
                  <a:pt x="832789" y="89446"/>
                </a:lnTo>
                <a:lnTo>
                  <a:pt x="830021" y="92976"/>
                </a:lnTo>
                <a:lnTo>
                  <a:pt x="828624" y="97040"/>
                </a:lnTo>
                <a:lnTo>
                  <a:pt x="800531" y="178168"/>
                </a:lnTo>
                <a:lnTo>
                  <a:pt x="769874" y="97409"/>
                </a:lnTo>
                <a:lnTo>
                  <a:pt x="753821" y="82753"/>
                </a:lnTo>
                <a:lnTo>
                  <a:pt x="688035" y="82753"/>
                </a:lnTo>
                <a:lnTo>
                  <a:pt x="764832" y="258076"/>
                </a:lnTo>
                <a:lnTo>
                  <a:pt x="742543" y="304850"/>
                </a:lnTo>
                <a:lnTo>
                  <a:pt x="377037" y="304850"/>
                </a:lnTo>
                <a:lnTo>
                  <a:pt x="375920" y="274853"/>
                </a:lnTo>
                <a:lnTo>
                  <a:pt x="378764" y="276872"/>
                </a:lnTo>
                <a:lnTo>
                  <a:pt x="386105" y="279946"/>
                </a:lnTo>
                <a:lnTo>
                  <a:pt x="391922" y="281965"/>
                </a:lnTo>
                <a:lnTo>
                  <a:pt x="398348" y="283413"/>
                </a:lnTo>
                <a:lnTo>
                  <a:pt x="405396" y="284276"/>
                </a:lnTo>
                <a:lnTo>
                  <a:pt x="413042" y="284568"/>
                </a:lnTo>
                <a:lnTo>
                  <a:pt x="422503" y="284060"/>
                </a:lnTo>
                <a:lnTo>
                  <a:pt x="431533" y="282549"/>
                </a:lnTo>
                <a:lnTo>
                  <a:pt x="440143" y="280047"/>
                </a:lnTo>
                <a:lnTo>
                  <a:pt x="448322" y="276529"/>
                </a:lnTo>
                <a:lnTo>
                  <a:pt x="455079" y="272656"/>
                </a:lnTo>
                <a:lnTo>
                  <a:pt x="455993" y="272135"/>
                </a:lnTo>
                <a:lnTo>
                  <a:pt x="485559" y="239204"/>
                </a:lnTo>
                <a:lnTo>
                  <a:pt x="497649" y="201930"/>
                </a:lnTo>
                <a:lnTo>
                  <a:pt x="499211" y="180682"/>
                </a:lnTo>
                <a:lnTo>
                  <a:pt x="498881" y="169367"/>
                </a:lnTo>
                <a:lnTo>
                  <a:pt x="490905" y="129895"/>
                </a:lnTo>
                <a:lnTo>
                  <a:pt x="467855" y="95186"/>
                </a:lnTo>
                <a:lnTo>
                  <a:pt x="433057" y="79641"/>
                </a:lnTo>
                <a:lnTo>
                  <a:pt x="427774" y="79349"/>
                </a:lnTo>
                <a:lnTo>
                  <a:pt x="427774" y="171551"/>
                </a:lnTo>
                <a:lnTo>
                  <a:pt x="427659" y="191503"/>
                </a:lnTo>
                <a:lnTo>
                  <a:pt x="410667" y="227266"/>
                </a:lnTo>
                <a:lnTo>
                  <a:pt x="403872" y="229501"/>
                </a:lnTo>
                <a:lnTo>
                  <a:pt x="395338" y="229501"/>
                </a:lnTo>
                <a:lnTo>
                  <a:pt x="378371" y="221615"/>
                </a:lnTo>
                <a:lnTo>
                  <a:pt x="378371" y="148831"/>
                </a:lnTo>
                <a:lnTo>
                  <a:pt x="389229" y="139611"/>
                </a:lnTo>
                <a:lnTo>
                  <a:pt x="391414" y="138417"/>
                </a:lnTo>
                <a:lnTo>
                  <a:pt x="393852" y="137528"/>
                </a:lnTo>
                <a:lnTo>
                  <a:pt x="399199" y="136334"/>
                </a:lnTo>
                <a:lnTo>
                  <a:pt x="402336" y="136029"/>
                </a:lnTo>
                <a:lnTo>
                  <a:pt x="409181" y="136029"/>
                </a:lnTo>
                <a:lnTo>
                  <a:pt x="412000" y="136626"/>
                </a:lnTo>
                <a:lnTo>
                  <a:pt x="414388" y="137820"/>
                </a:lnTo>
                <a:lnTo>
                  <a:pt x="416864" y="139014"/>
                </a:lnTo>
                <a:lnTo>
                  <a:pt x="419049" y="141198"/>
                </a:lnTo>
                <a:lnTo>
                  <a:pt x="420928" y="144373"/>
                </a:lnTo>
                <a:lnTo>
                  <a:pt x="422922" y="147548"/>
                </a:lnTo>
                <a:lnTo>
                  <a:pt x="424561" y="152107"/>
                </a:lnTo>
                <a:lnTo>
                  <a:pt x="427139" y="164007"/>
                </a:lnTo>
                <a:lnTo>
                  <a:pt x="427774" y="171551"/>
                </a:lnTo>
                <a:lnTo>
                  <a:pt x="427774" y="79349"/>
                </a:lnTo>
                <a:lnTo>
                  <a:pt x="425107" y="79184"/>
                </a:lnTo>
                <a:lnTo>
                  <a:pt x="418058" y="79184"/>
                </a:lnTo>
                <a:lnTo>
                  <a:pt x="379107" y="92875"/>
                </a:lnTo>
                <a:lnTo>
                  <a:pt x="370154" y="100114"/>
                </a:lnTo>
                <a:lnTo>
                  <a:pt x="370484" y="97193"/>
                </a:lnTo>
                <a:lnTo>
                  <a:pt x="369087" y="92430"/>
                </a:lnTo>
                <a:lnTo>
                  <a:pt x="366560" y="88849"/>
                </a:lnTo>
                <a:lnTo>
                  <a:pt x="362889" y="86474"/>
                </a:lnTo>
                <a:lnTo>
                  <a:pt x="359219" y="83997"/>
                </a:lnTo>
                <a:lnTo>
                  <a:pt x="354952" y="82753"/>
                </a:lnTo>
                <a:lnTo>
                  <a:pt x="308571" y="82753"/>
                </a:lnTo>
                <a:lnTo>
                  <a:pt x="308571" y="304850"/>
                </a:lnTo>
                <a:lnTo>
                  <a:pt x="182841" y="304850"/>
                </a:lnTo>
                <a:lnTo>
                  <a:pt x="192709" y="272211"/>
                </a:lnTo>
                <a:lnTo>
                  <a:pt x="192620" y="269697"/>
                </a:lnTo>
                <a:lnTo>
                  <a:pt x="192366" y="264629"/>
                </a:lnTo>
                <a:lnTo>
                  <a:pt x="191287" y="257962"/>
                </a:lnTo>
                <a:lnTo>
                  <a:pt x="190703" y="256044"/>
                </a:lnTo>
                <a:lnTo>
                  <a:pt x="189471" y="251904"/>
                </a:lnTo>
                <a:lnTo>
                  <a:pt x="186931" y="246468"/>
                </a:lnTo>
                <a:lnTo>
                  <a:pt x="183057" y="239623"/>
                </a:lnTo>
                <a:lnTo>
                  <a:pt x="178003" y="234213"/>
                </a:lnTo>
                <a:lnTo>
                  <a:pt x="171742" y="230238"/>
                </a:lnTo>
                <a:lnTo>
                  <a:pt x="165595" y="226275"/>
                </a:lnTo>
                <a:lnTo>
                  <a:pt x="158800" y="223443"/>
                </a:lnTo>
                <a:lnTo>
                  <a:pt x="143916" y="220078"/>
                </a:lnTo>
                <a:lnTo>
                  <a:pt x="136525" y="218884"/>
                </a:lnTo>
                <a:lnTo>
                  <a:pt x="127254" y="218008"/>
                </a:lnTo>
                <a:lnTo>
                  <a:pt x="127254" y="280352"/>
                </a:lnTo>
                <a:lnTo>
                  <a:pt x="127254" y="282727"/>
                </a:lnTo>
                <a:lnTo>
                  <a:pt x="126949" y="284073"/>
                </a:lnTo>
                <a:lnTo>
                  <a:pt x="125755" y="286245"/>
                </a:lnTo>
                <a:lnTo>
                  <a:pt x="124421" y="287337"/>
                </a:lnTo>
                <a:lnTo>
                  <a:pt x="122339" y="288429"/>
                </a:lnTo>
                <a:lnTo>
                  <a:pt x="120357" y="289623"/>
                </a:lnTo>
                <a:lnTo>
                  <a:pt x="117132" y="290614"/>
                </a:lnTo>
                <a:lnTo>
                  <a:pt x="112661" y="291414"/>
                </a:lnTo>
                <a:lnTo>
                  <a:pt x="108204" y="292303"/>
                </a:lnTo>
                <a:lnTo>
                  <a:pt x="102247" y="292747"/>
                </a:lnTo>
                <a:lnTo>
                  <a:pt x="87960" y="292747"/>
                </a:lnTo>
                <a:lnTo>
                  <a:pt x="65519" y="285978"/>
                </a:lnTo>
                <a:lnTo>
                  <a:pt x="64985" y="285013"/>
                </a:lnTo>
                <a:lnTo>
                  <a:pt x="64782" y="284073"/>
                </a:lnTo>
                <a:lnTo>
                  <a:pt x="64757" y="280352"/>
                </a:lnTo>
                <a:lnTo>
                  <a:pt x="65430" y="278409"/>
                </a:lnTo>
                <a:lnTo>
                  <a:pt x="68313" y="274548"/>
                </a:lnTo>
                <a:lnTo>
                  <a:pt x="69748" y="273100"/>
                </a:lnTo>
                <a:lnTo>
                  <a:pt x="71145" y="272211"/>
                </a:lnTo>
                <a:lnTo>
                  <a:pt x="74510" y="272605"/>
                </a:lnTo>
                <a:lnTo>
                  <a:pt x="78828" y="272910"/>
                </a:lnTo>
                <a:lnTo>
                  <a:pt x="89446" y="273304"/>
                </a:lnTo>
                <a:lnTo>
                  <a:pt x="94500" y="273545"/>
                </a:lnTo>
                <a:lnTo>
                  <a:pt x="99263" y="273850"/>
                </a:lnTo>
                <a:lnTo>
                  <a:pt x="104025" y="274053"/>
                </a:lnTo>
                <a:lnTo>
                  <a:pt x="108343" y="274345"/>
                </a:lnTo>
                <a:lnTo>
                  <a:pt x="116090" y="275132"/>
                </a:lnTo>
                <a:lnTo>
                  <a:pt x="119214" y="275780"/>
                </a:lnTo>
                <a:lnTo>
                  <a:pt x="121589" y="276682"/>
                </a:lnTo>
                <a:lnTo>
                  <a:pt x="123977" y="277469"/>
                </a:lnTo>
                <a:lnTo>
                  <a:pt x="125514" y="278218"/>
                </a:lnTo>
                <a:lnTo>
                  <a:pt x="126898" y="279603"/>
                </a:lnTo>
                <a:lnTo>
                  <a:pt x="127254" y="280352"/>
                </a:lnTo>
                <a:lnTo>
                  <a:pt x="127254" y="218008"/>
                </a:lnTo>
                <a:lnTo>
                  <a:pt x="121843" y="217487"/>
                </a:lnTo>
                <a:lnTo>
                  <a:pt x="114693" y="217093"/>
                </a:lnTo>
                <a:lnTo>
                  <a:pt x="107746" y="216992"/>
                </a:lnTo>
                <a:lnTo>
                  <a:pt x="100901" y="216801"/>
                </a:lnTo>
                <a:lnTo>
                  <a:pt x="78486" y="213575"/>
                </a:lnTo>
                <a:lnTo>
                  <a:pt x="78676" y="213220"/>
                </a:lnTo>
                <a:lnTo>
                  <a:pt x="78879" y="213131"/>
                </a:lnTo>
                <a:lnTo>
                  <a:pt x="82651" y="213626"/>
                </a:lnTo>
                <a:lnTo>
                  <a:pt x="87604" y="213868"/>
                </a:lnTo>
                <a:lnTo>
                  <a:pt x="93764" y="213868"/>
                </a:lnTo>
                <a:lnTo>
                  <a:pt x="101981" y="213588"/>
                </a:lnTo>
                <a:lnTo>
                  <a:pt x="139268" y="203784"/>
                </a:lnTo>
                <a:lnTo>
                  <a:pt x="151142" y="196303"/>
                </a:lnTo>
                <a:lnTo>
                  <a:pt x="151358" y="196164"/>
                </a:lnTo>
                <a:lnTo>
                  <a:pt x="153606" y="194221"/>
                </a:lnTo>
                <a:lnTo>
                  <a:pt x="156654" y="191604"/>
                </a:lnTo>
                <a:lnTo>
                  <a:pt x="161366" y="186563"/>
                </a:lnTo>
                <a:lnTo>
                  <a:pt x="175615" y="146748"/>
                </a:lnTo>
                <a:lnTo>
                  <a:pt x="175564" y="139128"/>
                </a:lnTo>
                <a:lnTo>
                  <a:pt x="175463" y="136575"/>
                </a:lnTo>
                <a:lnTo>
                  <a:pt x="175171" y="135585"/>
                </a:lnTo>
                <a:lnTo>
                  <a:pt x="180975" y="134391"/>
                </a:lnTo>
                <a:lnTo>
                  <a:pt x="186537" y="133007"/>
                </a:lnTo>
                <a:lnTo>
                  <a:pt x="189966" y="131267"/>
                </a:lnTo>
                <a:lnTo>
                  <a:pt x="190754" y="130873"/>
                </a:lnTo>
                <a:lnTo>
                  <a:pt x="196608" y="125018"/>
                </a:lnTo>
                <a:lnTo>
                  <a:pt x="198094" y="121005"/>
                </a:lnTo>
                <a:lnTo>
                  <a:pt x="198094" y="88557"/>
                </a:lnTo>
                <a:lnTo>
                  <a:pt x="136779" y="88557"/>
                </a:lnTo>
                <a:lnTo>
                  <a:pt x="131318" y="85877"/>
                </a:lnTo>
                <a:lnTo>
                  <a:pt x="124815" y="83743"/>
                </a:lnTo>
                <a:lnTo>
                  <a:pt x="117271" y="82156"/>
                </a:lnTo>
                <a:lnTo>
                  <a:pt x="112369" y="81051"/>
                </a:lnTo>
                <a:lnTo>
                  <a:pt x="112369" y="142532"/>
                </a:lnTo>
                <a:lnTo>
                  <a:pt x="112369" y="153441"/>
                </a:lnTo>
                <a:lnTo>
                  <a:pt x="110972" y="157657"/>
                </a:lnTo>
                <a:lnTo>
                  <a:pt x="108204" y="160743"/>
                </a:lnTo>
                <a:lnTo>
                  <a:pt x="105524" y="163817"/>
                </a:lnTo>
                <a:lnTo>
                  <a:pt x="100711" y="165354"/>
                </a:lnTo>
                <a:lnTo>
                  <a:pt x="90093" y="165354"/>
                </a:lnTo>
                <a:lnTo>
                  <a:pt x="87071" y="164909"/>
                </a:lnTo>
                <a:lnTo>
                  <a:pt x="75006" y="150863"/>
                </a:lnTo>
                <a:lnTo>
                  <a:pt x="75006" y="142532"/>
                </a:lnTo>
                <a:lnTo>
                  <a:pt x="76352" y="138366"/>
                </a:lnTo>
                <a:lnTo>
                  <a:pt x="81800" y="132715"/>
                </a:lnTo>
                <a:lnTo>
                  <a:pt x="86715" y="131267"/>
                </a:lnTo>
                <a:lnTo>
                  <a:pt x="100812" y="131267"/>
                </a:lnTo>
                <a:lnTo>
                  <a:pt x="105664" y="132715"/>
                </a:lnTo>
                <a:lnTo>
                  <a:pt x="108343" y="135585"/>
                </a:lnTo>
                <a:lnTo>
                  <a:pt x="111023" y="138366"/>
                </a:lnTo>
                <a:lnTo>
                  <a:pt x="112369" y="142532"/>
                </a:lnTo>
                <a:lnTo>
                  <a:pt x="112369" y="81051"/>
                </a:lnTo>
                <a:lnTo>
                  <a:pt x="109829" y="80467"/>
                </a:lnTo>
                <a:lnTo>
                  <a:pt x="101993" y="79629"/>
                </a:lnTo>
                <a:lnTo>
                  <a:pt x="93764" y="79629"/>
                </a:lnTo>
                <a:lnTo>
                  <a:pt x="54038" y="86728"/>
                </a:lnTo>
                <a:lnTo>
                  <a:pt x="20599" y="112547"/>
                </a:lnTo>
                <a:lnTo>
                  <a:pt x="10274" y="146748"/>
                </a:lnTo>
                <a:lnTo>
                  <a:pt x="10858" y="155981"/>
                </a:lnTo>
                <a:lnTo>
                  <a:pt x="29578" y="191211"/>
                </a:lnTo>
                <a:lnTo>
                  <a:pt x="36131" y="194881"/>
                </a:lnTo>
                <a:lnTo>
                  <a:pt x="29273" y="200774"/>
                </a:lnTo>
                <a:lnTo>
                  <a:pt x="16675" y="225526"/>
                </a:lnTo>
                <a:lnTo>
                  <a:pt x="16675" y="236740"/>
                </a:lnTo>
                <a:lnTo>
                  <a:pt x="18211" y="243344"/>
                </a:lnTo>
                <a:lnTo>
                  <a:pt x="21285" y="248691"/>
                </a:lnTo>
                <a:lnTo>
                  <a:pt x="24460" y="254050"/>
                </a:lnTo>
                <a:lnTo>
                  <a:pt x="24968" y="254431"/>
                </a:lnTo>
                <a:lnTo>
                  <a:pt x="23368" y="254355"/>
                </a:lnTo>
                <a:lnTo>
                  <a:pt x="2616" y="288429"/>
                </a:lnTo>
                <a:lnTo>
                  <a:pt x="2527" y="297167"/>
                </a:lnTo>
                <a:lnTo>
                  <a:pt x="4470" y="304355"/>
                </a:lnTo>
                <a:lnTo>
                  <a:pt x="4737" y="304850"/>
                </a:lnTo>
                <a:lnTo>
                  <a:pt x="0" y="304850"/>
                </a:lnTo>
                <a:lnTo>
                  <a:pt x="0" y="336854"/>
                </a:lnTo>
                <a:lnTo>
                  <a:pt x="42278" y="336854"/>
                </a:lnTo>
                <a:lnTo>
                  <a:pt x="46240" y="338315"/>
                </a:lnTo>
                <a:lnTo>
                  <a:pt x="93764" y="345135"/>
                </a:lnTo>
                <a:lnTo>
                  <a:pt x="105054" y="344766"/>
                </a:lnTo>
                <a:lnTo>
                  <a:pt x="115709" y="343649"/>
                </a:lnTo>
                <a:lnTo>
                  <a:pt x="125742" y="341795"/>
                </a:lnTo>
                <a:lnTo>
                  <a:pt x="135140" y="339178"/>
                </a:lnTo>
                <a:lnTo>
                  <a:pt x="141439" y="336854"/>
                </a:lnTo>
                <a:lnTo>
                  <a:pt x="308571" y="336854"/>
                </a:lnTo>
                <a:lnTo>
                  <a:pt x="308571" y="340220"/>
                </a:lnTo>
                <a:lnTo>
                  <a:pt x="378371" y="340220"/>
                </a:lnTo>
                <a:lnTo>
                  <a:pt x="378244" y="336854"/>
                </a:lnTo>
                <a:lnTo>
                  <a:pt x="727290" y="336854"/>
                </a:lnTo>
                <a:lnTo>
                  <a:pt x="725690" y="340220"/>
                </a:lnTo>
                <a:lnTo>
                  <a:pt x="785266" y="340220"/>
                </a:lnTo>
                <a:lnTo>
                  <a:pt x="790371" y="338937"/>
                </a:lnTo>
                <a:lnTo>
                  <a:pt x="793178" y="336854"/>
                </a:lnTo>
                <a:lnTo>
                  <a:pt x="1632686" y="336854"/>
                </a:lnTo>
                <a:lnTo>
                  <a:pt x="1632686" y="304850"/>
                </a:lnTo>
                <a:close/>
              </a:path>
            </a:pathLst>
          </a:custGeom>
          <a:solidFill>
            <a:srgbClr val="0563C1"/>
          </a:solidFill>
        </p:spPr>
        <p:txBody>
          <a:bodyPr wrap="square" lIns="0" tIns="0" rIns="0" bIns="0" rtlCol="0"/>
          <a:lstStyle/>
          <a:p>
            <a:endParaRPr/>
          </a:p>
        </p:txBody>
      </p:sp>
      <p:sp>
        <p:nvSpPr>
          <p:cNvPr id="19" name="object 19"/>
          <p:cNvSpPr/>
          <p:nvPr/>
        </p:nvSpPr>
        <p:spPr>
          <a:xfrm>
            <a:off x="4840763" y="6269282"/>
            <a:ext cx="470534" cy="470534"/>
          </a:xfrm>
          <a:custGeom>
            <a:avLst/>
            <a:gdLst/>
            <a:ahLst/>
            <a:cxnLst/>
            <a:rect l="l" t="t" r="r" b="b"/>
            <a:pathLst>
              <a:path w="470535" h="470534">
                <a:moveTo>
                  <a:pt x="235594" y="470447"/>
                </a:moveTo>
                <a:lnTo>
                  <a:pt x="188151" y="465664"/>
                </a:lnTo>
                <a:lnTo>
                  <a:pt x="143946" y="451945"/>
                </a:lnTo>
                <a:lnTo>
                  <a:pt x="103929" y="430242"/>
                </a:lnTo>
                <a:lnTo>
                  <a:pt x="69053" y="401506"/>
                </a:lnTo>
                <a:lnTo>
                  <a:pt x="40270" y="366685"/>
                </a:lnTo>
                <a:lnTo>
                  <a:pt x="18532" y="326731"/>
                </a:lnTo>
                <a:lnTo>
                  <a:pt x="4791" y="282594"/>
                </a:lnTo>
                <a:lnTo>
                  <a:pt x="0" y="235223"/>
                </a:lnTo>
                <a:lnTo>
                  <a:pt x="4791" y="187853"/>
                </a:lnTo>
                <a:lnTo>
                  <a:pt x="18532" y="143716"/>
                </a:lnTo>
                <a:lnTo>
                  <a:pt x="40270" y="103762"/>
                </a:lnTo>
                <a:lnTo>
                  <a:pt x="69053" y="68941"/>
                </a:lnTo>
                <a:lnTo>
                  <a:pt x="103929" y="40205"/>
                </a:lnTo>
                <a:lnTo>
                  <a:pt x="143946" y="18502"/>
                </a:lnTo>
                <a:lnTo>
                  <a:pt x="188151" y="4783"/>
                </a:lnTo>
                <a:lnTo>
                  <a:pt x="235594" y="0"/>
                </a:lnTo>
                <a:lnTo>
                  <a:pt x="283005" y="4783"/>
                </a:lnTo>
                <a:lnTo>
                  <a:pt x="315041" y="14744"/>
                </a:lnTo>
                <a:lnTo>
                  <a:pt x="235594" y="14744"/>
                </a:lnTo>
                <a:lnTo>
                  <a:pt x="192121" y="18974"/>
                </a:lnTo>
                <a:lnTo>
                  <a:pt x="150935" y="31431"/>
                </a:lnTo>
                <a:lnTo>
                  <a:pt x="112934" y="51765"/>
                </a:lnTo>
                <a:lnTo>
                  <a:pt x="79017" y="79627"/>
                </a:lnTo>
                <a:lnTo>
                  <a:pt x="51529" y="113066"/>
                </a:lnTo>
                <a:lnTo>
                  <a:pt x="31382" y="150793"/>
                </a:lnTo>
                <a:lnTo>
                  <a:pt x="18989" y="191836"/>
                </a:lnTo>
                <a:lnTo>
                  <a:pt x="14766" y="235223"/>
                </a:lnTo>
                <a:lnTo>
                  <a:pt x="18989" y="278610"/>
                </a:lnTo>
                <a:lnTo>
                  <a:pt x="31382" y="319654"/>
                </a:lnTo>
                <a:lnTo>
                  <a:pt x="51529" y="357381"/>
                </a:lnTo>
                <a:lnTo>
                  <a:pt x="79017" y="390820"/>
                </a:lnTo>
                <a:lnTo>
                  <a:pt x="112934" y="418682"/>
                </a:lnTo>
                <a:lnTo>
                  <a:pt x="150935" y="439016"/>
                </a:lnTo>
                <a:lnTo>
                  <a:pt x="192121" y="451473"/>
                </a:lnTo>
                <a:lnTo>
                  <a:pt x="235594" y="455702"/>
                </a:lnTo>
                <a:lnTo>
                  <a:pt x="315041" y="455702"/>
                </a:lnTo>
                <a:lnTo>
                  <a:pt x="283005" y="465664"/>
                </a:lnTo>
                <a:lnTo>
                  <a:pt x="235594" y="470447"/>
                </a:lnTo>
                <a:close/>
              </a:path>
              <a:path w="470535" h="470534">
                <a:moveTo>
                  <a:pt x="315041" y="455702"/>
                </a:moveTo>
                <a:lnTo>
                  <a:pt x="235594" y="455702"/>
                </a:lnTo>
                <a:lnTo>
                  <a:pt x="278639" y="451473"/>
                </a:lnTo>
                <a:lnTo>
                  <a:pt x="319605" y="439016"/>
                </a:lnTo>
                <a:lnTo>
                  <a:pt x="357524" y="418682"/>
                </a:lnTo>
                <a:lnTo>
                  <a:pt x="391430" y="390820"/>
                </a:lnTo>
                <a:lnTo>
                  <a:pt x="418918" y="357381"/>
                </a:lnTo>
                <a:lnTo>
                  <a:pt x="439065" y="319654"/>
                </a:lnTo>
                <a:lnTo>
                  <a:pt x="451458" y="278610"/>
                </a:lnTo>
                <a:lnTo>
                  <a:pt x="455681" y="235223"/>
                </a:lnTo>
                <a:lnTo>
                  <a:pt x="451458" y="191836"/>
                </a:lnTo>
                <a:lnTo>
                  <a:pt x="439065" y="150793"/>
                </a:lnTo>
                <a:lnTo>
                  <a:pt x="418918" y="113066"/>
                </a:lnTo>
                <a:lnTo>
                  <a:pt x="391430" y="79627"/>
                </a:lnTo>
                <a:lnTo>
                  <a:pt x="357524" y="51765"/>
                </a:lnTo>
                <a:lnTo>
                  <a:pt x="319605" y="31431"/>
                </a:lnTo>
                <a:lnTo>
                  <a:pt x="278639" y="18974"/>
                </a:lnTo>
                <a:lnTo>
                  <a:pt x="235594" y="14744"/>
                </a:lnTo>
                <a:lnTo>
                  <a:pt x="315041" y="14744"/>
                </a:lnTo>
                <a:lnTo>
                  <a:pt x="367024" y="40205"/>
                </a:lnTo>
                <a:lnTo>
                  <a:pt x="401764" y="68941"/>
                </a:lnTo>
                <a:lnTo>
                  <a:pt x="430411" y="103762"/>
                </a:lnTo>
                <a:lnTo>
                  <a:pt x="452030" y="143716"/>
                </a:lnTo>
                <a:lnTo>
                  <a:pt x="465687" y="187853"/>
                </a:lnTo>
                <a:lnTo>
                  <a:pt x="470447" y="235223"/>
                </a:lnTo>
                <a:lnTo>
                  <a:pt x="465687" y="282594"/>
                </a:lnTo>
                <a:lnTo>
                  <a:pt x="452030" y="326731"/>
                </a:lnTo>
                <a:lnTo>
                  <a:pt x="430411" y="366685"/>
                </a:lnTo>
                <a:lnTo>
                  <a:pt x="401764" y="401506"/>
                </a:lnTo>
                <a:lnTo>
                  <a:pt x="367024" y="430242"/>
                </a:lnTo>
                <a:lnTo>
                  <a:pt x="327126" y="451945"/>
                </a:lnTo>
                <a:lnTo>
                  <a:pt x="315041" y="455702"/>
                </a:lnTo>
                <a:close/>
              </a:path>
              <a:path w="470535" h="470534">
                <a:moveTo>
                  <a:pt x="259225" y="199831"/>
                </a:moveTo>
                <a:lnTo>
                  <a:pt x="201617" y="199831"/>
                </a:lnTo>
                <a:lnTo>
                  <a:pt x="201617" y="170341"/>
                </a:lnTo>
                <a:lnTo>
                  <a:pt x="204790" y="145254"/>
                </a:lnTo>
                <a:lnTo>
                  <a:pt x="215371" y="126735"/>
                </a:lnTo>
                <a:lnTo>
                  <a:pt x="234953" y="115269"/>
                </a:lnTo>
                <a:lnTo>
                  <a:pt x="265128" y="111339"/>
                </a:lnTo>
                <a:lnTo>
                  <a:pt x="303547" y="111339"/>
                </a:lnTo>
                <a:lnTo>
                  <a:pt x="303547" y="155596"/>
                </a:lnTo>
                <a:lnTo>
                  <a:pt x="280635" y="155596"/>
                </a:lnTo>
                <a:lnTo>
                  <a:pt x="269507" y="156699"/>
                </a:lnTo>
                <a:lnTo>
                  <a:pt x="263012" y="160012"/>
                </a:lnTo>
                <a:lnTo>
                  <a:pt x="259976" y="165538"/>
                </a:lnTo>
                <a:lnTo>
                  <a:pt x="259225" y="173281"/>
                </a:lnTo>
                <a:lnTo>
                  <a:pt x="259225" y="199831"/>
                </a:lnTo>
                <a:close/>
              </a:path>
              <a:path w="470535" h="470534">
                <a:moveTo>
                  <a:pt x="298363" y="244806"/>
                </a:moveTo>
                <a:lnTo>
                  <a:pt x="169121" y="244806"/>
                </a:lnTo>
                <a:lnTo>
                  <a:pt x="169121" y="199831"/>
                </a:lnTo>
                <a:lnTo>
                  <a:pt x="303547" y="199831"/>
                </a:lnTo>
                <a:lnTo>
                  <a:pt x="298363" y="244806"/>
                </a:lnTo>
                <a:close/>
              </a:path>
              <a:path w="470535" h="470534">
                <a:moveTo>
                  <a:pt x="259225" y="379015"/>
                </a:moveTo>
                <a:lnTo>
                  <a:pt x="201617" y="379015"/>
                </a:lnTo>
                <a:lnTo>
                  <a:pt x="201617" y="244806"/>
                </a:lnTo>
                <a:lnTo>
                  <a:pt x="259225" y="244806"/>
                </a:lnTo>
                <a:lnTo>
                  <a:pt x="259225" y="379015"/>
                </a:lnTo>
                <a:close/>
              </a:path>
            </a:pathLst>
          </a:custGeom>
          <a:solidFill>
            <a:srgbClr val="058ECD"/>
          </a:solidFill>
        </p:spPr>
        <p:txBody>
          <a:bodyPr wrap="square" lIns="0" tIns="0" rIns="0" bIns="0" rtlCol="0"/>
          <a:lstStyle/>
          <a:p>
            <a:endParaRPr/>
          </a:p>
        </p:txBody>
      </p:sp>
      <p:sp>
        <p:nvSpPr>
          <p:cNvPr id="20" name="object 20"/>
          <p:cNvSpPr/>
          <p:nvPr/>
        </p:nvSpPr>
        <p:spPr>
          <a:xfrm>
            <a:off x="6756345" y="1404032"/>
            <a:ext cx="470534" cy="470534"/>
          </a:xfrm>
          <a:custGeom>
            <a:avLst/>
            <a:gdLst/>
            <a:ahLst/>
            <a:cxnLst/>
            <a:rect l="l" t="t" r="r" b="b"/>
            <a:pathLst>
              <a:path w="470534" h="470535">
                <a:moveTo>
                  <a:pt x="235594" y="470447"/>
                </a:moveTo>
                <a:lnTo>
                  <a:pt x="188151" y="465664"/>
                </a:lnTo>
                <a:lnTo>
                  <a:pt x="143946" y="451945"/>
                </a:lnTo>
                <a:lnTo>
                  <a:pt x="103929" y="430242"/>
                </a:lnTo>
                <a:lnTo>
                  <a:pt x="69053" y="401506"/>
                </a:lnTo>
                <a:lnTo>
                  <a:pt x="40270" y="366685"/>
                </a:lnTo>
                <a:lnTo>
                  <a:pt x="18532" y="326731"/>
                </a:lnTo>
                <a:lnTo>
                  <a:pt x="4791" y="282594"/>
                </a:lnTo>
                <a:lnTo>
                  <a:pt x="0" y="235223"/>
                </a:lnTo>
                <a:lnTo>
                  <a:pt x="4791" y="187853"/>
                </a:lnTo>
                <a:lnTo>
                  <a:pt x="18532" y="143716"/>
                </a:lnTo>
                <a:lnTo>
                  <a:pt x="40270" y="103762"/>
                </a:lnTo>
                <a:lnTo>
                  <a:pt x="69053" y="68941"/>
                </a:lnTo>
                <a:lnTo>
                  <a:pt x="103929" y="40205"/>
                </a:lnTo>
                <a:lnTo>
                  <a:pt x="143946" y="18502"/>
                </a:lnTo>
                <a:lnTo>
                  <a:pt x="188151" y="4783"/>
                </a:lnTo>
                <a:lnTo>
                  <a:pt x="235594" y="0"/>
                </a:lnTo>
                <a:lnTo>
                  <a:pt x="283005" y="4783"/>
                </a:lnTo>
                <a:lnTo>
                  <a:pt x="315042" y="14745"/>
                </a:lnTo>
                <a:lnTo>
                  <a:pt x="235594" y="14745"/>
                </a:lnTo>
                <a:lnTo>
                  <a:pt x="192121" y="18974"/>
                </a:lnTo>
                <a:lnTo>
                  <a:pt x="150935" y="31431"/>
                </a:lnTo>
                <a:lnTo>
                  <a:pt x="112935" y="51765"/>
                </a:lnTo>
                <a:lnTo>
                  <a:pt x="79017" y="79627"/>
                </a:lnTo>
                <a:lnTo>
                  <a:pt x="51530" y="113066"/>
                </a:lnTo>
                <a:lnTo>
                  <a:pt x="31382" y="150793"/>
                </a:lnTo>
                <a:lnTo>
                  <a:pt x="18990" y="191836"/>
                </a:lnTo>
                <a:lnTo>
                  <a:pt x="14893" y="233923"/>
                </a:lnTo>
                <a:lnTo>
                  <a:pt x="14852" y="236099"/>
                </a:lnTo>
                <a:lnTo>
                  <a:pt x="18990" y="278611"/>
                </a:lnTo>
                <a:lnTo>
                  <a:pt x="31382" y="319654"/>
                </a:lnTo>
                <a:lnTo>
                  <a:pt x="51530" y="357381"/>
                </a:lnTo>
                <a:lnTo>
                  <a:pt x="79017" y="390820"/>
                </a:lnTo>
                <a:lnTo>
                  <a:pt x="112935" y="418682"/>
                </a:lnTo>
                <a:lnTo>
                  <a:pt x="150935" y="439016"/>
                </a:lnTo>
                <a:lnTo>
                  <a:pt x="192121" y="451473"/>
                </a:lnTo>
                <a:lnTo>
                  <a:pt x="235594" y="455702"/>
                </a:lnTo>
                <a:lnTo>
                  <a:pt x="315042" y="455702"/>
                </a:lnTo>
                <a:lnTo>
                  <a:pt x="283005" y="465664"/>
                </a:lnTo>
                <a:lnTo>
                  <a:pt x="235594" y="470447"/>
                </a:lnTo>
                <a:close/>
              </a:path>
              <a:path w="470534" h="470535">
                <a:moveTo>
                  <a:pt x="315042" y="455702"/>
                </a:moveTo>
                <a:lnTo>
                  <a:pt x="235594" y="455702"/>
                </a:lnTo>
                <a:lnTo>
                  <a:pt x="278639" y="451473"/>
                </a:lnTo>
                <a:lnTo>
                  <a:pt x="319605" y="439016"/>
                </a:lnTo>
                <a:lnTo>
                  <a:pt x="357525" y="418682"/>
                </a:lnTo>
                <a:lnTo>
                  <a:pt x="391430" y="390820"/>
                </a:lnTo>
                <a:lnTo>
                  <a:pt x="418918" y="357381"/>
                </a:lnTo>
                <a:lnTo>
                  <a:pt x="439066" y="319654"/>
                </a:lnTo>
                <a:lnTo>
                  <a:pt x="451458" y="278611"/>
                </a:lnTo>
                <a:lnTo>
                  <a:pt x="455596" y="236099"/>
                </a:lnTo>
                <a:lnTo>
                  <a:pt x="455554" y="233923"/>
                </a:lnTo>
                <a:lnTo>
                  <a:pt x="451458" y="191836"/>
                </a:lnTo>
                <a:lnTo>
                  <a:pt x="439066" y="150793"/>
                </a:lnTo>
                <a:lnTo>
                  <a:pt x="418918" y="113066"/>
                </a:lnTo>
                <a:lnTo>
                  <a:pt x="391430" y="79627"/>
                </a:lnTo>
                <a:lnTo>
                  <a:pt x="357525" y="51765"/>
                </a:lnTo>
                <a:lnTo>
                  <a:pt x="319605" y="31431"/>
                </a:lnTo>
                <a:lnTo>
                  <a:pt x="278639" y="18974"/>
                </a:lnTo>
                <a:lnTo>
                  <a:pt x="235594" y="14745"/>
                </a:lnTo>
                <a:lnTo>
                  <a:pt x="315042" y="14745"/>
                </a:lnTo>
                <a:lnTo>
                  <a:pt x="367024" y="40205"/>
                </a:lnTo>
                <a:lnTo>
                  <a:pt x="401764" y="68941"/>
                </a:lnTo>
                <a:lnTo>
                  <a:pt x="430411" y="103762"/>
                </a:lnTo>
                <a:lnTo>
                  <a:pt x="452030" y="143716"/>
                </a:lnTo>
                <a:lnTo>
                  <a:pt x="465687" y="187853"/>
                </a:lnTo>
                <a:lnTo>
                  <a:pt x="470447" y="235223"/>
                </a:lnTo>
                <a:lnTo>
                  <a:pt x="465687" y="282594"/>
                </a:lnTo>
                <a:lnTo>
                  <a:pt x="452030" y="326731"/>
                </a:lnTo>
                <a:lnTo>
                  <a:pt x="430411" y="366685"/>
                </a:lnTo>
                <a:lnTo>
                  <a:pt x="401764" y="401506"/>
                </a:lnTo>
                <a:lnTo>
                  <a:pt x="367024" y="430242"/>
                </a:lnTo>
                <a:lnTo>
                  <a:pt x="327126" y="451945"/>
                </a:lnTo>
                <a:lnTo>
                  <a:pt x="315042" y="455702"/>
                </a:lnTo>
                <a:close/>
              </a:path>
              <a:path w="470534" h="470535">
                <a:moveTo>
                  <a:pt x="363270" y="203512"/>
                </a:moveTo>
                <a:lnTo>
                  <a:pt x="248139" y="203512"/>
                </a:lnTo>
                <a:lnTo>
                  <a:pt x="246680" y="199090"/>
                </a:lnTo>
                <a:lnTo>
                  <a:pt x="246680" y="190248"/>
                </a:lnTo>
                <a:lnTo>
                  <a:pt x="251224" y="167338"/>
                </a:lnTo>
                <a:lnTo>
                  <a:pt x="263657" y="148577"/>
                </a:lnTo>
                <a:lnTo>
                  <a:pt x="282184" y="135901"/>
                </a:lnTo>
                <a:lnTo>
                  <a:pt x="305006" y="131246"/>
                </a:lnTo>
                <a:lnTo>
                  <a:pt x="317413" y="132572"/>
                </a:lnTo>
                <a:lnTo>
                  <a:pt x="328918" y="136321"/>
                </a:lnTo>
                <a:lnTo>
                  <a:pt x="339179" y="142143"/>
                </a:lnTo>
                <a:lnTo>
                  <a:pt x="347848" y="149693"/>
                </a:lnTo>
                <a:lnTo>
                  <a:pt x="378323" y="149693"/>
                </a:lnTo>
                <a:lnTo>
                  <a:pt x="375359" y="154115"/>
                </a:lnTo>
                <a:lnTo>
                  <a:pt x="368069" y="161811"/>
                </a:lnTo>
                <a:lnTo>
                  <a:pt x="359674" y="168119"/>
                </a:lnTo>
                <a:lnTo>
                  <a:pt x="386226" y="168119"/>
                </a:lnTo>
                <a:lnTo>
                  <a:pt x="379973" y="175040"/>
                </a:lnTo>
                <a:lnTo>
                  <a:pt x="372245" y="182285"/>
                </a:lnTo>
                <a:lnTo>
                  <a:pt x="364096" y="188767"/>
                </a:lnTo>
                <a:lnTo>
                  <a:pt x="363994" y="197686"/>
                </a:lnTo>
                <a:lnTo>
                  <a:pt x="363270" y="203512"/>
                </a:lnTo>
                <a:close/>
              </a:path>
              <a:path w="470534" h="470535">
                <a:moveTo>
                  <a:pt x="378323" y="149693"/>
                </a:moveTo>
                <a:lnTo>
                  <a:pt x="347848" y="149693"/>
                </a:lnTo>
                <a:lnTo>
                  <a:pt x="357781" y="147499"/>
                </a:lnTo>
                <a:lnTo>
                  <a:pt x="367510" y="144338"/>
                </a:lnTo>
                <a:lnTo>
                  <a:pt x="376822" y="140349"/>
                </a:lnTo>
                <a:lnTo>
                  <a:pt x="385506" y="135667"/>
                </a:lnTo>
                <a:lnTo>
                  <a:pt x="381264" y="145308"/>
                </a:lnTo>
                <a:lnTo>
                  <a:pt x="378323" y="149693"/>
                </a:lnTo>
                <a:close/>
              </a:path>
              <a:path w="470534" h="470535">
                <a:moveTo>
                  <a:pt x="361161" y="220478"/>
                </a:moveTo>
                <a:lnTo>
                  <a:pt x="144749" y="220478"/>
                </a:lnTo>
                <a:lnTo>
                  <a:pt x="134168" y="211320"/>
                </a:lnTo>
                <a:lnTo>
                  <a:pt x="126008" y="199741"/>
                </a:lnTo>
                <a:lnTo>
                  <a:pt x="120755" y="186362"/>
                </a:lnTo>
                <a:lnTo>
                  <a:pt x="118896" y="171800"/>
                </a:lnTo>
                <a:lnTo>
                  <a:pt x="119440" y="163676"/>
                </a:lnTo>
                <a:lnTo>
                  <a:pt x="121023" y="155961"/>
                </a:lnTo>
                <a:lnTo>
                  <a:pt x="123574" y="148792"/>
                </a:lnTo>
                <a:lnTo>
                  <a:pt x="127021" y="142310"/>
                </a:lnTo>
                <a:lnTo>
                  <a:pt x="151247" y="166391"/>
                </a:lnTo>
                <a:lnTo>
                  <a:pt x="180107" y="185081"/>
                </a:lnTo>
                <a:lnTo>
                  <a:pt x="212703" y="197686"/>
                </a:lnTo>
                <a:lnTo>
                  <a:pt x="248139" y="203512"/>
                </a:lnTo>
                <a:lnTo>
                  <a:pt x="363270" y="203512"/>
                </a:lnTo>
                <a:lnTo>
                  <a:pt x="361161" y="220478"/>
                </a:lnTo>
                <a:close/>
              </a:path>
              <a:path w="470534" h="470535">
                <a:moveTo>
                  <a:pt x="386226" y="168119"/>
                </a:moveTo>
                <a:lnTo>
                  <a:pt x="359674" y="168119"/>
                </a:lnTo>
                <a:lnTo>
                  <a:pt x="368404" y="166723"/>
                </a:lnTo>
                <a:lnTo>
                  <a:pt x="376930" y="164708"/>
                </a:lnTo>
                <a:lnTo>
                  <a:pt x="385316" y="162003"/>
                </a:lnTo>
                <a:lnTo>
                  <a:pt x="393629" y="158536"/>
                </a:lnTo>
                <a:lnTo>
                  <a:pt x="387147" y="167100"/>
                </a:lnTo>
                <a:lnTo>
                  <a:pt x="386226" y="168119"/>
                </a:lnTo>
                <a:close/>
              </a:path>
              <a:path w="470534" h="470535">
                <a:moveTo>
                  <a:pt x="345126" y="273578"/>
                </a:moveTo>
                <a:lnTo>
                  <a:pt x="155095" y="273578"/>
                </a:lnTo>
                <a:lnTo>
                  <a:pt x="160256" y="272838"/>
                </a:lnTo>
                <a:lnTo>
                  <a:pt x="165440" y="271356"/>
                </a:lnTo>
                <a:lnTo>
                  <a:pt x="146833" y="264133"/>
                </a:lnTo>
                <a:lnTo>
                  <a:pt x="131826" y="251172"/>
                </a:lnTo>
                <a:lnTo>
                  <a:pt x="121805" y="233923"/>
                </a:lnTo>
                <a:lnTo>
                  <a:pt x="118156" y="213836"/>
                </a:lnTo>
                <a:lnTo>
                  <a:pt x="118156" y="213095"/>
                </a:lnTo>
                <a:lnTo>
                  <a:pt x="124388" y="216010"/>
                </a:lnTo>
                <a:lnTo>
                  <a:pt x="130897" y="218167"/>
                </a:lnTo>
                <a:lnTo>
                  <a:pt x="137684" y="219634"/>
                </a:lnTo>
                <a:lnTo>
                  <a:pt x="144749" y="220478"/>
                </a:lnTo>
                <a:lnTo>
                  <a:pt x="361161" y="220478"/>
                </a:lnTo>
                <a:lnTo>
                  <a:pt x="359220" y="236099"/>
                </a:lnTo>
                <a:lnTo>
                  <a:pt x="345126" y="273578"/>
                </a:lnTo>
                <a:close/>
              </a:path>
              <a:path w="470534" h="470535">
                <a:moveTo>
                  <a:pt x="286353" y="338461"/>
                </a:moveTo>
                <a:lnTo>
                  <a:pt x="121118" y="338461"/>
                </a:lnTo>
                <a:lnTo>
                  <a:pt x="141156" y="336721"/>
                </a:lnTo>
                <a:lnTo>
                  <a:pt x="160083" y="331733"/>
                </a:lnTo>
                <a:lnTo>
                  <a:pt x="177621" y="323842"/>
                </a:lnTo>
                <a:lnTo>
                  <a:pt x="193493" y="313392"/>
                </a:lnTo>
                <a:lnTo>
                  <a:pt x="175399" y="309944"/>
                </a:lnTo>
                <a:lnTo>
                  <a:pt x="159522" y="301312"/>
                </a:lnTo>
                <a:lnTo>
                  <a:pt x="146969" y="288396"/>
                </a:lnTo>
                <a:lnTo>
                  <a:pt x="138847" y="272097"/>
                </a:lnTo>
                <a:lnTo>
                  <a:pt x="146231" y="273578"/>
                </a:lnTo>
                <a:lnTo>
                  <a:pt x="345126" y="273578"/>
                </a:lnTo>
                <a:lnTo>
                  <a:pt x="344784" y="274490"/>
                </a:lnTo>
                <a:lnTo>
                  <a:pt x="321075" y="309235"/>
                </a:lnTo>
                <a:lnTo>
                  <a:pt x="288382" y="337527"/>
                </a:lnTo>
                <a:lnTo>
                  <a:pt x="286353" y="338461"/>
                </a:lnTo>
                <a:close/>
              </a:path>
              <a:path w="470534" h="470535">
                <a:moveTo>
                  <a:pt x="197196" y="363530"/>
                </a:moveTo>
                <a:lnTo>
                  <a:pt x="172731" y="361767"/>
                </a:lnTo>
                <a:lnTo>
                  <a:pt x="149375" y="356617"/>
                </a:lnTo>
                <a:lnTo>
                  <a:pt x="127404" y="348286"/>
                </a:lnTo>
                <a:lnTo>
                  <a:pt x="107092" y="336980"/>
                </a:lnTo>
                <a:lnTo>
                  <a:pt x="115956" y="338461"/>
                </a:lnTo>
                <a:lnTo>
                  <a:pt x="286353" y="338461"/>
                </a:lnTo>
                <a:lnTo>
                  <a:pt x="246993" y="356561"/>
                </a:lnTo>
                <a:lnTo>
                  <a:pt x="197196" y="363530"/>
                </a:lnTo>
                <a:close/>
              </a:path>
            </a:pathLst>
          </a:custGeom>
          <a:solidFill>
            <a:srgbClr val="058ECD"/>
          </a:solidFill>
        </p:spPr>
        <p:txBody>
          <a:bodyPr wrap="square" lIns="0" tIns="0" rIns="0" bIns="0" rtlCol="0"/>
          <a:lstStyle/>
          <a:p>
            <a:endParaRPr/>
          </a:p>
        </p:txBody>
      </p:sp>
      <p:sp>
        <p:nvSpPr>
          <p:cNvPr id="21" name="object 21"/>
          <p:cNvSpPr/>
          <p:nvPr/>
        </p:nvSpPr>
        <p:spPr>
          <a:xfrm>
            <a:off x="7690093" y="1403300"/>
            <a:ext cx="470534" cy="472440"/>
          </a:xfrm>
          <a:custGeom>
            <a:avLst/>
            <a:gdLst/>
            <a:ahLst/>
            <a:cxnLst/>
            <a:rect l="l" t="t" r="r" b="b"/>
            <a:pathLst>
              <a:path w="470534" h="472439">
                <a:moveTo>
                  <a:pt x="235519" y="471851"/>
                </a:moveTo>
                <a:lnTo>
                  <a:pt x="188076" y="467053"/>
                </a:lnTo>
                <a:lnTo>
                  <a:pt x="143871" y="453294"/>
                </a:lnTo>
                <a:lnTo>
                  <a:pt x="103854" y="431526"/>
                </a:lnTo>
                <a:lnTo>
                  <a:pt x="68978" y="402704"/>
                </a:lnTo>
                <a:lnTo>
                  <a:pt x="40195" y="367779"/>
                </a:lnTo>
                <a:lnTo>
                  <a:pt x="18457" y="327706"/>
                </a:lnTo>
                <a:lnTo>
                  <a:pt x="4716" y="283437"/>
                </a:lnTo>
                <a:lnTo>
                  <a:pt x="74" y="237411"/>
                </a:lnTo>
                <a:lnTo>
                  <a:pt x="0" y="235183"/>
                </a:lnTo>
                <a:lnTo>
                  <a:pt x="4716" y="188414"/>
                </a:lnTo>
                <a:lnTo>
                  <a:pt x="18457" y="144145"/>
                </a:lnTo>
                <a:lnTo>
                  <a:pt x="40195" y="104072"/>
                </a:lnTo>
                <a:lnTo>
                  <a:pt x="68978" y="69147"/>
                </a:lnTo>
                <a:lnTo>
                  <a:pt x="103854" y="40325"/>
                </a:lnTo>
                <a:lnTo>
                  <a:pt x="143871" y="18557"/>
                </a:lnTo>
                <a:lnTo>
                  <a:pt x="188076" y="4798"/>
                </a:lnTo>
                <a:lnTo>
                  <a:pt x="235519" y="0"/>
                </a:lnTo>
                <a:lnTo>
                  <a:pt x="282930" y="4798"/>
                </a:lnTo>
                <a:lnTo>
                  <a:pt x="314967" y="14788"/>
                </a:lnTo>
                <a:lnTo>
                  <a:pt x="235519" y="14788"/>
                </a:lnTo>
                <a:lnTo>
                  <a:pt x="192046" y="19031"/>
                </a:lnTo>
                <a:lnTo>
                  <a:pt x="150860" y="31525"/>
                </a:lnTo>
                <a:lnTo>
                  <a:pt x="112860" y="51919"/>
                </a:lnTo>
                <a:lnTo>
                  <a:pt x="78943" y="79865"/>
                </a:lnTo>
                <a:lnTo>
                  <a:pt x="51455" y="113404"/>
                </a:lnTo>
                <a:lnTo>
                  <a:pt x="31307" y="151243"/>
                </a:lnTo>
                <a:lnTo>
                  <a:pt x="18915" y="192409"/>
                </a:lnTo>
                <a:lnTo>
                  <a:pt x="14692" y="235925"/>
                </a:lnTo>
                <a:lnTo>
                  <a:pt x="18915" y="279442"/>
                </a:lnTo>
                <a:lnTo>
                  <a:pt x="31307" y="320608"/>
                </a:lnTo>
                <a:lnTo>
                  <a:pt x="51455" y="358447"/>
                </a:lnTo>
                <a:lnTo>
                  <a:pt x="78943" y="391986"/>
                </a:lnTo>
                <a:lnTo>
                  <a:pt x="112860" y="419932"/>
                </a:lnTo>
                <a:lnTo>
                  <a:pt x="150860" y="440326"/>
                </a:lnTo>
                <a:lnTo>
                  <a:pt x="192046" y="452820"/>
                </a:lnTo>
                <a:lnTo>
                  <a:pt x="235519" y="457062"/>
                </a:lnTo>
                <a:lnTo>
                  <a:pt x="314967" y="457062"/>
                </a:lnTo>
                <a:lnTo>
                  <a:pt x="282930" y="467053"/>
                </a:lnTo>
                <a:lnTo>
                  <a:pt x="235519" y="471851"/>
                </a:lnTo>
                <a:close/>
              </a:path>
              <a:path w="470534" h="472439">
                <a:moveTo>
                  <a:pt x="314967" y="457062"/>
                </a:moveTo>
                <a:lnTo>
                  <a:pt x="235519" y="457062"/>
                </a:lnTo>
                <a:lnTo>
                  <a:pt x="278564" y="452820"/>
                </a:lnTo>
                <a:lnTo>
                  <a:pt x="319530" y="440326"/>
                </a:lnTo>
                <a:lnTo>
                  <a:pt x="357450" y="419932"/>
                </a:lnTo>
                <a:lnTo>
                  <a:pt x="391355" y="391986"/>
                </a:lnTo>
                <a:lnTo>
                  <a:pt x="418843" y="358447"/>
                </a:lnTo>
                <a:lnTo>
                  <a:pt x="438991" y="320608"/>
                </a:lnTo>
                <a:lnTo>
                  <a:pt x="451383" y="279442"/>
                </a:lnTo>
                <a:lnTo>
                  <a:pt x="455462" y="237411"/>
                </a:lnTo>
                <a:lnTo>
                  <a:pt x="455534" y="235183"/>
                </a:lnTo>
                <a:lnTo>
                  <a:pt x="451383" y="192409"/>
                </a:lnTo>
                <a:lnTo>
                  <a:pt x="438991" y="151243"/>
                </a:lnTo>
                <a:lnTo>
                  <a:pt x="418843" y="113404"/>
                </a:lnTo>
                <a:lnTo>
                  <a:pt x="391355" y="79865"/>
                </a:lnTo>
                <a:lnTo>
                  <a:pt x="357450" y="51919"/>
                </a:lnTo>
                <a:lnTo>
                  <a:pt x="319530" y="31525"/>
                </a:lnTo>
                <a:lnTo>
                  <a:pt x="278564" y="19031"/>
                </a:lnTo>
                <a:lnTo>
                  <a:pt x="235519" y="14788"/>
                </a:lnTo>
                <a:lnTo>
                  <a:pt x="314967" y="14788"/>
                </a:lnTo>
                <a:lnTo>
                  <a:pt x="366949" y="40325"/>
                </a:lnTo>
                <a:lnTo>
                  <a:pt x="401689" y="69147"/>
                </a:lnTo>
                <a:lnTo>
                  <a:pt x="430336" y="104072"/>
                </a:lnTo>
                <a:lnTo>
                  <a:pt x="451955" y="144145"/>
                </a:lnTo>
                <a:lnTo>
                  <a:pt x="465612" y="188414"/>
                </a:lnTo>
                <a:lnTo>
                  <a:pt x="470372" y="235925"/>
                </a:lnTo>
                <a:lnTo>
                  <a:pt x="465612" y="283437"/>
                </a:lnTo>
                <a:lnTo>
                  <a:pt x="451955" y="327706"/>
                </a:lnTo>
                <a:lnTo>
                  <a:pt x="430336" y="367779"/>
                </a:lnTo>
                <a:lnTo>
                  <a:pt x="401689" y="402704"/>
                </a:lnTo>
                <a:lnTo>
                  <a:pt x="366949" y="431526"/>
                </a:lnTo>
                <a:lnTo>
                  <a:pt x="327051" y="453294"/>
                </a:lnTo>
                <a:lnTo>
                  <a:pt x="314967" y="457062"/>
                </a:lnTo>
                <a:close/>
              </a:path>
              <a:path w="470534" h="472439">
                <a:moveTo>
                  <a:pt x="318980" y="347597"/>
                </a:moveTo>
                <a:lnTo>
                  <a:pt x="153538" y="347597"/>
                </a:lnTo>
                <a:lnTo>
                  <a:pt x="142498" y="345264"/>
                </a:lnTo>
                <a:lnTo>
                  <a:pt x="133327" y="338911"/>
                </a:lnTo>
                <a:lnTo>
                  <a:pt x="127064" y="329506"/>
                </a:lnTo>
                <a:lnTo>
                  <a:pt x="124746" y="318019"/>
                </a:lnTo>
                <a:lnTo>
                  <a:pt x="124746" y="152346"/>
                </a:lnTo>
                <a:lnTo>
                  <a:pt x="127064" y="141405"/>
                </a:lnTo>
                <a:lnTo>
                  <a:pt x="133327" y="132476"/>
                </a:lnTo>
                <a:lnTo>
                  <a:pt x="142498" y="126459"/>
                </a:lnTo>
                <a:lnTo>
                  <a:pt x="153538" y="124254"/>
                </a:lnTo>
                <a:lnTo>
                  <a:pt x="318980" y="124254"/>
                </a:lnTo>
                <a:lnTo>
                  <a:pt x="330334" y="126459"/>
                </a:lnTo>
                <a:lnTo>
                  <a:pt x="339470" y="132476"/>
                </a:lnTo>
                <a:lnTo>
                  <a:pt x="345559" y="141405"/>
                </a:lnTo>
                <a:lnTo>
                  <a:pt x="347177" y="149397"/>
                </a:lnTo>
                <a:lnTo>
                  <a:pt x="282041" y="149397"/>
                </a:lnTo>
                <a:lnTo>
                  <a:pt x="277620" y="153089"/>
                </a:lnTo>
                <a:lnTo>
                  <a:pt x="277620" y="188587"/>
                </a:lnTo>
                <a:lnTo>
                  <a:pt x="281157" y="191558"/>
                </a:lnTo>
                <a:lnTo>
                  <a:pt x="237000" y="191558"/>
                </a:lnTo>
                <a:lnTo>
                  <a:pt x="219365" y="194943"/>
                </a:lnTo>
                <a:lnTo>
                  <a:pt x="205051" y="204220"/>
                </a:lnTo>
                <a:lnTo>
                  <a:pt x="195447" y="218072"/>
                </a:lnTo>
                <a:lnTo>
                  <a:pt x="149858" y="218165"/>
                </a:lnTo>
                <a:lnTo>
                  <a:pt x="149858" y="317276"/>
                </a:lnTo>
                <a:lnTo>
                  <a:pt x="154279" y="321711"/>
                </a:lnTo>
                <a:lnTo>
                  <a:pt x="347062" y="321711"/>
                </a:lnTo>
                <a:lnTo>
                  <a:pt x="345559" y="329506"/>
                </a:lnTo>
                <a:lnTo>
                  <a:pt x="339470" y="338911"/>
                </a:lnTo>
                <a:lnTo>
                  <a:pt x="330334" y="345264"/>
                </a:lnTo>
                <a:lnTo>
                  <a:pt x="318980" y="347597"/>
                </a:lnTo>
                <a:close/>
              </a:path>
              <a:path w="470534" h="472439">
                <a:moveTo>
                  <a:pt x="347773" y="192301"/>
                </a:moveTo>
                <a:lnTo>
                  <a:pt x="318239" y="192301"/>
                </a:lnTo>
                <a:lnTo>
                  <a:pt x="322661" y="188587"/>
                </a:lnTo>
                <a:lnTo>
                  <a:pt x="322661" y="153089"/>
                </a:lnTo>
                <a:lnTo>
                  <a:pt x="318239" y="149397"/>
                </a:lnTo>
                <a:lnTo>
                  <a:pt x="347177" y="149397"/>
                </a:lnTo>
                <a:lnTo>
                  <a:pt x="347773" y="152346"/>
                </a:lnTo>
                <a:lnTo>
                  <a:pt x="347773" y="192301"/>
                </a:lnTo>
                <a:close/>
              </a:path>
              <a:path w="470534" h="472439">
                <a:moveTo>
                  <a:pt x="290185" y="278086"/>
                </a:moveTo>
                <a:lnTo>
                  <a:pt x="237000" y="278086"/>
                </a:lnTo>
                <a:lnTo>
                  <a:pt x="254203" y="274713"/>
                </a:lnTo>
                <a:lnTo>
                  <a:pt x="268289" y="265515"/>
                </a:lnTo>
                <a:lnTo>
                  <a:pt x="277806" y="251876"/>
                </a:lnTo>
                <a:lnTo>
                  <a:pt x="281300" y="235183"/>
                </a:lnTo>
                <a:lnTo>
                  <a:pt x="277806" y="218072"/>
                </a:lnTo>
                <a:lnTo>
                  <a:pt x="268289" y="204220"/>
                </a:lnTo>
                <a:lnTo>
                  <a:pt x="254203" y="194943"/>
                </a:lnTo>
                <a:lnTo>
                  <a:pt x="237000" y="191558"/>
                </a:lnTo>
                <a:lnTo>
                  <a:pt x="281157" y="191558"/>
                </a:lnTo>
                <a:lnTo>
                  <a:pt x="282041" y="192301"/>
                </a:lnTo>
                <a:lnTo>
                  <a:pt x="347773" y="192301"/>
                </a:lnTo>
                <a:lnTo>
                  <a:pt x="347773" y="218165"/>
                </a:lnTo>
                <a:lnTo>
                  <a:pt x="303472" y="218165"/>
                </a:lnTo>
                <a:lnTo>
                  <a:pt x="304932" y="224085"/>
                </a:lnTo>
                <a:lnTo>
                  <a:pt x="305672" y="230748"/>
                </a:lnTo>
                <a:lnTo>
                  <a:pt x="305672" y="237411"/>
                </a:lnTo>
                <a:lnTo>
                  <a:pt x="300238" y="263530"/>
                </a:lnTo>
                <a:lnTo>
                  <a:pt x="290185" y="278086"/>
                </a:lnTo>
                <a:close/>
              </a:path>
              <a:path w="470534" h="472439">
                <a:moveTo>
                  <a:pt x="237000" y="304715"/>
                </a:moveTo>
                <a:lnTo>
                  <a:pt x="209951" y="299400"/>
                </a:lnTo>
                <a:lnTo>
                  <a:pt x="187883" y="284932"/>
                </a:lnTo>
                <a:lnTo>
                  <a:pt x="173015" y="263530"/>
                </a:lnTo>
                <a:lnTo>
                  <a:pt x="167565" y="237411"/>
                </a:lnTo>
                <a:lnTo>
                  <a:pt x="167565" y="230748"/>
                </a:lnTo>
                <a:lnTo>
                  <a:pt x="168306" y="224085"/>
                </a:lnTo>
                <a:lnTo>
                  <a:pt x="170528" y="218165"/>
                </a:lnTo>
                <a:lnTo>
                  <a:pt x="195428" y="218165"/>
                </a:lnTo>
                <a:lnTo>
                  <a:pt x="191937" y="235183"/>
                </a:lnTo>
                <a:lnTo>
                  <a:pt x="195447" y="251876"/>
                </a:lnTo>
                <a:lnTo>
                  <a:pt x="205051" y="265515"/>
                </a:lnTo>
                <a:lnTo>
                  <a:pt x="219365" y="274713"/>
                </a:lnTo>
                <a:lnTo>
                  <a:pt x="237000" y="278086"/>
                </a:lnTo>
                <a:lnTo>
                  <a:pt x="290185" y="278086"/>
                </a:lnTo>
                <a:lnTo>
                  <a:pt x="285458" y="284932"/>
                </a:lnTo>
                <a:lnTo>
                  <a:pt x="263617" y="299400"/>
                </a:lnTo>
                <a:lnTo>
                  <a:pt x="237000" y="304715"/>
                </a:lnTo>
                <a:close/>
              </a:path>
              <a:path w="470534" h="472439">
                <a:moveTo>
                  <a:pt x="347062" y="321711"/>
                </a:moveTo>
                <a:lnTo>
                  <a:pt x="318980" y="321711"/>
                </a:lnTo>
                <a:lnTo>
                  <a:pt x="322661" y="317276"/>
                </a:lnTo>
                <a:lnTo>
                  <a:pt x="322661" y="218165"/>
                </a:lnTo>
                <a:lnTo>
                  <a:pt x="347773" y="218165"/>
                </a:lnTo>
                <a:lnTo>
                  <a:pt x="347773" y="318019"/>
                </a:lnTo>
                <a:lnTo>
                  <a:pt x="347062" y="321711"/>
                </a:lnTo>
                <a:close/>
              </a:path>
            </a:pathLst>
          </a:custGeom>
          <a:solidFill>
            <a:srgbClr val="058ECD"/>
          </a:solidFill>
        </p:spPr>
        <p:txBody>
          <a:bodyPr wrap="square" lIns="0" tIns="0" rIns="0" bIns="0" rtlCol="0"/>
          <a:lstStyle/>
          <a:p>
            <a:endParaRPr/>
          </a:p>
        </p:txBody>
      </p:sp>
      <p:sp>
        <p:nvSpPr>
          <p:cNvPr id="22" name="object 22"/>
          <p:cNvSpPr/>
          <p:nvPr/>
        </p:nvSpPr>
        <p:spPr>
          <a:xfrm>
            <a:off x="8653678" y="1404032"/>
            <a:ext cx="470534" cy="469900"/>
          </a:xfrm>
          <a:custGeom>
            <a:avLst/>
            <a:gdLst/>
            <a:ahLst/>
            <a:cxnLst/>
            <a:rect l="l" t="t" r="r" b="b"/>
            <a:pathLst>
              <a:path w="470534" h="469900">
                <a:moveTo>
                  <a:pt x="235594" y="469899"/>
                </a:moveTo>
                <a:lnTo>
                  <a:pt x="188151" y="464819"/>
                </a:lnTo>
                <a:lnTo>
                  <a:pt x="143946" y="450849"/>
                </a:lnTo>
                <a:lnTo>
                  <a:pt x="103929" y="429259"/>
                </a:lnTo>
                <a:lnTo>
                  <a:pt x="69053" y="401319"/>
                </a:lnTo>
                <a:lnTo>
                  <a:pt x="40270" y="365759"/>
                </a:lnTo>
                <a:lnTo>
                  <a:pt x="18532" y="326389"/>
                </a:lnTo>
                <a:lnTo>
                  <a:pt x="4791" y="281939"/>
                </a:lnTo>
                <a:lnTo>
                  <a:pt x="0" y="234949"/>
                </a:lnTo>
                <a:lnTo>
                  <a:pt x="4791" y="186689"/>
                </a:lnTo>
                <a:lnTo>
                  <a:pt x="18532" y="143509"/>
                </a:lnTo>
                <a:lnTo>
                  <a:pt x="40270" y="102869"/>
                </a:lnTo>
                <a:lnTo>
                  <a:pt x="69053" y="68579"/>
                </a:lnTo>
                <a:lnTo>
                  <a:pt x="103929" y="39369"/>
                </a:lnTo>
                <a:lnTo>
                  <a:pt x="143946" y="17779"/>
                </a:lnTo>
                <a:lnTo>
                  <a:pt x="188151" y="3809"/>
                </a:lnTo>
                <a:lnTo>
                  <a:pt x="235594" y="0"/>
                </a:lnTo>
                <a:lnTo>
                  <a:pt x="283005" y="3809"/>
                </a:lnTo>
                <a:lnTo>
                  <a:pt x="315093" y="13969"/>
                </a:lnTo>
                <a:lnTo>
                  <a:pt x="235594" y="13969"/>
                </a:lnTo>
                <a:lnTo>
                  <a:pt x="192121" y="17779"/>
                </a:lnTo>
                <a:lnTo>
                  <a:pt x="150935" y="30479"/>
                </a:lnTo>
                <a:lnTo>
                  <a:pt x="112934" y="50799"/>
                </a:lnTo>
                <a:lnTo>
                  <a:pt x="79017" y="78739"/>
                </a:lnTo>
                <a:lnTo>
                  <a:pt x="51529" y="113029"/>
                </a:lnTo>
                <a:lnTo>
                  <a:pt x="31382" y="149859"/>
                </a:lnTo>
                <a:lnTo>
                  <a:pt x="18989" y="191769"/>
                </a:lnTo>
                <a:lnTo>
                  <a:pt x="14766" y="234949"/>
                </a:lnTo>
                <a:lnTo>
                  <a:pt x="18989" y="278129"/>
                </a:lnTo>
                <a:lnTo>
                  <a:pt x="31382" y="318769"/>
                </a:lnTo>
                <a:lnTo>
                  <a:pt x="51529" y="356869"/>
                </a:lnTo>
                <a:lnTo>
                  <a:pt x="79017" y="389889"/>
                </a:lnTo>
                <a:lnTo>
                  <a:pt x="112934" y="417829"/>
                </a:lnTo>
                <a:lnTo>
                  <a:pt x="150935" y="438149"/>
                </a:lnTo>
                <a:lnTo>
                  <a:pt x="192121" y="450849"/>
                </a:lnTo>
                <a:lnTo>
                  <a:pt x="235594" y="454659"/>
                </a:lnTo>
                <a:lnTo>
                  <a:pt x="315093" y="454659"/>
                </a:lnTo>
                <a:lnTo>
                  <a:pt x="283005" y="464819"/>
                </a:lnTo>
                <a:lnTo>
                  <a:pt x="235594" y="469899"/>
                </a:lnTo>
                <a:close/>
              </a:path>
              <a:path w="470534" h="469900">
                <a:moveTo>
                  <a:pt x="315093" y="454659"/>
                </a:moveTo>
                <a:lnTo>
                  <a:pt x="235594" y="454659"/>
                </a:lnTo>
                <a:lnTo>
                  <a:pt x="278639" y="450849"/>
                </a:lnTo>
                <a:lnTo>
                  <a:pt x="319605" y="438149"/>
                </a:lnTo>
                <a:lnTo>
                  <a:pt x="357525" y="417829"/>
                </a:lnTo>
                <a:lnTo>
                  <a:pt x="391430" y="389889"/>
                </a:lnTo>
                <a:lnTo>
                  <a:pt x="418918" y="356869"/>
                </a:lnTo>
                <a:lnTo>
                  <a:pt x="439065" y="318769"/>
                </a:lnTo>
                <a:lnTo>
                  <a:pt x="451458" y="278129"/>
                </a:lnTo>
                <a:lnTo>
                  <a:pt x="455432" y="237489"/>
                </a:lnTo>
                <a:lnTo>
                  <a:pt x="455556" y="233679"/>
                </a:lnTo>
                <a:lnTo>
                  <a:pt x="451458" y="191769"/>
                </a:lnTo>
                <a:lnTo>
                  <a:pt x="439065" y="149859"/>
                </a:lnTo>
                <a:lnTo>
                  <a:pt x="418918" y="113029"/>
                </a:lnTo>
                <a:lnTo>
                  <a:pt x="391430" y="78739"/>
                </a:lnTo>
                <a:lnTo>
                  <a:pt x="357525" y="50799"/>
                </a:lnTo>
                <a:lnTo>
                  <a:pt x="319605" y="30479"/>
                </a:lnTo>
                <a:lnTo>
                  <a:pt x="278639" y="17779"/>
                </a:lnTo>
                <a:lnTo>
                  <a:pt x="235594" y="13969"/>
                </a:lnTo>
                <a:lnTo>
                  <a:pt x="315093" y="13969"/>
                </a:lnTo>
                <a:lnTo>
                  <a:pt x="367024" y="39369"/>
                </a:lnTo>
                <a:lnTo>
                  <a:pt x="401764" y="68579"/>
                </a:lnTo>
                <a:lnTo>
                  <a:pt x="430411" y="102869"/>
                </a:lnTo>
                <a:lnTo>
                  <a:pt x="452030" y="143509"/>
                </a:lnTo>
                <a:lnTo>
                  <a:pt x="465687" y="186689"/>
                </a:lnTo>
                <a:lnTo>
                  <a:pt x="470447" y="234949"/>
                </a:lnTo>
                <a:lnTo>
                  <a:pt x="465687" y="281939"/>
                </a:lnTo>
                <a:lnTo>
                  <a:pt x="452030" y="326389"/>
                </a:lnTo>
                <a:lnTo>
                  <a:pt x="430411" y="365759"/>
                </a:lnTo>
                <a:lnTo>
                  <a:pt x="401764" y="401319"/>
                </a:lnTo>
                <a:lnTo>
                  <a:pt x="367024" y="429259"/>
                </a:lnTo>
                <a:lnTo>
                  <a:pt x="327126" y="450849"/>
                </a:lnTo>
                <a:lnTo>
                  <a:pt x="315093" y="454659"/>
                </a:lnTo>
                <a:close/>
              </a:path>
              <a:path w="470534" h="469900">
                <a:moveTo>
                  <a:pt x="195714" y="213359"/>
                </a:moveTo>
                <a:lnTo>
                  <a:pt x="180948" y="213359"/>
                </a:lnTo>
                <a:lnTo>
                  <a:pt x="180948" y="177799"/>
                </a:lnTo>
                <a:lnTo>
                  <a:pt x="163219" y="124459"/>
                </a:lnTo>
                <a:lnTo>
                  <a:pt x="178726" y="124459"/>
                </a:lnTo>
                <a:lnTo>
                  <a:pt x="188331" y="160019"/>
                </a:lnTo>
                <a:lnTo>
                  <a:pt x="201336" y="160019"/>
                </a:lnTo>
                <a:lnTo>
                  <a:pt x="195714" y="176529"/>
                </a:lnTo>
                <a:lnTo>
                  <a:pt x="195714" y="213359"/>
                </a:lnTo>
                <a:close/>
              </a:path>
              <a:path w="470534" h="469900">
                <a:moveTo>
                  <a:pt x="201336" y="160019"/>
                </a:moveTo>
                <a:lnTo>
                  <a:pt x="189071" y="160019"/>
                </a:lnTo>
                <a:lnTo>
                  <a:pt x="198677" y="124459"/>
                </a:lnTo>
                <a:lnTo>
                  <a:pt x="213443" y="124459"/>
                </a:lnTo>
                <a:lnTo>
                  <a:pt x="201336" y="160019"/>
                </a:lnTo>
                <a:close/>
              </a:path>
              <a:path w="470534" h="469900">
                <a:moveTo>
                  <a:pt x="240015" y="214629"/>
                </a:moveTo>
                <a:lnTo>
                  <a:pt x="228210" y="214629"/>
                </a:lnTo>
                <a:lnTo>
                  <a:pt x="223767" y="213359"/>
                </a:lnTo>
                <a:lnTo>
                  <a:pt x="220086" y="210819"/>
                </a:lnTo>
                <a:lnTo>
                  <a:pt x="216384" y="207009"/>
                </a:lnTo>
                <a:lnTo>
                  <a:pt x="214924" y="201929"/>
                </a:lnTo>
                <a:lnTo>
                  <a:pt x="214924" y="157479"/>
                </a:lnTo>
                <a:lnTo>
                  <a:pt x="216384" y="153669"/>
                </a:lnTo>
                <a:lnTo>
                  <a:pt x="223767" y="147319"/>
                </a:lnTo>
                <a:lnTo>
                  <a:pt x="228951" y="146049"/>
                </a:lnTo>
                <a:lnTo>
                  <a:pt x="240755" y="146049"/>
                </a:lnTo>
                <a:lnTo>
                  <a:pt x="245198" y="147319"/>
                </a:lnTo>
                <a:lnTo>
                  <a:pt x="251841" y="153669"/>
                </a:lnTo>
                <a:lnTo>
                  <a:pt x="254063" y="157479"/>
                </a:lnTo>
                <a:lnTo>
                  <a:pt x="232631" y="157479"/>
                </a:lnTo>
                <a:lnTo>
                  <a:pt x="229691" y="158749"/>
                </a:lnTo>
                <a:lnTo>
                  <a:pt x="228951" y="158749"/>
                </a:lnTo>
                <a:lnTo>
                  <a:pt x="228210" y="161289"/>
                </a:lnTo>
                <a:lnTo>
                  <a:pt x="228210" y="199389"/>
                </a:lnTo>
                <a:lnTo>
                  <a:pt x="228951" y="201929"/>
                </a:lnTo>
                <a:lnTo>
                  <a:pt x="229691" y="201929"/>
                </a:lnTo>
                <a:lnTo>
                  <a:pt x="232631" y="203199"/>
                </a:lnTo>
                <a:lnTo>
                  <a:pt x="254063" y="203199"/>
                </a:lnTo>
                <a:lnTo>
                  <a:pt x="251841" y="207009"/>
                </a:lnTo>
                <a:lnTo>
                  <a:pt x="248879" y="210819"/>
                </a:lnTo>
                <a:lnTo>
                  <a:pt x="245198" y="213359"/>
                </a:lnTo>
                <a:lnTo>
                  <a:pt x="240015" y="214629"/>
                </a:lnTo>
                <a:close/>
              </a:path>
              <a:path w="470534" h="469900">
                <a:moveTo>
                  <a:pt x="276213" y="213359"/>
                </a:moveTo>
                <a:lnTo>
                  <a:pt x="268830" y="213359"/>
                </a:lnTo>
                <a:lnTo>
                  <a:pt x="267348" y="210819"/>
                </a:lnTo>
                <a:lnTo>
                  <a:pt x="265868" y="209549"/>
                </a:lnTo>
                <a:lnTo>
                  <a:pt x="265127" y="207009"/>
                </a:lnTo>
                <a:lnTo>
                  <a:pt x="265127" y="148589"/>
                </a:lnTo>
                <a:lnTo>
                  <a:pt x="277695" y="148589"/>
                </a:lnTo>
                <a:lnTo>
                  <a:pt x="277695" y="199389"/>
                </a:lnTo>
                <a:lnTo>
                  <a:pt x="278434" y="200659"/>
                </a:lnTo>
                <a:lnTo>
                  <a:pt x="278434" y="201929"/>
                </a:lnTo>
                <a:lnTo>
                  <a:pt x="303547" y="201929"/>
                </a:lnTo>
                <a:lnTo>
                  <a:pt x="303547" y="205739"/>
                </a:lnTo>
                <a:lnTo>
                  <a:pt x="289499" y="205739"/>
                </a:lnTo>
                <a:lnTo>
                  <a:pt x="287299" y="208279"/>
                </a:lnTo>
                <a:lnTo>
                  <a:pt x="284338" y="210819"/>
                </a:lnTo>
                <a:lnTo>
                  <a:pt x="282115" y="212089"/>
                </a:lnTo>
                <a:lnTo>
                  <a:pt x="276213" y="213359"/>
                </a:lnTo>
                <a:close/>
              </a:path>
              <a:path w="470534" h="469900">
                <a:moveTo>
                  <a:pt x="303547" y="201929"/>
                </a:moveTo>
                <a:lnTo>
                  <a:pt x="285077" y="201929"/>
                </a:lnTo>
                <a:lnTo>
                  <a:pt x="286559" y="199389"/>
                </a:lnTo>
                <a:lnTo>
                  <a:pt x="288759" y="199389"/>
                </a:lnTo>
                <a:lnTo>
                  <a:pt x="289499" y="198119"/>
                </a:lnTo>
                <a:lnTo>
                  <a:pt x="289499" y="148589"/>
                </a:lnTo>
                <a:lnTo>
                  <a:pt x="303547" y="148589"/>
                </a:lnTo>
                <a:lnTo>
                  <a:pt x="303547" y="201929"/>
                </a:lnTo>
                <a:close/>
              </a:path>
              <a:path w="470534" h="469900">
                <a:moveTo>
                  <a:pt x="254063" y="203199"/>
                </a:moveTo>
                <a:lnTo>
                  <a:pt x="237815" y="203199"/>
                </a:lnTo>
                <a:lnTo>
                  <a:pt x="239274" y="201929"/>
                </a:lnTo>
                <a:lnTo>
                  <a:pt x="240015" y="199389"/>
                </a:lnTo>
                <a:lnTo>
                  <a:pt x="240015" y="161289"/>
                </a:lnTo>
                <a:lnTo>
                  <a:pt x="239274" y="158749"/>
                </a:lnTo>
                <a:lnTo>
                  <a:pt x="238555" y="158749"/>
                </a:lnTo>
                <a:lnTo>
                  <a:pt x="235594" y="157479"/>
                </a:lnTo>
                <a:lnTo>
                  <a:pt x="254063" y="157479"/>
                </a:lnTo>
                <a:lnTo>
                  <a:pt x="254063" y="203199"/>
                </a:lnTo>
                <a:close/>
              </a:path>
              <a:path w="470534" h="469900">
                <a:moveTo>
                  <a:pt x="303547" y="213359"/>
                </a:moveTo>
                <a:lnTo>
                  <a:pt x="289499" y="213359"/>
                </a:lnTo>
                <a:lnTo>
                  <a:pt x="289499" y="205739"/>
                </a:lnTo>
                <a:lnTo>
                  <a:pt x="303547" y="205739"/>
                </a:lnTo>
                <a:lnTo>
                  <a:pt x="303547" y="213359"/>
                </a:lnTo>
                <a:close/>
              </a:path>
              <a:path w="470534" h="469900">
                <a:moveTo>
                  <a:pt x="310930" y="354329"/>
                </a:moveTo>
                <a:lnTo>
                  <a:pt x="161738" y="354329"/>
                </a:lnTo>
                <a:lnTo>
                  <a:pt x="145074" y="351789"/>
                </a:lnTo>
                <a:lnTo>
                  <a:pt x="131455" y="341629"/>
                </a:lnTo>
                <a:lnTo>
                  <a:pt x="122267" y="327659"/>
                </a:lnTo>
                <a:lnTo>
                  <a:pt x="118896" y="311149"/>
                </a:lnTo>
                <a:lnTo>
                  <a:pt x="118896" y="276859"/>
                </a:lnTo>
                <a:lnTo>
                  <a:pt x="122267" y="260349"/>
                </a:lnTo>
                <a:lnTo>
                  <a:pt x="131455" y="246379"/>
                </a:lnTo>
                <a:lnTo>
                  <a:pt x="145074" y="237489"/>
                </a:lnTo>
                <a:lnTo>
                  <a:pt x="161738" y="233679"/>
                </a:lnTo>
                <a:lnTo>
                  <a:pt x="310930" y="233679"/>
                </a:lnTo>
                <a:lnTo>
                  <a:pt x="327591" y="237489"/>
                </a:lnTo>
                <a:lnTo>
                  <a:pt x="341202" y="246379"/>
                </a:lnTo>
                <a:lnTo>
                  <a:pt x="342872" y="248919"/>
                </a:lnTo>
                <a:lnTo>
                  <a:pt x="151392" y="248919"/>
                </a:lnTo>
                <a:lnTo>
                  <a:pt x="151392" y="261619"/>
                </a:lnTo>
                <a:lnTo>
                  <a:pt x="165440" y="261619"/>
                </a:lnTo>
                <a:lnTo>
                  <a:pt x="165440" y="330199"/>
                </a:lnTo>
                <a:lnTo>
                  <a:pt x="289499" y="330199"/>
                </a:lnTo>
                <a:lnTo>
                  <a:pt x="293202" y="331469"/>
                </a:lnTo>
                <a:lnTo>
                  <a:pt x="347879" y="331469"/>
                </a:lnTo>
                <a:lnTo>
                  <a:pt x="341202" y="341629"/>
                </a:lnTo>
                <a:lnTo>
                  <a:pt x="327591" y="351789"/>
                </a:lnTo>
                <a:lnTo>
                  <a:pt x="310930" y="354329"/>
                </a:lnTo>
                <a:close/>
              </a:path>
              <a:path w="470534" h="469900">
                <a:moveTo>
                  <a:pt x="201616" y="330199"/>
                </a:moveTo>
                <a:lnTo>
                  <a:pt x="179466" y="330199"/>
                </a:lnTo>
                <a:lnTo>
                  <a:pt x="179466" y="261619"/>
                </a:lnTo>
                <a:lnTo>
                  <a:pt x="192752" y="261619"/>
                </a:lnTo>
                <a:lnTo>
                  <a:pt x="192752" y="248919"/>
                </a:lnTo>
                <a:lnTo>
                  <a:pt x="241496" y="248919"/>
                </a:lnTo>
                <a:lnTo>
                  <a:pt x="241496" y="270509"/>
                </a:lnTo>
                <a:lnTo>
                  <a:pt x="197936" y="270509"/>
                </a:lnTo>
                <a:lnTo>
                  <a:pt x="197936" y="322579"/>
                </a:lnTo>
                <a:lnTo>
                  <a:pt x="198677" y="326389"/>
                </a:lnTo>
                <a:lnTo>
                  <a:pt x="200136" y="327659"/>
                </a:lnTo>
                <a:lnTo>
                  <a:pt x="201616" y="330199"/>
                </a:lnTo>
                <a:close/>
              </a:path>
              <a:path w="470534" h="469900">
                <a:moveTo>
                  <a:pt x="253323" y="275589"/>
                </a:moveTo>
                <a:lnTo>
                  <a:pt x="253323" y="248919"/>
                </a:lnTo>
                <a:lnTo>
                  <a:pt x="342872" y="248919"/>
                </a:lnTo>
                <a:lnTo>
                  <a:pt x="350383" y="260349"/>
                </a:lnTo>
                <a:lnTo>
                  <a:pt x="351937" y="267969"/>
                </a:lnTo>
                <a:lnTo>
                  <a:pt x="294683" y="267969"/>
                </a:lnTo>
                <a:lnTo>
                  <a:pt x="292461" y="269239"/>
                </a:lnTo>
                <a:lnTo>
                  <a:pt x="262187" y="269239"/>
                </a:lnTo>
                <a:lnTo>
                  <a:pt x="259965" y="270509"/>
                </a:lnTo>
                <a:lnTo>
                  <a:pt x="258484" y="270509"/>
                </a:lnTo>
                <a:lnTo>
                  <a:pt x="256263" y="271779"/>
                </a:lnTo>
                <a:lnTo>
                  <a:pt x="254803" y="273049"/>
                </a:lnTo>
                <a:lnTo>
                  <a:pt x="253323" y="275589"/>
                </a:lnTo>
                <a:close/>
              </a:path>
              <a:path w="470534" h="469900">
                <a:moveTo>
                  <a:pt x="301326" y="321309"/>
                </a:moveTo>
                <a:lnTo>
                  <a:pt x="297623" y="321309"/>
                </a:lnTo>
                <a:lnTo>
                  <a:pt x="296142" y="320039"/>
                </a:lnTo>
                <a:lnTo>
                  <a:pt x="294683" y="317499"/>
                </a:lnTo>
                <a:lnTo>
                  <a:pt x="294683" y="302259"/>
                </a:lnTo>
                <a:lnTo>
                  <a:pt x="316833" y="302259"/>
                </a:lnTo>
                <a:lnTo>
                  <a:pt x="316833" y="280669"/>
                </a:lnTo>
                <a:lnTo>
                  <a:pt x="315352" y="275589"/>
                </a:lnTo>
                <a:lnTo>
                  <a:pt x="309449" y="270509"/>
                </a:lnTo>
                <a:lnTo>
                  <a:pt x="305006" y="267969"/>
                </a:lnTo>
                <a:lnTo>
                  <a:pt x="351937" y="267969"/>
                </a:lnTo>
                <a:lnTo>
                  <a:pt x="353750" y="276859"/>
                </a:lnTo>
                <a:lnTo>
                  <a:pt x="353750" y="311149"/>
                </a:lnTo>
                <a:lnTo>
                  <a:pt x="304265" y="311149"/>
                </a:lnTo>
                <a:lnTo>
                  <a:pt x="304265" y="317499"/>
                </a:lnTo>
                <a:lnTo>
                  <a:pt x="301326" y="321309"/>
                </a:lnTo>
                <a:close/>
              </a:path>
              <a:path w="470534" h="469900">
                <a:moveTo>
                  <a:pt x="289499" y="330199"/>
                </a:moveTo>
                <a:lnTo>
                  <a:pt x="268089" y="330199"/>
                </a:lnTo>
                <a:lnTo>
                  <a:pt x="271052" y="328929"/>
                </a:lnTo>
                <a:lnTo>
                  <a:pt x="272511" y="326389"/>
                </a:lnTo>
                <a:lnTo>
                  <a:pt x="274732" y="325119"/>
                </a:lnTo>
                <a:lnTo>
                  <a:pt x="275473" y="321309"/>
                </a:lnTo>
                <a:lnTo>
                  <a:pt x="275473" y="279399"/>
                </a:lnTo>
                <a:lnTo>
                  <a:pt x="274732" y="275589"/>
                </a:lnTo>
                <a:lnTo>
                  <a:pt x="270311" y="270509"/>
                </a:lnTo>
                <a:lnTo>
                  <a:pt x="267348" y="269239"/>
                </a:lnTo>
                <a:lnTo>
                  <a:pt x="292461" y="269239"/>
                </a:lnTo>
                <a:lnTo>
                  <a:pt x="290240" y="270509"/>
                </a:lnTo>
                <a:lnTo>
                  <a:pt x="283597" y="276859"/>
                </a:lnTo>
                <a:lnTo>
                  <a:pt x="281375" y="280669"/>
                </a:lnTo>
                <a:lnTo>
                  <a:pt x="281375" y="318769"/>
                </a:lnTo>
                <a:lnTo>
                  <a:pt x="282856" y="322579"/>
                </a:lnTo>
                <a:lnTo>
                  <a:pt x="285818" y="326389"/>
                </a:lnTo>
                <a:lnTo>
                  <a:pt x="289499" y="330199"/>
                </a:lnTo>
                <a:close/>
              </a:path>
              <a:path w="470534" h="469900">
                <a:moveTo>
                  <a:pt x="214924" y="318769"/>
                </a:moveTo>
                <a:lnTo>
                  <a:pt x="210481" y="318769"/>
                </a:lnTo>
                <a:lnTo>
                  <a:pt x="210481" y="317499"/>
                </a:lnTo>
                <a:lnTo>
                  <a:pt x="209740" y="317499"/>
                </a:lnTo>
                <a:lnTo>
                  <a:pt x="209740" y="270509"/>
                </a:lnTo>
                <a:lnTo>
                  <a:pt x="220827" y="270509"/>
                </a:lnTo>
                <a:lnTo>
                  <a:pt x="220827" y="314959"/>
                </a:lnTo>
                <a:lnTo>
                  <a:pt x="220086" y="314959"/>
                </a:lnTo>
                <a:lnTo>
                  <a:pt x="219345" y="316229"/>
                </a:lnTo>
                <a:lnTo>
                  <a:pt x="217865" y="317499"/>
                </a:lnTo>
                <a:lnTo>
                  <a:pt x="214924" y="318769"/>
                </a:lnTo>
                <a:close/>
              </a:path>
              <a:path w="470534" h="469900">
                <a:moveTo>
                  <a:pt x="241496" y="330199"/>
                </a:moveTo>
                <a:lnTo>
                  <a:pt x="232631" y="330199"/>
                </a:lnTo>
                <a:lnTo>
                  <a:pt x="232631" y="270509"/>
                </a:lnTo>
                <a:lnTo>
                  <a:pt x="241496" y="270509"/>
                </a:lnTo>
                <a:lnTo>
                  <a:pt x="241496" y="330199"/>
                </a:lnTo>
                <a:close/>
              </a:path>
              <a:path w="470534" h="469900">
                <a:moveTo>
                  <a:pt x="261446" y="321309"/>
                </a:moveTo>
                <a:lnTo>
                  <a:pt x="257003" y="321309"/>
                </a:lnTo>
                <a:lnTo>
                  <a:pt x="255522" y="320039"/>
                </a:lnTo>
                <a:lnTo>
                  <a:pt x="254803" y="320039"/>
                </a:lnTo>
                <a:lnTo>
                  <a:pt x="253323" y="318769"/>
                </a:lnTo>
                <a:lnTo>
                  <a:pt x="253323" y="280669"/>
                </a:lnTo>
                <a:lnTo>
                  <a:pt x="254803" y="279399"/>
                </a:lnTo>
                <a:lnTo>
                  <a:pt x="259965" y="279399"/>
                </a:lnTo>
                <a:lnTo>
                  <a:pt x="262927" y="281939"/>
                </a:lnTo>
                <a:lnTo>
                  <a:pt x="262927" y="318769"/>
                </a:lnTo>
                <a:lnTo>
                  <a:pt x="261446" y="321309"/>
                </a:lnTo>
                <a:close/>
              </a:path>
              <a:path w="470534" h="469900">
                <a:moveTo>
                  <a:pt x="304265" y="290829"/>
                </a:moveTo>
                <a:lnTo>
                  <a:pt x="293202" y="290829"/>
                </a:lnTo>
                <a:lnTo>
                  <a:pt x="293202" y="283209"/>
                </a:lnTo>
                <a:lnTo>
                  <a:pt x="295423" y="279399"/>
                </a:lnTo>
                <a:lnTo>
                  <a:pt x="302066" y="279399"/>
                </a:lnTo>
                <a:lnTo>
                  <a:pt x="304265" y="283209"/>
                </a:lnTo>
                <a:lnTo>
                  <a:pt x="304265" y="290829"/>
                </a:lnTo>
                <a:close/>
              </a:path>
              <a:path w="470534" h="469900">
                <a:moveTo>
                  <a:pt x="347879" y="331469"/>
                </a:moveTo>
                <a:lnTo>
                  <a:pt x="305006" y="331469"/>
                </a:lnTo>
                <a:lnTo>
                  <a:pt x="309449" y="330199"/>
                </a:lnTo>
                <a:lnTo>
                  <a:pt x="315352" y="323849"/>
                </a:lnTo>
                <a:lnTo>
                  <a:pt x="316833" y="318769"/>
                </a:lnTo>
                <a:lnTo>
                  <a:pt x="316833" y="311149"/>
                </a:lnTo>
                <a:lnTo>
                  <a:pt x="353750" y="311149"/>
                </a:lnTo>
                <a:lnTo>
                  <a:pt x="350383" y="327659"/>
                </a:lnTo>
                <a:lnTo>
                  <a:pt x="347879" y="331469"/>
                </a:lnTo>
                <a:close/>
              </a:path>
              <a:path w="470534" h="469900">
                <a:moveTo>
                  <a:pt x="220827" y="330199"/>
                </a:moveTo>
                <a:lnTo>
                  <a:pt x="211222" y="330199"/>
                </a:lnTo>
                <a:lnTo>
                  <a:pt x="213443" y="327659"/>
                </a:lnTo>
                <a:lnTo>
                  <a:pt x="215643" y="327659"/>
                </a:lnTo>
                <a:lnTo>
                  <a:pt x="218605" y="325119"/>
                </a:lnTo>
                <a:lnTo>
                  <a:pt x="220827" y="322579"/>
                </a:lnTo>
                <a:lnTo>
                  <a:pt x="220827" y="330199"/>
                </a:lnTo>
                <a:close/>
              </a:path>
              <a:path w="470534" h="469900">
                <a:moveTo>
                  <a:pt x="259965" y="330199"/>
                </a:moveTo>
                <a:lnTo>
                  <a:pt x="253323" y="330199"/>
                </a:lnTo>
                <a:lnTo>
                  <a:pt x="253323" y="325119"/>
                </a:lnTo>
                <a:lnTo>
                  <a:pt x="256263" y="327659"/>
                </a:lnTo>
                <a:lnTo>
                  <a:pt x="258484" y="328929"/>
                </a:lnTo>
                <a:lnTo>
                  <a:pt x="259965" y="330199"/>
                </a:lnTo>
                <a:close/>
              </a:path>
            </a:pathLst>
          </a:custGeom>
          <a:solidFill>
            <a:srgbClr val="058ECD"/>
          </a:solidFill>
        </p:spPr>
        <p:txBody>
          <a:bodyPr wrap="square" lIns="0" tIns="0" rIns="0" bIns="0" rtlCol="0"/>
          <a:lstStyle/>
          <a:p>
            <a:endParaRPr/>
          </a:p>
        </p:txBody>
      </p:sp>
      <p:sp>
        <p:nvSpPr>
          <p:cNvPr id="23" name="object 23"/>
          <p:cNvSpPr/>
          <p:nvPr/>
        </p:nvSpPr>
        <p:spPr>
          <a:xfrm>
            <a:off x="4866794" y="3829306"/>
            <a:ext cx="470534" cy="470534"/>
          </a:xfrm>
          <a:custGeom>
            <a:avLst/>
            <a:gdLst/>
            <a:ahLst/>
            <a:cxnLst/>
            <a:rect l="l" t="t" r="r" b="b"/>
            <a:pathLst>
              <a:path w="470535" h="470535">
                <a:moveTo>
                  <a:pt x="235593" y="470447"/>
                </a:moveTo>
                <a:lnTo>
                  <a:pt x="188151" y="465664"/>
                </a:lnTo>
                <a:lnTo>
                  <a:pt x="143945" y="451945"/>
                </a:lnTo>
                <a:lnTo>
                  <a:pt x="103929" y="430242"/>
                </a:lnTo>
                <a:lnTo>
                  <a:pt x="69053" y="401506"/>
                </a:lnTo>
                <a:lnTo>
                  <a:pt x="40270" y="366685"/>
                </a:lnTo>
                <a:lnTo>
                  <a:pt x="18532" y="326731"/>
                </a:lnTo>
                <a:lnTo>
                  <a:pt x="4791" y="282594"/>
                </a:lnTo>
                <a:lnTo>
                  <a:pt x="0" y="235223"/>
                </a:lnTo>
                <a:lnTo>
                  <a:pt x="4791" y="187853"/>
                </a:lnTo>
                <a:lnTo>
                  <a:pt x="18532" y="143716"/>
                </a:lnTo>
                <a:lnTo>
                  <a:pt x="40270" y="103762"/>
                </a:lnTo>
                <a:lnTo>
                  <a:pt x="69053" y="68941"/>
                </a:lnTo>
                <a:lnTo>
                  <a:pt x="103929" y="40205"/>
                </a:lnTo>
                <a:lnTo>
                  <a:pt x="143945" y="18502"/>
                </a:lnTo>
                <a:lnTo>
                  <a:pt x="188151" y="4783"/>
                </a:lnTo>
                <a:lnTo>
                  <a:pt x="235593" y="0"/>
                </a:lnTo>
                <a:lnTo>
                  <a:pt x="283004" y="4783"/>
                </a:lnTo>
                <a:lnTo>
                  <a:pt x="315041" y="14744"/>
                </a:lnTo>
                <a:lnTo>
                  <a:pt x="235593" y="14744"/>
                </a:lnTo>
                <a:lnTo>
                  <a:pt x="192121" y="18974"/>
                </a:lnTo>
                <a:lnTo>
                  <a:pt x="150935" y="31431"/>
                </a:lnTo>
                <a:lnTo>
                  <a:pt x="112934" y="51765"/>
                </a:lnTo>
                <a:lnTo>
                  <a:pt x="79017" y="79627"/>
                </a:lnTo>
                <a:lnTo>
                  <a:pt x="51529" y="113066"/>
                </a:lnTo>
                <a:lnTo>
                  <a:pt x="31382" y="150793"/>
                </a:lnTo>
                <a:lnTo>
                  <a:pt x="18989" y="191836"/>
                </a:lnTo>
                <a:lnTo>
                  <a:pt x="14766" y="235223"/>
                </a:lnTo>
                <a:lnTo>
                  <a:pt x="18989" y="278611"/>
                </a:lnTo>
                <a:lnTo>
                  <a:pt x="31382" y="319654"/>
                </a:lnTo>
                <a:lnTo>
                  <a:pt x="51529" y="357381"/>
                </a:lnTo>
                <a:lnTo>
                  <a:pt x="79017" y="390820"/>
                </a:lnTo>
                <a:lnTo>
                  <a:pt x="112934" y="418682"/>
                </a:lnTo>
                <a:lnTo>
                  <a:pt x="150935" y="439016"/>
                </a:lnTo>
                <a:lnTo>
                  <a:pt x="192121" y="451473"/>
                </a:lnTo>
                <a:lnTo>
                  <a:pt x="235593" y="455702"/>
                </a:lnTo>
                <a:lnTo>
                  <a:pt x="315041" y="455702"/>
                </a:lnTo>
                <a:lnTo>
                  <a:pt x="283004" y="465664"/>
                </a:lnTo>
                <a:lnTo>
                  <a:pt x="235593" y="470447"/>
                </a:lnTo>
                <a:close/>
              </a:path>
              <a:path w="470535" h="470535">
                <a:moveTo>
                  <a:pt x="315041" y="455702"/>
                </a:moveTo>
                <a:lnTo>
                  <a:pt x="235593" y="455702"/>
                </a:lnTo>
                <a:lnTo>
                  <a:pt x="278638" y="451473"/>
                </a:lnTo>
                <a:lnTo>
                  <a:pt x="319604" y="439016"/>
                </a:lnTo>
                <a:lnTo>
                  <a:pt x="357524" y="418682"/>
                </a:lnTo>
                <a:lnTo>
                  <a:pt x="391429" y="390820"/>
                </a:lnTo>
                <a:lnTo>
                  <a:pt x="418918" y="357381"/>
                </a:lnTo>
                <a:lnTo>
                  <a:pt x="439065" y="319654"/>
                </a:lnTo>
                <a:lnTo>
                  <a:pt x="451458" y="278611"/>
                </a:lnTo>
                <a:lnTo>
                  <a:pt x="455681" y="235223"/>
                </a:lnTo>
                <a:lnTo>
                  <a:pt x="451458" y="191836"/>
                </a:lnTo>
                <a:lnTo>
                  <a:pt x="439065" y="150793"/>
                </a:lnTo>
                <a:lnTo>
                  <a:pt x="418918" y="113066"/>
                </a:lnTo>
                <a:lnTo>
                  <a:pt x="391429" y="79627"/>
                </a:lnTo>
                <a:lnTo>
                  <a:pt x="357524" y="51765"/>
                </a:lnTo>
                <a:lnTo>
                  <a:pt x="319604" y="31431"/>
                </a:lnTo>
                <a:lnTo>
                  <a:pt x="278638" y="18974"/>
                </a:lnTo>
                <a:lnTo>
                  <a:pt x="235593" y="14744"/>
                </a:lnTo>
                <a:lnTo>
                  <a:pt x="315041" y="14744"/>
                </a:lnTo>
                <a:lnTo>
                  <a:pt x="367024" y="40205"/>
                </a:lnTo>
                <a:lnTo>
                  <a:pt x="401764" y="68941"/>
                </a:lnTo>
                <a:lnTo>
                  <a:pt x="430411" y="103762"/>
                </a:lnTo>
                <a:lnTo>
                  <a:pt x="452030" y="143716"/>
                </a:lnTo>
                <a:lnTo>
                  <a:pt x="465687" y="187853"/>
                </a:lnTo>
                <a:lnTo>
                  <a:pt x="470447" y="235223"/>
                </a:lnTo>
                <a:lnTo>
                  <a:pt x="465687" y="282594"/>
                </a:lnTo>
                <a:lnTo>
                  <a:pt x="452030" y="326731"/>
                </a:lnTo>
                <a:lnTo>
                  <a:pt x="430411" y="366685"/>
                </a:lnTo>
                <a:lnTo>
                  <a:pt x="401764" y="401506"/>
                </a:lnTo>
                <a:lnTo>
                  <a:pt x="367024" y="430242"/>
                </a:lnTo>
                <a:lnTo>
                  <a:pt x="327126" y="451945"/>
                </a:lnTo>
                <a:lnTo>
                  <a:pt x="315041" y="455702"/>
                </a:lnTo>
                <a:close/>
              </a:path>
              <a:path w="470535" h="470535">
                <a:moveTo>
                  <a:pt x="198677" y="358367"/>
                </a:moveTo>
                <a:lnTo>
                  <a:pt x="189812" y="358367"/>
                </a:lnTo>
                <a:lnTo>
                  <a:pt x="182192" y="358217"/>
                </a:lnTo>
                <a:lnTo>
                  <a:pt x="138751" y="346103"/>
                </a:lnTo>
                <a:lnTo>
                  <a:pt x="121118" y="322235"/>
                </a:lnTo>
                <a:lnTo>
                  <a:pt x="121118" y="311911"/>
                </a:lnTo>
                <a:lnTo>
                  <a:pt x="149179" y="276889"/>
                </a:lnTo>
                <a:lnTo>
                  <a:pt x="186850" y="267676"/>
                </a:lnTo>
                <a:lnTo>
                  <a:pt x="188331" y="267676"/>
                </a:lnTo>
                <a:lnTo>
                  <a:pt x="185369" y="263973"/>
                </a:lnTo>
                <a:lnTo>
                  <a:pt x="184628" y="259552"/>
                </a:lnTo>
                <a:lnTo>
                  <a:pt x="184628" y="250709"/>
                </a:lnTo>
                <a:lnTo>
                  <a:pt x="185369" y="248487"/>
                </a:lnTo>
                <a:lnTo>
                  <a:pt x="165259" y="244292"/>
                </a:lnTo>
                <a:lnTo>
                  <a:pt x="149089" y="233661"/>
                </a:lnTo>
                <a:lnTo>
                  <a:pt x="138318" y="217908"/>
                </a:lnTo>
                <a:lnTo>
                  <a:pt x="134404" y="198350"/>
                </a:lnTo>
                <a:lnTo>
                  <a:pt x="137289" y="183720"/>
                </a:lnTo>
                <a:lnTo>
                  <a:pt x="172823" y="151152"/>
                </a:lnTo>
                <a:lnTo>
                  <a:pt x="186850" y="147472"/>
                </a:lnTo>
                <a:lnTo>
                  <a:pt x="257744" y="147472"/>
                </a:lnTo>
                <a:lnTo>
                  <a:pt x="259965" y="148953"/>
                </a:lnTo>
                <a:lnTo>
                  <a:pt x="261447" y="153374"/>
                </a:lnTo>
                <a:lnTo>
                  <a:pt x="260706" y="155596"/>
                </a:lnTo>
                <a:lnTo>
                  <a:pt x="258484" y="157055"/>
                </a:lnTo>
                <a:lnTo>
                  <a:pt x="245198" y="166638"/>
                </a:lnTo>
                <a:lnTo>
                  <a:pt x="180207" y="166638"/>
                </a:lnTo>
                <a:lnTo>
                  <a:pt x="175764" y="168119"/>
                </a:lnTo>
                <a:lnTo>
                  <a:pt x="172823" y="172540"/>
                </a:lnTo>
                <a:lnTo>
                  <a:pt x="169506" y="177183"/>
                </a:lnTo>
                <a:lnTo>
                  <a:pt x="167370" y="183139"/>
                </a:lnTo>
                <a:lnTo>
                  <a:pt x="166530" y="189682"/>
                </a:lnTo>
                <a:lnTo>
                  <a:pt x="166654" y="193188"/>
                </a:lnTo>
                <a:lnTo>
                  <a:pt x="185920" y="229459"/>
                </a:lnTo>
                <a:lnTo>
                  <a:pt x="195715" y="232283"/>
                </a:lnTo>
                <a:lnTo>
                  <a:pt x="230624" y="232283"/>
                </a:lnTo>
                <a:lnTo>
                  <a:pt x="227470" y="235223"/>
                </a:lnTo>
                <a:lnTo>
                  <a:pt x="217865" y="242607"/>
                </a:lnTo>
                <a:lnTo>
                  <a:pt x="217865" y="251449"/>
                </a:lnTo>
                <a:lnTo>
                  <a:pt x="224508" y="259552"/>
                </a:lnTo>
                <a:lnTo>
                  <a:pt x="231891" y="264713"/>
                </a:lnTo>
                <a:lnTo>
                  <a:pt x="243063" y="273806"/>
                </a:lnTo>
                <a:lnTo>
                  <a:pt x="249892" y="283161"/>
                </a:lnTo>
                <a:lnTo>
                  <a:pt x="193493" y="283161"/>
                </a:lnTo>
                <a:lnTo>
                  <a:pt x="178229" y="285453"/>
                </a:lnTo>
                <a:lnTo>
                  <a:pt x="165525" y="291544"/>
                </a:lnTo>
                <a:lnTo>
                  <a:pt x="156834" y="300261"/>
                </a:lnTo>
                <a:lnTo>
                  <a:pt x="153614" y="310430"/>
                </a:lnTo>
                <a:lnTo>
                  <a:pt x="156360" y="321771"/>
                </a:lnTo>
                <a:lnTo>
                  <a:pt x="163954" y="330900"/>
                </a:lnTo>
                <a:lnTo>
                  <a:pt x="175427" y="336987"/>
                </a:lnTo>
                <a:lnTo>
                  <a:pt x="189812" y="339201"/>
                </a:lnTo>
                <a:lnTo>
                  <a:pt x="242225" y="339201"/>
                </a:lnTo>
                <a:lnTo>
                  <a:pt x="231853" y="347948"/>
                </a:lnTo>
                <a:lnTo>
                  <a:pt x="214924" y="355405"/>
                </a:lnTo>
                <a:lnTo>
                  <a:pt x="207519" y="357627"/>
                </a:lnTo>
                <a:lnTo>
                  <a:pt x="198677" y="358367"/>
                </a:lnTo>
                <a:close/>
              </a:path>
              <a:path w="470535" h="470535">
                <a:moveTo>
                  <a:pt x="324957" y="193188"/>
                </a:moveTo>
                <a:lnTo>
                  <a:pt x="304266" y="193188"/>
                </a:lnTo>
                <a:lnTo>
                  <a:pt x="304266" y="154855"/>
                </a:lnTo>
                <a:lnTo>
                  <a:pt x="306488" y="152634"/>
                </a:lnTo>
                <a:lnTo>
                  <a:pt x="321995" y="152634"/>
                </a:lnTo>
                <a:lnTo>
                  <a:pt x="324957" y="154855"/>
                </a:lnTo>
                <a:lnTo>
                  <a:pt x="324957" y="193188"/>
                </a:lnTo>
                <a:close/>
              </a:path>
              <a:path w="470535" h="470535">
                <a:moveTo>
                  <a:pt x="230624" y="232283"/>
                </a:moveTo>
                <a:lnTo>
                  <a:pt x="201617" y="232283"/>
                </a:lnTo>
                <a:lnTo>
                  <a:pt x="205319" y="230062"/>
                </a:lnTo>
                <a:lnTo>
                  <a:pt x="209000" y="226381"/>
                </a:lnTo>
                <a:lnTo>
                  <a:pt x="212318" y="221310"/>
                </a:lnTo>
                <a:lnTo>
                  <a:pt x="214453" y="215134"/>
                </a:lnTo>
                <a:lnTo>
                  <a:pt x="215274" y="208672"/>
                </a:lnTo>
                <a:lnTo>
                  <a:pt x="215332" y="207933"/>
                </a:lnTo>
                <a:lnTo>
                  <a:pt x="214924" y="200571"/>
                </a:lnTo>
                <a:lnTo>
                  <a:pt x="211342" y="187591"/>
                </a:lnTo>
                <a:lnTo>
                  <a:pt x="204574" y="176965"/>
                </a:lnTo>
                <a:lnTo>
                  <a:pt x="195592" y="169659"/>
                </a:lnTo>
                <a:lnTo>
                  <a:pt x="185369" y="166638"/>
                </a:lnTo>
                <a:lnTo>
                  <a:pt x="245198" y="166638"/>
                </a:lnTo>
                <a:lnTo>
                  <a:pt x="243718" y="167379"/>
                </a:lnTo>
                <a:lnTo>
                  <a:pt x="237075" y="167379"/>
                </a:lnTo>
                <a:lnTo>
                  <a:pt x="241490" y="173988"/>
                </a:lnTo>
                <a:lnTo>
                  <a:pt x="244728" y="181492"/>
                </a:lnTo>
                <a:lnTo>
                  <a:pt x="246720" y="189682"/>
                </a:lnTo>
                <a:lnTo>
                  <a:pt x="247398" y="198350"/>
                </a:lnTo>
                <a:lnTo>
                  <a:pt x="246049" y="208672"/>
                </a:lnTo>
                <a:lnTo>
                  <a:pt x="242139" y="218445"/>
                </a:lnTo>
                <a:lnTo>
                  <a:pt x="235876" y="227388"/>
                </a:lnTo>
                <a:lnTo>
                  <a:pt x="230624" y="232283"/>
                </a:lnTo>
                <a:close/>
              </a:path>
              <a:path w="470535" h="470535">
                <a:moveTo>
                  <a:pt x="362615" y="212354"/>
                </a:moveTo>
                <a:lnTo>
                  <a:pt x="266608" y="212354"/>
                </a:lnTo>
                <a:lnTo>
                  <a:pt x="265127" y="210895"/>
                </a:lnTo>
                <a:lnTo>
                  <a:pt x="265127" y="195410"/>
                </a:lnTo>
                <a:lnTo>
                  <a:pt x="266608" y="193188"/>
                </a:lnTo>
                <a:lnTo>
                  <a:pt x="362615" y="193188"/>
                </a:lnTo>
                <a:lnTo>
                  <a:pt x="365577" y="195410"/>
                </a:lnTo>
                <a:lnTo>
                  <a:pt x="365577" y="207933"/>
                </a:lnTo>
                <a:lnTo>
                  <a:pt x="364836" y="207933"/>
                </a:lnTo>
                <a:lnTo>
                  <a:pt x="364836" y="210895"/>
                </a:lnTo>
                <a:lnTo>
                  <a:pt x="362615" y="212354"/>
                </a:lnTo>
                <a:close/>
              </a:path>
              <a:path w="470535" h="470535">
                <a:moveTo>
                  <a:pt x="321995" y="252931"/>
                </a:moveTo>
                <a:lnTo>
                  <a:pt x="306488" y="252931"/>
                </a:lnTo>
                <a:lnTo>
                  <a:pt x="304266" y="251449"/>
                </a:lnTo>
                <a:lnTo>
                  <a:pt x="304266" y="212354"/>
                </a:lnTo>
                <a:lnTo>
                  <a:pt x="324957" y="212354"/>
                </a:lnTo>
                <a:lnTo>
                  <a:pt x="324957" y="251449"/>
                </a:lnTo>
                <a:lnTo>
                  <a:pt x="321995" y="252931"/>
                </a:lnTo>
                <a:close/>
              </a:path>
              <a:path w="470535" h="470535">
                <a:moveTo>
                  <a:pt x="242225" y="339201"/>
                </a:moveTo>
                <a:lnTo>
                  <a:pt x="189812" y="339201"/>
                </a:lnTo>
                <a:lnTo>
                  <a:pt x="207369" y="337415"/>
                </a:lnTo>
                <a:lnTo>
                  <a:pt x="220086" y="332104"/>
                </a:lnTo>
                <a:lnTo>
                  <a:pt x="227822" y="323333"/>
                </a:lnTo>
                <a:lnTo>
                  <a:pt x="230432" y="311170"/>
                </a:lnTo>
                <a:lnTo>
                  <a:pt x="230432" y="309689"/>
                </a:lnTo>
                <a:lnTo>
                  <a:pt x="229691" y="308230"/>
                </a:lnTo>
                <a:lnTo>
                  <a:pt x="229691" y="306008"/>
                </a:lnTo>
                <a:lnTo>
                  <a:pt x="227219" y="301374"/>
                </a:lnTo>
                <a:lnTo>
                  <a:pt x="223225" y="297158"/>
                </a:lnTo>
                <a:lnTo>
                  <a:pt x="217847" y="292946"/>
                </a:lnTo>
                <a:lnTo>
                  <a:pt x="211222" y="288323"/>
                </a:lnTo>
                <a:lnTo>
                  <a:pt x="209741" y="286842"/>
                </a:lnTo>
                <a:lnTo>
                  <a:pt x="206800" y="285361"/>
                </a:lnTo>
                <a:lnTo>
                  <a:pt x="203098" y="283880"/>
                </a:lnTo>
                <a:lnTo>
                  <a:pt x="198677" y="283161"/>
                </a:lnTo>
                <a:lnTo>
                  <a:pt x="249892" y="283161"/>
                </a:lnTo>
                <a:lnTo>
                  <a:pt x="250355" y="283796"/>
                </a:lnTo>
                <a:lnTo>
                  <a:pt x="254323" y="295308"/>
                </a:lnTo>
                <a:lnTo>
                  <a:pt x="255522" y="308970"/>
                </a:lnTo>
                <a:lnTo>
                  <a:pt x="252707" y="323901"/>
                </a:lnTo>
                <a:lnTo>
                  <a:pt x="244632" y="337170"/>
                </a:lnTo>
                <a:lnTo>
                  <a:pt x="242225" y="339201"/>
                </a:lnTo>
                <a:close/>
              </a:path>
            </a:pathLst>
          </a:custGeom>
          <a:solidFill>
            <a:srgbClr val="058ECD"/>
          </a:solidFill>
        </p:spPr>
        <p:txBody>
          <a:bodyPr wrap="square" lIns="0" tIns="0" rIns="0" bIns="0" rtlCol="0"/>
          <a:lstStyle/>
          <a:p>
            <a:endParaRPr/>
          </a:p>
        </p:txBody>
      </p:sp>
      <p:sp>
        <p:nvSpPr>
          <p:cNvPr id="24" name="object 24"/>
          <p:cNvSpPr/>
          <p:nvPr/>
        </p:nvSpPr>
        <p:spPr>
          <a:xfrm>
            <a:off x="5832487" y="3828576"/>
            <a:ext cx="470534" cy="472440"/>
          </a:xfrm>
          <a:custGeom>
            <a:avLst/>
            <a:gdLst/>
            <a:ahLst/>
            <a:cxnLst/>
            <a:rect l="l" t="t" r="r" b="b"/>
            <a:pathLst>
              <a:path w="470535" h="472439">
                <a:moveTo>
                  <a:pt x="235593" y="471851"/>
                </a:moveTo>
                <a:lnTo>
                  <a:pt x="188151" y="467053"/>
                </a:lnTo>
                <a:lnTo>
                  <a:pt x="143945" y="453294"/>
                </a:lnTo>
                <a:lnTo>
                  <a:pt x="103929" y="431526"/>
                </a:lnTo>
                <a:lnTo>
                  <a:pt x="69053" y="402704"/>
                </a:lnTo>
                <a:lnTo>
                  <a:pt x="40270" y="367779"/>
                </a:lnTo>
                <a:lnTo>
                  <a:pt x="18532" y="327706"/>
                </a:lnTo>
                <a:lnTo>
                  <a:pt x="4791" y="283437"/>
                </a:lnTo>
                <a:lnTo>
                  <a:pt x="0" y="235926"/>
                </a:lnTo>
                <a:lnTo>
                  <a:pt x="4791" y="188414"/>
                </a:lnTo>
                <a:lnTo>
                  <a:pt x="18532" y="144145"/>
                </a:lnTo>
                <a:lnTo>
                  <a:pt x="40270" y="104072"/>
                </a:lnTo>
                <a:lnTo>
                  <a:pt x="69053" y="69147"/>
                </a:lnTo>
                <a:lnTo>
                  <a:pt x="103929" y="40325"/>
                </a:lnTo>
                <a:lnTo>
                  <a:pt x="143945" y="18557"/>
                </a:lnTo>
                <a:lnTo>
                  <a:pt x="188151" y="4798"/>
                </a:lnTo>
                <a:lnTo>
                  <a:pt x="235593" y="0"/>
                </a:lnTo>
                <a:lnTo>
                  <a:pt x="283004" y="4798"/>
                </a:lnTo>
                <a:lnTo>
                  <a:pt x="315041" y="14788"/>
                </a:lnTo>
                <a:lnTo>
                  <a:pt x="235593" y="14788"/>
                </a:lnTo>
                <a:lnTo>
                  <a:pt x="192121" y="19031"/>
                </a:lnTo>
                <a:lnTo>
                  <a:pt x="150935" y="31524"/>
                </a:lnTo>
                <a:lnTo>
                  <a:pt x="112934" y="51919"/>
                </a:lnTo>
                <a:lnTo>
                  <a:pt x="79017" y="79865"/>
                </a:lnTo>
                <a:lnTo>
                  <a:pt x="51529" y="113404"/>
                </a:lnTo>
                <a:lnTo>
                  <a:pt x="31382" y="151243"/>
                </a:lnTo>
                <a:lnTo>
                  <a:pt x="18989" y="192409"/>
                </a:lnTo>
                <a:lnTo>
                  <a:pt x="14766" y="235926"/>
                </a:lnTo>
                <a:lnTo>
                  <a:pt x="18989" y="279442"/>
                </a:lnTo>
                <a:lnTo>
                  <a:pt x="31382" y="320608"/>
                </a:lnTo>
                <a:lnTo>
                  <a:pt x="51529" y="358447"/>
                </a:lnTo>
                <a:lnTo>
                  <a:pt x="79017" y="391986"/>
                </a:lnTo>
                <a:lnTo>
                  <a:pt x="112934" y="419932"/>
                </a:lnTo>
                <a:lnTo>
                  <a:pt x="150935" y="440326"/>
                </a:lnTo>
                <a:lnTo>
                  <a:pt x="192121" y="452820"/>
                </a:lnTo>
                <a:lnTo>
                  <a:pt x="235593" y="457062"/>
                </a:lnTo>
                <a:lnTo>
                  <a:pt x="315041" y="457062"/>
                </a:lnTo>
                <a:lnTo>
                  <a:pt x="283004" y="467053"/>
                </a:lnTo>
                <a:lnTo>
                  <a:pt x="235593" y="471851"/>
                </a:lnTo>
                <a:close/>
              </a:path>
              <a:path w="470535" h="472439">
                <a:moveTo>
                  <a:pt x="315041" y="457062"/>
                </a:moveTo>
                <a:lnTo>
                  <a:pt x="235593" y="457062"/>
                </a:lnTo>
                <a:lnTo>
                  <a:pt x="278638" y="452820"/>
                </a:lnTo>
                <a:lnTo>
                  <a:pt x="319604" y="440326"/>
                </a:lnTo>
                <a:lnTo>
                  <a:pt x="357524" y="419932"/>
                </a:lnTo>
                <a:lnTo>
                  <a:pt x="391429" y="391986"/>
                </a:lnTo>
                <a:lnTo>
                  <a:pt x="418918" y="358447"/>
                </a:lnTo>
                <a:lnTo>
                  <a:pt x="439065" y="320608"/>
                </a:lnTo>
                <a:lnTo>
                  <a:pt x="451458" y="279442"/>
                </a:lnTo>
                <a:lnTo>
                  <a:pt x="455681" y="235926"/>
                </a:lnTo>
                <a:lnTo>
                  <a:pt x="451458" y="192409"/>
                </a:lnTo>
                <a:lnTo>
                  <a:pt x="439065" y="151243"/>
                </a:lnTo>
                <a:lnTo>
                  <a:pt x="418918" y="113404"/>
                </a:lnTo>
                <a:lnTo>
                  <a:pt x="391429" y="79865"/>
                </a:lnTo>
                <a:lnTo>
                  <a:pt x="357524" y="51919"/>
                </a:lnTo>
                <a:lnTo>
                  <a:pt x="319604" y="31524"/>
                </a:lnTo>
                <a:lnTo>
                  <a:pt x="278638" y="19031"/>
                </a:lnTo>
                <a:lnTo>
                  <a:pt x="235593" y="14788"/>
                </a:lnTo>
                <a:lnTo>
                  <a:pt x="315041" y="14788"/>
                </a:lnTo>
                <a:lnTo>
                  <a:pt x="367024" y="40325"/>
                </a:lnTo>
                <a:lnTo>
                  <a:pt x="401764" y="69147"/>
                </a:lnTo>
                <a:lnTo>
                  <a:pt x="430411" y="104072"/>
                </a:lnTo>
                <a:lnTo>
                  <a:pt x="452030" y="144145"/>
                </a:lnTo>
                <a:lnTo>
                  <a:pt x="465687" y="188414"/>
                </a:lnTo>
                <a:lnTo>
                  <a:pt x="470447" y="235926"/>
                </a:lnTo>
                <a:lnTo>
                  <a:pt x="465687" y="283437"/>
                </a:lnTo>
                <a:lnTo>
                  <a:pt x="452030" y="327706"/>
                </a:lnTo>
                <a:lnTo>
                  <a:pt x="430411" y="367779"/>
                </a:lnTo>
                <a:lnTo>
                  <a:pt x="401764" y="402704"/>
                </a:lnTo>
                <a:lnTo>
                  <a:pt x="367024" y="431526"/>
                </a:lnTo>
                <a:lnTo>
                  <a:pt x="327126" y="453294"/>
                </a:lnTo>
                <a:lnTo>
                  <a:pt x="315041" y="457062"/>
                </a:lnTo>
                <a:close/>
              </a:path>
              <a:path w="470535" h="472439">
                <a:moveTo>
                  <a:pt x="153614" y="174541"/>
                </a:moveTo>
                <a:lnTo>
                  <a:pt x="152873" y="174541"/>
                </a:lnTo>
                <a:lnTo>
                  <a:pt x="142407" y="172576"/>
                </a:lnTo>
                <a:lnTo>
                  <a:pt x="134502" y="167143"/>
                </a:lnTo>
                <a:lnTo>
                  <a:pt x="129504" y="158938"/>
                </a:lnTo>
                <a:lnTo>
                  <a:pt x="127761" y="148654"/>
                </a:lnTo>
                <a:lnTo>
                  <a:pt x="129620" y="138371"/>
                </a:lnTo>
                <a:lnTo>
                  <a:pt x="134872" y="130165"/>
                </a:lnTo>
                <a:lnTo>
                  <a:pt x="143032" y="124733"/>
                </a:lnTo>
                <a:lnTo>
                  <a:pt x="153614" y="122768"/>
                </a:lnTo>
                <a:lnTo>
                  <a:pt x="164508" y="124733"/>
                </a:lnTo>
                <a:lnTo>
                  <a:pt x="172633" y="130165"/>
                </a:lnTo>
                <a:lnTo>
                  <a:pt x="177712" y="138371"/>
                </a:lnTo>
                <a:lnTo>
                  <a:pt x="179466" y="148654"/>
                </a:lnTo>
                <a:lnTo>
                  <a:pt x="177712" y="158938"/>
                </a:lnTo>
                <a:lnTo>
                  <a:pt x="172633" y="167143"/>
                </a:lnTo>
                <a:lnTo>
                  <a:pt x="164508" y="172576"/>
                </a:lnTo>
                <a:lnTo>
                  <a:pt x="153614" y="174541"/>
                </a:lnTo>
                <a:close/>
              </a:path>
              <a:path w="470535" h="472439">
                <a:moveTo>
                  <a:pt x="342080" y="218908"/>
                </a:moveTo>
                <a:lnTo>
                  <a:pt x="253322" y="218908"/>
                </a:lnTo>
                <a:lnTo>
                  <a:pt x="259400" y="211040"/>
                </a:lnTo>
                <a:lnTo>
                  <a:pt x="268176" y="203103"/>
                </a:lnTo>
                <a:lnTo>
                  <a:pt x="280416" y="196968"/>
                </a:lnTo>
                <a:lnTo>
                  <a:pt x="296882" y="194507"/>
                </a:lnTo>
                <a:lnTo>
                  <a:pt x="319165" y="198459"/>
                </a:lnTo>
                <a:lnTo>
                  <a:pt x="337225" y="210593"/>
                </a:lnTo>
                <a:lnTo>
                  <a:pt x="342080" y="218908"/>
                </a:lnTo>
                <a:close/>
              </a:path>
              <a:path w="470535" h="472439">
                <a:moveTo>
                  <a:pt x="176504" y="348340"/>
                </a:moveTo>
                <a:lnTo>
                  <a:pt x="127761" y="348340"/>
                </a:lnTo>
                <a:lnTo>
                  <a:pt x="127761" y="198199"/>
                </a:lnTo>
                <a:lnTo>
                  <a:pt x="176504" y="198199"/>
                </a:lnTo>
                <a:lnTo>
                  <a:pt x="176504" y="348340"/>
                </a:lnTo>
                <a:close/>
              </a:path>
              <a:path w="470535" h="472439">
                <a:moveTo>
                  <a:pt x="253322" y="348340"/>
                </a:moveTo>
                <a:lnTo>
                  <a:pt x="204579" y="348340"/>
                </a:lnTo>
                <a:lnTo>
                  <a:pt x="204579" y="198199"/>
                </a:lnTo>
                <a:lnTo>
                  <a:pt x="253322" y="198199"/>
                </a:lnTo>
                <a:lnTo>
                  <a:pt x="253322" y="218908"/>
                </a:lnTo>
                <a:lnTo>
                  <a:pt x="342080" y="218908"/>
                </a:lnTo>
                <a:lnTo>
                  <a:pt x="349330" y="231325"/>
                </a:lnTo>
                <a:lnTo>
                  <a:pt x="349576" y="232976"/>
                </a:lnTo>
                <a:lnTo>
                  <a:pt x="279894" y="232976"/>
                </a:lnTo>
                <a:lnTo>
                  <a:pt x="270887" y="234501"/>
                </a:lnTo>
                <a:lnTo>
                  <a:pt x="263747" y="238520"/>
                </a:lnTo>
                <a:lnTo>
                  <a:pt x="258409" y="244201"/>
                </a:lnTo>
                <a:lnTo>
                  <a:pt x="254804" y="250715"/>
                </a:lnTo>
                <a:lnTo>
                  <a:pt x="253322" y="254406"/>
                </a:lnTo>
                <a:lnTo>
                  <a:pt x="253322" y="348340"/>
                </a:lnTo>
                <a:close/>
              </a:path>
              <a:path w="470535" h="472439">
                <a:moveTo>
                  <a:pt x="353750" y="348340"/>
                </a:moveTo>
                <a:lnTo>
                  <a:pt x="305006" y="348340"/>
                </a:lnTo>
                <a:lnTo>
                  <a:pt x="305006" y="266246"/>
                </a:lnTo>
                <a:lnTo>
                  <a:pt x="303576" y="252625"/>
                </a:lnTo>
                <a:lnTo>
                  <a:pt x="299099" y="242124"/>
                </a:lnTo>
                <a:lnTo>
                  <a:pt x="291297" y="235367"/>
                </a:lnTo>
                <a:lnTo>
                  <a:pt x="279894" y="232976"/>
                </a:lnTo>
                <a:lnTo>
                  <a:pt x="349576" y="232976"/>
                </a:lnTo>
                <a:lnTo>
                  <a:pt x="353750" y="261069"/>
                </a:lnTo>
                <a:lnTo>
                  <a:pt x="353750" y="348340"/>
                </a:lnTo>
                <a:close/>
              </a:path>
            </a:pathLst>
          </a:custGeom>
          <a:solidFill>
            <a:srgbClr val="058ECD"/>
          </a:solidFill>
        </p:spPr>
        <p:txBody>
          <a:bodyPr wrap="square" lIns="0" tIns="0" rIns="0" bIns="0" rtlCol="0"/>
          <a:lstStyle/>
          <a:p>
            <a:endParaRPr/>
          </a:p>
        </p:txBody>
      </p:sp>
      <p:sp>
        <p:nvSpPr>
          <p:cNvPr id="25" name="object 25"/>
          <p:cNvSpPr/>
          <p:nvPr/>
        </p:nvSpPr>
        <p:spPr>
          <a:xfrm>
            <a:off x="7729821" y="3828576"/>
            <a:ext cx="470534" cy="472440"/>
          </a:xfrm>
          <a:custGeom>
            <a:avLst/>
            <a:gdLst/>
            <a:ahLst/>
            <a:cxnLst/>
            <a:rect l="l" t="t" r="r" b="b"/>
            <a:pathLst>
              <a:path w="470534" h="472439">
                <a:moveTo>
                  <a:pt x="234853" y="471851"/>
                </a:moveTo>
                <a:lnTo>
                  <a:pt x="187442" y="467053"/>
                </a:lnTo>
                <a:lnTo>
                  <a:pt x="143321" y="453294"/>
                </a:lnTo>
                <a:lnTo>
                  <a:pt x="103423" y="431526"/>
                </a:lnTo>
                <a:lnTo>
                  <a:pt x="68683" y="402704"/>
                </a:lnTo>
                <a:lnTo>
                  <a:pt x="40036" y="367779"/>
                </a:lnTo>
                <a:lnTo>
                  <a:pt x="18417" y="327706"/>
                </a:lnTo>
                <a:lnTo>
                  <a:pt x="4760" y="283437"/>
                </a:lnTo>
                <a:lnTo>
                  <a:pt x="0" y="235926"/>
                </a:lnTo>
                <a:lnTo>
                  <a:pt x="4760" y="188414"/>
                </a:lnTo>
                <a:lnTo>
                  <a:pt x="18417" y="144145"/>
                </a:lnTo>
                <a:lnTo>
                  <a:pt x="40036" y="104072"/>
                </a:lnTo>
                <a:lnTo>
                  <a:pt x="68683" y="69147"/>
                </a:lnTo>
                <a:lnTo>
                  <a:pt x="103423" y="40325"/>
                </a:lnTo>
                <a:lnTo>
                  <a:pt x="143321" y="18557"/>
                </a:lnTo>
                <a:lnTo>
                  <a:pt x="187442" y="4798"/>
                </a:lnTo>
                <a:lnTo>
                  <a:pt x="234853" y="0"/>
                </a:lnTo>
                <a:lnTo>
                  <a:pt x="282296" y="4798"/>
                </a:lnTo>
                <a:lnTo>
                  <a:pt x="314393" y="14788"/>
                </a:lnTo>
                <a:lnTo>
                  <a:pt x="234853" y="14788"/>
                </a:lnTo>
                <a:lnTo>
                  <a:pt x="191809" y="19031"/>
                </a:lnTo>
                <a:lnTo>
                  <a:pt x="150842" y="31524"/>
                </a:lnTo>
                <a:lnTo>
                  <a:pt x="112923" y="51919"/>
                </a:lnTo>
                <a:lnTo>
                  <a:pt x="79017" y="79865"/>
                </a:lnTo>
                <a:lnTo>
                  <a:pt x="51530" y="113404"/>
                </a:lnTo>
                <a:lnTo>
                  <a:pt x="31382" y="151243"/>
                </a:lnTo>
                <a:lnTo>
                  <a:pt x="18989" y="192409"/>
                </a:lnTo>
                <a:lnTo>
                  <a:pt x="14766" y="235926"/>
                </a:lnTo>
                <a:lnTo>
                  <a:pt x="18989" y="279442"/>
                </a:lnTo>
                <a:lnTo>
                  <a:pt x="31382" y="320608"/>
                </a:lnTo>
                <a:lnTo>
                  <a:pt x="51530" y="358447"/>
                </a:lnTo>
                <a:lnTo>
                  <a:pt x="79017" y="391986"/>
                </a:lnTo>
                <a:lnTo>
                  <a:pt x="112923" y="419932"/>
                </a:lnTo>
                <a:lnTo>
                  <a:pt x="150842" y="440326"/>
                </a:lnTo>
                <a:lnTo>
                  <a:pt x="191809" y="452820"/>
                </a:lnTo>
                <a:lnTo>
                  <a:pt x="234853" y="457062"/>
                </a:lnTo>
                <a:lnTo>
                  <a:pt x="314394" y="457062"/>
                </a:lnTo>
                <a:lnTo>
                  <a:pt x="282296" y="467053"/>
                </a:lnTo>
                <a:lnTo>
                  <a:pt x="234853" y="471851"/>
                </a:lnTo>
                <a:close/>
              </a:path>
              <a:path w="470534" h="472439">
                <a:moveTo>
                  <a:pt x="314394" y="457062"/>
                </a:moveTo>
                <a:lnTo>
                  <a:pt x="234853" y="457062"/>
                </a:lnTo>
                <a:lnTo>
                  <a:pt x="278326" y="452820"/>
                </a:lnTo>
                <a:lnTo>
                  <a:pt x="319512" y="440326"/>
                </a:lnTo>
                <a:lnTo>
                  <a:pt x="357513" y="419932"/>
                </a:lnTo>
                <a:lnTo>
                  <a:pt x="391430" y="391986"/>
                </a:lnTo>
                <a:lnTo>
                  <a:pt x="418918" y="358447"/>
                </a:lnTo>
                <a:lnTo>
                  <a:pt x="439065" y="320608"/>
                </a:lnTo>
                <a:lnTo>
                  <a:pt x="451458" y="279442"/>
                </a:lnTo>
                <a:lnTo>
                  <a:pt x="455680" y="235926"/>
                </a:lnTo>
                <a:lnTo>
                  <a:pt x="451458" y="192409"/>
                </a:lnTo>
                <a:lnTo>
                  <a:pt x="439065" y="151243"/>
                </a:lnTo>
                <a:lnTo>
                  <a:pt x="418918" y="113404"/>
                </a:lnTo>
                <a:lnTo>
                  <a:pt x="391430" y="79865"/>
                </a:lnTo>
                <a:lnTo>
                  <a:pt x="357513" y="51919"/>
                </a:lnTo>
                <a:lnTo>
                  <a:pt x="319512" y="31524"/>
                </a:lnTo>
                <a:lnTo>
                  <a:pt x="278326" y="19031"/>
                </a:lnTo>
                <a:lnTo>
                  <a:pt x="234853" y="14788"/>
                </a:lnTo>
                <a:lnTo>
                  <a:pt x="314393" y="14788"/>
                </a:lnTo>
                <a:lnTo>
                  <a:pt x="366518" y="40325"/>
                </a:lnTo>
                <a:lnTo>
                  <a:pt x="401394" y="69147"/>
                </a:lnTo>
                <a:lnTo>
                  <a:pt x="430176" y="104072"/>
                </a:lnTo>
                <a:lnTo>
                  <a:pt x="451914" y="144145"/>
                </a:lnTo>
                <a:lnTo>
                  <a:pt x="465655" y="188414"/>
                </a:lnTo>
                <a:lnTo>
                  <a:pt x="470447" y="235926"/>
                </a:lnTo>
                <a:lnTo>
                  <a:pt x="465655" y="283437"/>
                </a:lnTo>
                <a:lnTo>
                  <a:pt x="451914" y="327706"/>
                </a:lnTo>
                <a:lnTo>
                  <a:pt x="430176" y="367779"/>
                </a:lnTo>
                <a:lnTo>
                  <a:pt x="401394" y="402704"/>
                </a:lnTo>
                <a:lnTo>
                  <a:pt x="366518" y="431526"/>
                </a:lnTo>
                <a:lnTo>
                  <a:pt x="326501" y="453294"/>
                </a:lnTo>
                <a:lnTo>
                  <a:pt x="314394" y="457062"/>
                </a:lnTo>
                <a:close/>
              </a:path>
              <a:path w="470534" h="472439">
                <a:moveTo>
                  <a:pt x="240015" y="344648"/>
                </a:moveTo>
                <a:lnTo>
                  <a:pt x="233372" y="344648"/>
                </a:lnTo>
                <a:lnTo>
                  <a:pt x="192798" y="336466"/>
                </a:lnTo>
                <a:lnTo>
                  <a:pt x="159704" y="314139"/>
                </a:lnTo>
                <a:lnTo>
                  <a:pt x="137411" y="280994"/>
                </a:lnTo>
                <a:lnTo>
                  <a:pt x="129241" y="240360"/>
                </a:lnTo>
                <a:lnTo>
                  <a:pt x="129241" y="232976"/>
                </a:lnTo>
                <a:lnTo>
                  <a:pt x="129982" y="226313"/>
                </a:lnTo>
                <a:lnTo>
                  <a:pt x="131463" y="218908"/>
                </a:lnTo>
                <a:lnTo>
                  <a:pt x="128007" y="211989"/>
                </a:lnTo>
                <a:lnTo>
                  <a:pt x="125458" y="204583"/>
                </a:lnTo>
                <a:lnTo>
                  <a:pt x="123878" y="196735"/>
                </a:lnTo>
                <a:lnTo>
                  <a:pt x="123487" y="190815"/>
                </a:lnTo>
                <a:lnTo>
                  <a:pt x="123374" y="188414"/>
                </a:lnTo>
                <a:lnTo>
                  <a:pt x="128013" y="165076"/>
                </a:lnTo>
                <a:lnTo>
                  <a:pt x="140788" y="145790"/>
                </a:lnTo>
                <a:lnTo>
                  <a:pt x="159790" y="132742"/>
                </a:lnTo>
                <a:lnTo>
                  <a:pt x="183147" y="127945"/>
                </a:lnTo>
                <a:lnTo>
                  <a:pt x="191866" y="128615"/>
                </a:lnTo>
                <a:lnTo>
                  <a:pt x="200236" y="130531"/>
                </a:lnTo>
                <a:lnTo>
                  <a:pt x="208186" y="133558"/>
                </a:lnTo>
                <a:lnTo>
                  <a:pt x="215643" y="137557"/>
                </a:lnTo>
                <a:lnTo>
                  <a:pt x="240737" y="137557"/>
                </a:lnTo>
                <a:lnTo>
                  <a:pt x="273946" y="144254"/>
                </a:lnTo>
                <a:lnTo>
                  <a:pt x="306793" y="166415"/>
                </a:lnTo>
                <a:lnTo>
                  <a:pt x="232631" y="166415"/>
                </a:lnTo>
                <a:lnTo>
                  <a:pt x="224168" y="166806"/>
                </a:lnTo>
                <a:lnTo>
                  <a:pt x="186850" y="179718"/>
                </a:lnTo>
                <a:lnTo>
                  <a:pt x="175023" y="198942"/>
                </a:lnTo>
                <a:lnTo>
                  <a:pt x="175023" y="215216"/>
                </a:lnTo>
                <a:lnTo>
                  <a:pt x="205335" y="243202"/>
                </a:lnTo>
                <a:lnTo>
                  <a:pt x="234853" y="250715"/>
                </a:lnTo>
                <a:lnTo>
                  <a:pt x="241496" y="252200"/>
                </a:lnTo>
                <a:lnTo>
                  <a:pt x="250360" y="255149"/>
                </a:lnTo>
                <a:lnTo>
                  <a:pt x="251594" y="255891"/>
                </a:lnTo>
                <a:lnTo>
                  <a:pt x="183147" y="255891"/>
                </a:lnTo>
                <a:lnTo>
                  <a:pt x="179466" y="257377"/>
                </a:lnTo>
                <a:lnTo>
                  <a:pt x="176505" y="260326"/>
                </a:lnTo>
                <a:lnTo>
                  <a:pt x="173564" y="262554"/>
                </a:lnTo>
                <a:lnTo>
                  <a:pt x="172083" y="266246"/>
                </a:lnTo>
                <a:lnTo>
                  <a:pt x="172083" y="275858"/>
                </a:lnTo>
                <a:lnTo>
                  <a:pt x="174305" y="282521"/>
                </a:lnTo>
                <a:lnTo>
                  <a:pt x="178726" y="288441"/>
                </a:lnTo>
                <a:lnTo>
                  <a:pt x="183147" y="295082"/>
                </a:lnTo>
                <a:lnTo>
                  <a:pt x="222401" y="311557"/>
                </a:lnTo>
                <a:lnTo>
                  <a:pt x="233372" y="312099"/>
                </a:lnTo>
                <a:lnTo>
                  <a:pt x="336709" y="312099"/>
                </a:lnTo>
                <a:lnTo>
                  <a:pt x="336530" y="313008"/>
                </a:lnTo>
                <a:lnTo>
                  <a:pt x="323753" y="332259"/>
                </a:lnTo>
                <a:lnTo>
                  <a:pt x="308751" y="342420"/>
                </a:lnTo>
                <a:lnTo>
                  <a:pt x="252582" y="342420"/>
                </a:lnTo>
                <a:lnTo>
                  <a:pt x="246680" y="343905"/>
                </a:lnTo>
                <a:lnTo>
                  <a:pt x="240015" y="344648"/>
                </a:lnTo>
                <a:close/>
              </a:path>
              <a:path w="470534" h="472439">
                <a:moveTo>
                  <a:pt x="240737" y="137557"/>
                </a:moveTo>
                <a:lnTo>
                  <a:pt x="215643" y="137557"/>
                </a:lnTo>
                <a:lnTo>
                  <a:pt x="221567" y="136072"/>
                </a:lnTo>
                <a:lnTo>
                  <a:pt x="233372" y="136072"/>
                </a:lnTo>
                <a:lnTo>
                  <a:pt x="240737" y="137557"/>
                </a:lnTo>
                <a:close/>
              </a:path>
              <a:path w="470534" h="472439">
                <a:moveTo>
                  <a:pt x="332746" y="216702"/>
                </a:moveTo>
                <a:lnTo>
                  <a:pt x="276954" y="216702"/>
                </a:lnTo>
                <a:lnTo>
                  <a:pt x="280634" y="215216"/>
                </a:lnTo>
                <a:lnTo>
                  <a:pt x="286559" y="209296"/>
                </a:lnTo>
                <a:lnTo>
                  <a:pt x="288018" y="205604"/>
                </a:lnTo>
                <a:lnTo>
                  <a:pt x="288018" y="198199"/>
                </a:lnTo>
                <a:lnTo>
                  <a:pt x="286559" y="193765"/>
                </a:lnTo>
                <a:lnTo>
                  <a:pt x="284337" y="190073"/>
                </a:lnTo>
                <a:lnTo>
                  <a:pt x="282116" y="185638"/>
                </a:lnTo>
                <a:lnTo>
                  <a:pt x="242237" y="166415"/>
                </a:lnTo>
                <a:lnTo>
                  <a:pt x="306793" y="166415"/>
                </a:lnTo>
                <a:lnTo>
                  <a:pt x="307040" y="166581"/>
                </a:lnTo>
                <a:lnTo>
                  <a:pt x="329333" y="199726"/>
                </a:lnTo>
                <a:lnTo>
                  <a:pt x="332746" y="216702"/>
                </a:lnTo>
                <a:close/>
              </a:path>
              <a:path w="470534" h="472439">
                <a:moveTo>
                  <a:pt x="336709" y="312099"/>
                </a:moveTo>
                <a:lnTo>
                  <a:pt x="233372" y="312099"/>
                </a:lnTo>
                <a:lnTo>
                  <a:pt x="242401" y="311696"/>
                </a:lnTo>
                <a:lnTo>
                  <a:pt x="250731" y="310532"/>
                </a:lnTo>
                <a:lnTo>
                  <a:pt x="287299" y="289904"/>
                </a:lnTo>
                <a:lnTo>
                  <a:pt x="293942" y="259583"/>
                </a:lnTo>
                <a:lnTo>
                  <a:pt x="292461" y="253685"/>
                </a:lnTo>
                <a:lnTo>
                  <a:pt x="260705" y="227799"/>
                </a:lnTo>
                <a:lnTo>
                  <a:pt x="237074" y="221879"/>
                </a:lnTo>
                <a:lnTo>
                  <a:pt x="230431" y="220393"/>
                </a:lnTo>
                <a:lnTo>
                  <a:pt x="225988" y="218908"/>
                </a:lnTo>
                <a:lnTo>
                  <a:pt x="220086" y="217445"/>
                </a:lnTo>
                <a:lnTo>
                  <a:pt x="217124" y="215959"/>
                </a:lnTo>
                <a:lnTo>
                  <a:pt x="214924" y="215216"/>
                </a:lnTo>
                <a:lnTo>
                  <a:pt x="211962" y="213731"/>
                </a:lnTo>
                <a:lnTo>
                  <a:pt x="209741" y="212267"/>
                </a:lnTo>
                <a:lnTo>
                  <a:pt x="208259" y="210039"/>
                </a:lnTo>
                <a:lnTo>
                  <a:pt x="206800" y="208554"/>
                </a:lnTo>
                <a:lnTo>
                  <a:pt x="206060" y="206347"/>
                </a:lnTo>
                <a:lnTo>
                  <a:pt x="206060" y="200427"/>
                </a:lnTo>
                <a:lnTo>
                  <a:pt x="208259" y="196735"/>
                </a:lnTo>
                <a:lnTo>
                  <a:pt x="212702" y="193765"/>
                </a:lnTo>
                <a:lnTo>
                  <a:pt x="217124" y="191558"/>
                </a:lnTo>
                <a:lnTo>
                  <a:pt x="223048" y="189330"/>
                </a:lnTo>
                <a:lnTo>
                  <a:pt x="238555" y="189330"/>
                </a:lnTo>
                <a:lnTo>
                  <a:pt x="244458" y="190815"/>
                </a:lnTo>
                <a:lnTo>
                  <a:pt x="251861" y="196759"/>
                </a:lnTo>
                <a:lnTo>
                  <a:pt x="254803" y="200427"/>
                </a:lnTo>
                <a:lnTo>
                  <a:pt x="257744" y="205604"/>
                </a:lnTo>
                <a:lnTo>
                  <a:pt x="259966" y="209296"/>
                </a:lnTo>
                <a:lnTo>
                  <a:pt x="261446" y="211524"/>
                </a:lnTo>
                <a:lnTo>
                  <a:pt x="263646" y="213731"/>
                </a:lnTo>
                <a:lnTo>
                  <a:pt x="265868" y="215216"/>
                </a:lnTo>
                <a:lnTo>
                  <a:pt x="268830" y="216702"/>
                </a:lnTo>
                <a:lnTo>
                  <a:pt x="332746" y="216702"/>
                </a:lnTo>
                <a:lnTo>
                  <a:pt x="337502" y="240360"/>
                </a:lnTo>
                <a:lnTo>
                  <a:pt x="337428" y="248508"/>
                </a:lnTo>
                <a:lnTo>
                  <a:pt x="336762" y="255149"/>
                </a:lnTo>
                <a:lnTo>
                  <a:pt x="335302" y="262554"/>
                </a:lnTo>
                <a:lnTo>
                  <a:pt x="337777" y="268789"/>
                </a:lnTo>
                <a:lnTo>
                  <a:pt x="339634" y="275304"/>
                </a:lnTo>
                <a:lnTo>
                  <a:pt x="340745" y="281778"/>
                </a:lnTo>
                <a:lnTo>
                  <a:pt x="340909" y="284006"/>
                </a:lnTo>
                <a:lnTo>
                  <a:pt x="341205" y="289183"/>
                </a:lnTo>
                <a:lnTo>
                  <a:pt x="336709" y="312099"/>
                </a:lnTo>
                <a:close/>
              </a:path>
              <a:path w="470534" h="472439">
                <a:moveTo>
                  <a:pt x="240755" y="288441"/>
                </a:moveTo>
                <a:lnTo>
                  <a:pt x="225988" y="288441"/>
                </a:lnTo>
                <a:lnTo>
                  <a:pt x="220827" y="286955"/>
                </a:lnTo>
                <a:lnTo>
                  <a:pt x="213443" y="284006"/>
                </a:lnTo>
                <a:lnTo>
                  <a:pt x="210481" y="281778"/>
                </a:lnTo>
                <a:lnTo>
                  <a:pt x="208259" y="278829"/>
                </a:lnTo>
                <a:lnTo>
                  <a:pt x="206800" y="275858"/>
                </a:lnTo>
                <a:lnTo>
                  <a:pt x="202357" y="268474"/>
                </a:lnTo>
                <a:lnTo>
                  <a:pt x="190552" y="255891"/>
                </a:lnTo>
                <a:lnTo>
                  <a:pt x="251594" y="255891"/>
                </a:lnTo>
                <a:lnTo>
                  <a:pt x="254063" y="257377"/>
                </a:lnTo>
                <a:lnTo>
                  <a:pt x="257003" y="259583"/>
                </a:lnTo>
                <a:lnTo>
                  <a:pt x="259966" y="262554"/>
                </a:lnTo>
                <a:lnTo>
                  <a:pt x="261446" y="265504"/>
                </a:lnTo>
                <a:lnTo>
                  <a:pt x="261446" y="275115"/>
                </a:lnTo>
                <a:lnTo>
                  <a:pt x="258484" y="278829"/>
                </a:lnTo>
                <a:lnTo>
                  <a:pt x="248139" y="286213"/>
                </a:lnTo>
                <a:lnTo>
                  <a:pt x="240755" y="288441"/>
                </a:lnTo>
                <a:close/>
              </a:path>
              <a:path w="470534" h="472439">
                <a:moveTo>
                  <a:pt x="281375" y="349825"/>
                </a:moveTo>
                <a:lnTo>
                  <a:pt x="273663" y="349396"/>
                </a:lnTo>
                <a:lnTo>
                  <a:pt x="266154" y="348064"/>
                </a:lnTo>
                <a:lnTo>
                  <a:pt x="259057" y="345761"/>
                </a:lnTo>
                <a:lnTo>
                  <a:pt x="252582" y="342420"/>
                </a:lnTo>
                <a:lnTo>
                  <a:pt x="308751" y="342420"/>
                </a:lnTo>
                <a:lnTo>
                  <a:pt x="304745" y="345133"/>
                </a:lnTo>
                <a:lnTo>
                  <a:pt x="281375" y="349825"/>
                </a:lnTo>
                <a:close/>
              </a:path>
            </a:pathLst>
          </a:custGeom>
          <a:solidFill>
            <a:srgbClr val="058ECD"/>
          </a:solidFill>
        </p:spPr>
        <p:txBody>
          <a:bodyPr wrap="square" lIns="0" tIns="0" rIns="0" bIns="0" rtlCol="0"/>
          <a:lstStyle/>
          <a:p>
            <a:endParaRPr/>
          </a:p>
        </p:txBody>
      </p:sp>
      <p:sp>
        <p:nvSpPr>
          <p:cNvPr id="26" name="object 26"/>
          <p:cNvSpPr/>
          <p:nvPr/>
        </p:nvSpPr>
        <p:spPr>
          <a:xfrm>
            <a:off x="8645890" y="3829306"/>
            <a:ext cx="470534" cy="470534"/>
          </a:xfrm>
          <a:custGeom>
            <a:avLst/>
            <a:gdLst/>
            <a:ahLst/>
            <a:cxnLst/>
            <a:rect l="l" t="t" r="r" b="b"/>
            <a:pathLst>
              <a:path w="470534" h="470535">
                <a:moveTo>
                  <a:pt x="234853" y="470447"/>
                </a:moveTo>
                <a:lnTo>
                  <a:pt x="187442" y="465664"/>
                </a:lnTo>
                <a:lnTo>
                  <a:pt x="143320" y="451945"/>
                </a:lnTo>
                <a:lnTo>
                  <a:pt x="103422" y="430242"/>
                </a:lnTo>
                <a:lnTo>
                  <a:pt x="68682" y="401506"/>
                </a:lnTo>
                <a:lnTo>
                  <a:pt x="40036" y="366685"/>
                </a:lnTo>
                <a:lnTo>
                  <a:pt x="18416" y="326731"/>
                </a:lnTo>
                <a:lnTo>
                  <a:pt x="4760" y="282594"/>
                </a:lnTo>
                <a:lnTo>
                  <a:pt x="0" y="235223"/>
                </a:lnTo>
                <a:lnTo>
                  <a:pt x="4760" y="187853"/>
                </a:lnTo>
                <a:lnTo>
                  <a:pt x="18416" y="143716"/>
                </a:lnTo>
                <a:lnTo>
                  <a:pt x="40036" y="103762"/>
                </a:lnTo>
                <a:lnTo>
                  <a:pt x="68682" y="68941"/>
                </a:lnTo>
                <a:lnTo>
                  <a:pt x="103422" y="40205"/>
                </a:lnTo>
                <a:lnTo>
                  <a:pt x="143320" y="18502"/>
                </a:lnTo>
                <a:lnTo>
                  <a:pt x="187442" y="4783"/>
                </a:lnTo>
                <a:lnTo>
                  <a:pt x="234853" y="0"/>
                </a:lnTo>
                <a:lnTo>
                  <a:pt x="282296" y="4783"/>
                </a:lnTo>
                <a:lnTo>
                  <a:pt x="314393" y="14744"/>
                </a:lnTo>
                <a:lnTo>
                  <a:pt x="234853" y="14744"/>
                </a:lnTo>
                <a:lnTo>
                  <a:pt x="191808" y="18974"/>
                </a:lnTo>
                <a:lnTo>
                  <a:pt x="150842" y="31431"/>
                </a:lnTo>
                <a:lnTo>
                  <a:pt x="112922" y="51765"/>
                </a:lnTo>
                <a:lnTo>
                  <a:pt x="79017" y="79627"/>
                </a:lnTo>
                <a:lnTo>
                  <a:pt x="51529" y="113066"/>
                </a:lnTo>
                <a:lnTo>
                  <a:pt x="31382" y="150793"/>
                </a:lnTo>
                <a:lnTo>
                  <a:pt x="18989" y="191836"/>
                </a:lnTo>
                <a:lnTo>
                  <a:pt x="14766" y="235223"/>
                </a:lnTo>
                <a:lnTo>
                  <a:pt x="18989" y="278611"/>
                </a:lnTo>
                <a:lnTo>
                  <a:pt x="31382" y="319654"/>
                </a:lnTo>
                <a:lnTo>
                  <a:pt x="51529" y="357381"/>
                </a:lnTo>
                <a:lnTo>
                  <a:pt x="79017" y="390820"/>
                </a:lnTo>
                <a:lnTo>
                  <a:pt x="112922" y="418682"/>
                </a:lnTo>
                <a:lnTo>
                  <a:pt x="150842" y="439016"/>
                </a:lnTo>
                <a:lnTo>
                  <a:pt x="191808" y="451473"/>
                </a:lnTo>
                <a:lnTo>
                  <a:pt x="234853" y="455702"/>
                </a:lnTo>
                <a:lnTo>
                  <a:pt x="314393" y="455702"/>
                </a:lnTo>
                <a:lnTo>
                  <a:pt x="282296" y="465664"/>
                </a:lnTo>
                <a:lnTo>
                  <a:pt x="234853" y="470447"/>
                </a:lnTo>
                <a:close/>
              </a:path>
              <a:path w="470534" h="470535">
                <a:moveTo>
                  <a:pt x="314393" y="455702"/>
                </a:moveTo>
                <a:lnTo>
                  <a:pt x="234853" y="455702"/>
                </a:lnTo>
                <a:lnTo>
                  <a:pt x="278326" y="451473"/>
                </a:lnTo>
                <a:lnTo>
                  <a:pt x="319512" y="439016"/>
                </a:lnTo>
                <a:lnTo>
                  <a:pt x="357513" y="418682"/>
                </a:lnTo>
                <a:lnTo>
                  <a:pt x="391429" y="390820"/>
                </a:lnTo>
                <a:lnTo>
                  <a:pt x="418918" y="357381"/>
                </a:lnTo>
                <a:lnTo>
                  <a:pt x="439065" y="319654"/>
                </a:lnTo>
                <a:lnTo>
                  <a:pt x="451458" y="278611"/>
                </a:lnTo>
                <a:lnTo>
                  <a:pt x="455680" y="235223"/>
                </a:lnTo>
                <a:lnTo>
                  <a:pt x="451458" y="191836"/>
                </a:lnTo>
                <a:lnTo>
                  <a:pt x="439065" y="150793"/>
                </a:lnTo>
                <a:lnTo>
                  <a:pt x="418918" y="113066"/>
                </a:lnTo>
                <a:lnTo>
                  <a:pt x="391429" y="79627"/>
                </a:lnTo>
                <a:lnTo>
                  <a:pt x="357513" y="51765"/>
                </a:lnTo>
                <a:lnTo>
                  <a:pt x="319512" y="31431"/>
                </a:lnTo>
                <a:lnTo>
                  <a:pt x="278326" y="18974"/>
                </a:lnTo>
                <a:lnTo>
                  <a:pt x="234853" y="14744"/>
                </a:lnTo>
                <a:lnTo>
                  <a:pt x="314393" y="14744"/>
                </a:lnTo>
                <a:lnTo>
                  <a:pt x="366518" y="40205"/>
                </a:lnTo>
                <a:lnTo>
                  <a:pt x="401394" y="68941"/>
                </a:lnTo>
                <a:lnTo>
                  <a:pt x="430176" y="103762"/>
                </a:lnTo>
                <a:lnTo>
                  <a:pt x="451914" y="143716"/>
                </a:lnTo>
                <a:lnTo>
                  <a:pt x="465655" y="187853"/>
                </a:lnTo>
                <a:lnTo>
                  <a:pt x="470447" y="235223"/>
                </a:lnTo>
                <a:lnTo>
                  <a:pt x="465655" y="282594"/>
                </a:lnTo>
                <a:lnTo>
                  <a:pt x="451914" y="326731"/>
                </a:lnTo>
                <a:lnTo>
                  <a:pt x="430176" y="366685"/>
                </a:lnTo>
                <a:lnTo>
                  <a:pt x="401394" y="401506"/>
                </a:lnTo>
                <a:lnTo>
                  <a:pt x="366518" y="430242"/>
                </a:lnTo>
                <a:lnTo>
                  <a:pt x="326501" y="451945"/>
                </a:lnTo>
                <a:lnTo>
                  <a:pt x="314393" y="455702"/>
                </a:lnTo>
                <a:close/>
              </a:path>
              <a:path w="470534" h="470535">
                <a:moveTo>
                  <a:pt x="177244" y="272097"/>
                </a:moveTo>
                <a:lnTo>
                  <a:pt x="162478" y="272097"/>
                </a:lnTo>
                <a:lnTo>
                  <a:pt x="163136" y="260292"/>
                </a:lnTo>
                <a:lnTo>
                  <a:pt x="163219" y="180665"/>
                </a:lnTo>
                <a:lnTo>
                  <a:pt x="177985" y="180665"/>
                </a:lnTo>
                <a:lnTo>
                  <a:pt x="177985" y="217516"/>
                </a:lnTo>
                <a:lnTo>
                  <a:pt x="190902" y="217516"/>
                </a:lnTo>
                <a:lnTo>
                  <a:pt x="183986" y="222507"/>
                </a:lnTo>
                <a:lnTo>
                  <a:pt x="179057" y="230248"/>
                </a:lnTo>
                <a:lnTo>
                  <a:pt x="177244" y="239645"/>
                </a:lnTo>
                <a:lnTo>
                  <a:pt x="178941" y="249167"/>
                </a:lnTo>
                <a:lnTo>
                  <a:pt x="183060" y="257161"/>
                </a:lnTo>
                <a:lnTo>
                  <a:pt x="189809" y="262665"/>
                </a:lnTo>
                <a:lnTo>
                  <a:pt x="192567" y="263254"/>
                </a:lnTo>
                <a:lnTo>
                  <a:pt x="177244" y="263254"/>
                </a:lnTo>
                <a:lnTo>
                  <a:pt x="177244" y="272097"/>
                </a:lnTo>
                <a:close/>
              </a:path>
              <a:path w="470534" h="470535">
                <a:moveTo>
                  <a:pt x="136625" y="274297"/>
                </a:moveTo>
                <a:lnTo>
                  <a:pt x="127761" y="274297"/>
                </a:lnTo>
                <a:lnTo>
                  <a:pt x="119436" y="273861"/>
                </a:lnTo>
                <a:lnTo>
                  <a:pt x="90774" y="248580"/>
                </a:lnTo>
                <a:lnTo>
                  <a:pt x="90103" y="241126"/>
                </a:lnTo>
                <a:lnTo>
                  <a:pt x="92815" y="225997"/>
                </a:lnTo>
                <a:lnTo>
                  <a:pt x="92931" y="225640"/>
                </a:lnTo>
                <a:lnTo>
                  <a:pt x="100533" y="214854"/>
                </a:lnTo>
                <a:lnTo>
                  <a:pt x="112220" y="208256"/>
                </a:lnTo>
                <a:lnTo>
                  <a:pt x="127020" y="205733"/>
                </a:lnTo>
                <a:lnTo>
                  <a:pt x="143062" y="208302"/>
                </a:lnTo>
                <a:lnTo>
                  <a:pt x="153831" y="215317"/>
                </a:lnTo>
                <a:lnTo>
                  <a:pt x="127020" y="215317"/>
                </a:lnTo>
                <a:lnTo>
                  <a:pt x="119424" y="216550"/>
                </a:lnTo>
                <a:lnTo>
                  <a:pt x="112722" y="220204"/>
                </a:lnTo>
                <a:lnTo>
                  <a:pt x="107816" y="226205"/>
                </a:lnTo>
                <a:lnTo>
                  <a:pt x="105610" y="234483"/>
                </a:lnTo>
                <a:lnTo>
                  <a:pt x="162089" y="234483"/>
                </a:lnTo>
                <a:lnTo>
                  <a:pt x="163219" y="244066"/>
                </a:lnTo>
                <a:lnTo>
                  <a:pt x="104869" y="244066"/>
                </a:lnTo>
                <a:lnTo>
                  <a:pt x="106890" y="252897"/>
                </a:lnTo>
                <a:lnTo>
                  <a:pt x="111611" y="259372"/>
                </a:lnTo>
                <a:lnTo>
                  <a:pt x="118683" y="263356"/>
                </a:lnTo>
                <a:lnTo>
                  <a:pt x="127761" y="264713"/>
                </a:lnTo>
                <a:lnTo>
                  <a:pt x="156576" y="264713"/>
                </a:lnTo>
                <a:lnTo>
                  <a:pt x="150652" y="269135"/>
                </a:lnTo>
                <a:lnTo>
                  <a:pt x="144749" y="272837"/>
                </a:lnTo>
                <a:lnTo>
                  <a:pt x="136625" y="274297"/>
                </a:lnTo>
                <a:close/>
              </a:path>
              <a:path w="470534" h="470535">
                <a:moveTo>
                  <a:pt x="190902" y="217516"/>
                </a:moveTo>
                <a:lnTo>
                  <a:pt x="177985" y="217516"/>
                </a:lnTo>
                <a:lnTo>
                  <a:pt x="182516" y="212882"/>
                </a:lnTo>
                <a:lnTo>
                  <a:pt x="188227" y="209142"/>
                </a:lnTo>
                <a:lnTo>
                  <a:pt x="194910" y="206643"/>
                </a:lnTo>
                <a:lnTo>
                  <a:pt x="202357" y="205733"/>
                </a:lnTo>
                <a:lnTo>
                  <a:pt x="209838" y="206193"/>
                </a:lnTo>
                <a:lnTo>
                  <a:pt x="216765" y="207756"/>
                </a:lnTo>
                <a:lnTo>
                  <a:pt x="223135" y="210704"/>
                </a:lnTo>
                <a:lnTo>
                  <a:pt x="228951" y="215317"/>
                </a:lnTo>
                <a:lnTo>
                  <a:pt x="200136" y="215317"/>
                </a:lnTo>
                <a:lnTo>
                  <a:pt x="191267" y="217253"/>
                </a:lnTo>
                <a:lnTo>
                  <a:pt x="190902" y="217516"/>
                </a:lnTo>
                <a:close/>
              </a:path>
              <a:path w="470534" h="470535">
                <a:moveTo>
                  <a:pt x="257003" y="225640"/>
                </a:moveTo>
                <a:lnTo>
                  <a:pt x="242237" y="225640"/>
                </a:lnTo>
                <a:lnTo>
                  <a:pt x="243717" y="216057"/>
                </a:lnTo>
                <a:lnTo>
                  <a:pt x="248139" y="211636"/>
                </a:lnTo>
                <a:lnTo>
                  <a:pt x="257744" y="208674"/>
                </a:lnTo>
                <a:lnTo>
                  <a:pt x="262927" y="206474"/>
                </a:lnTo>
                <a:lnTo>
                  <a:pt x="268829" y="205733"/>
                </a:lnTo>
                <a:lnTo>
                  <a:pt x="274732" y="205733"/>
                </a:lnTo>
                <a:lnTo>
                  <a:pt x="287173" y="207267"/>
                </a:lnTo>
                <a:lnTo>
                  <a:pt x="297258" y="211358"/>
                </a:lnTo>
                <a:lnTo>
                  <a:pt x="300805" y="215317"/>
                </a:lnTo>
                <a:lnTo>
                  <a:pt x="264387" y="215317"/>
                </a:lnTo>
                <a:lnTo>
                  <a:pt x="258484" y="218257"/>
                </a:lnTo>
                <a:lnTo>
                  <a:pt x="257003" y="225640"/>
                </a:lnTo>
                <a:close/>
              </a:path>
              <a:path w="470534" h="470535">
                <a:moveTo>
                  <a:pt x="335302" y="296425"/>
                </a:moveTo>
                <a:lnTo>
                  <a:pt x="319054" y="296425"/>
                </a:lnTo>
                <a:lnTo>
                  <a:pt x="332341" y="272097"/>
                </a:lnTo>
                <a:lnTo>
                  <a:pt x="304129" y="219437"/>
                </a:lnTo>
                <a:lnTo>
                  <a:pt x="304019" y="218903"/>
                </a:lnTo>
                <a:lnTo>
                  <a:pt x="303583" y="218418"/>
                </a:lnTo>
                <a:lnTo>
                  <a:pt x="298363" y="208674"/>
                </a:lnTo>
                <a:lnTo>
                  <a:pt x="315352" y="208674"/>
                </a:lnTo>
                <a:lnTo>
                  <a:pt x="340464" y="258811"/>
                </a:lnTo>
                <a:lnTo>
                  <a:pt x="354609" y="258811"/>
                </a:lnTo>
                <a:lnTo>
                  <a:pt x="335302" y="296425"/>
                </a:lnTo>
                <a:close/>
              </a:path>
              <a:path w="470534" h="470535">
                <a:moveTo>
                  <a:pt x="354609" y="258811"/>
                </a:moveTo>
                <a:lnTo>
                  <a:pt x="340464" y="258811"/>
                </a:lnTo>
                <a:lnTo>
                  <a:pt x="364836" y="208674"/>
                </a:lnTo>
                <a:lnTo>
                  <a:pt x="380344" y="208674"/>
                </a:lnTo>
                <a:lnTo>
                  <a:pt x="354609" y="258811"/>
                </a:lnTo>
                <a:close/>
              </a:path>
              <a:path w="470534" h="470535">
                <a:moveTo>
                  <a:pt x="162089" y="234483"/>
                </a:moveTo>
                <a:lnTo>
                  <a:pt x="148452" y="234483"/>
                </a:lnTo>
                <a:lnTo>
                  <a:pt x="146246" y="225997"/>
                </a:lnTo>
                <a:lnTo>
                  <a:pt x="141893" y="220203"/>
                </a:lnTo>
                <a:lnTo>
                  <a:pt x="135463" y="216759"/>
                </a:lnTo>
                <a:lnTo>
                  <a:pt x="127020" y="215317"/>
                </a:lnTo>
                <a:lnTo>
                  <a:pt x="153831" y="215317"/>
                </a:lnTo>
                <a:lnTo>
                  <a:pt x="154537" y="215777"/>
                </a:lnTo>
                <a:lnTo>
                  <a:pt x="161303" y="227813"/>
                </a:lnTo>
                <a:lnTo>
                  <a:pt x="162089" y="234483"/>
                </a:lnTo>
                <a:close/>
              </a:path>
              <a:path w="470534" h="470535">
                <a:moveTo>
                  <a:pt x="229374" y="264713"/>
                </a:moveTo>
                <a:lnTo>
                  <a:pt x="206060" y="264713"/>
                </a:lnTo>
                <a:lnTo>
                  <a:pt x="211222" y="262514"/>
                </a:lnTo>
                <a:lnTo>
                  <a:pt x="216384" y="258811"/>
                </a:lnTo>
                <a:lnTo>
                  <a:pt x="220827" y="254390"/>
                </a:lnTo>
                <a:lnTo>
                  <a:pt x="223014" y="248580"/>
                </a:lnTo>
                <a:lnTo>
                  <a:pt x="223048" y="231543"/>
                </a:lnTo>
                <a:lnTo>
                  <a:pt x="220827" y="226381"/>
                </a:lnTo>
                <a:lnTo>
                  <a:pt x="211962" y="217516"/>
                </a:lnTo>
                <a:lnTo>
                  <a:pt x="206800" y="215317"/>
                </a:lnTo>
                <a:lnTo>
                  <a:pt x="228951" y="215317"/>
                </a:lnTo>
                <a:lnTo>
                  <a:pt x="232942" y="220689"/>
                </a:lnTo>
                <a:lnTo>
                  <a:pt x="235967" y="226749"/>
                </a:lnTo>
                <a:lnTo>
                  <a:pt x="237885" y="233360"/>
                </a:lnTo>
                <a:lnTo>
                  <a:pt x="238485" y="239645"/>
                </a:lnTo>
                <a:lnTo>
                  <a:pt x="238361" y="242378"/>
                </a:lnTo>
                <a:lnTo>
                  <a:pt x="237999" y="246102"/>
                </a:lnTo>
                <a:lnTo>
                  <a:pt x="237815" y="246288"/>
                </a:lnTo>
                <a:lnTo>
                  <a:pt x="236334" y="251449"/>
                </a:lnTo>
                <a:lnTo>
                  <a:pt x="236527" y="252409"/>
                </a:lnTo>
                <a:lnTo>
                  <a:pt x="235504" y="255596"/>
                </a:lnTo>
                <a:lnTo>
                  <a:pt x="232004" y="261644"/>
                </a:lnTo>
                <a:lnTo>
                  <a:pt x="229374" y="264713"/>
                </a:lnTo>
                <a:close/>
              </a:path>
              <a:path w="470534" h="470535">
                <a:moveTo>
                  <a:pt x="264387" y="274297"/>
                </a:moveTo>
                <a:lnTo>
                  <a:pt x="236527" y="252409"/>
                </a:lnTo>
                <a:lnTo>
                  <a:pt x="237757" y="248580"/>
                </a:lnTo>
                <a:lnTo>
                  <a:pt x="237999" y="246102"/>
                </a:lnTo>
                <a:lnTo>
                  <a:pt x="268829" y="232283"/>
                </a:lnTo>
                <a:lnTo>
                  <a:pt x="291720" y="232283"/>
                </a:lnTo>
                <a:lnTo>
                  <a:pt x="291720" y="219738"/>
                </a:lnTo>
                <a:lnTo>
                  <a:pt x="283597" y="215317"/>
                </a:lnTo>
                <a:lnTo>
                  <a:pt x="300805" y="215317"/>
                </a:lnTo>
                <a:lnTo>
                  <a:pt x="303583" y="218418"/>
                </a:lnTo>
                <a:lnTo>
                  <a:pt x="304129" y="219437"/>
                </a:lnTo>
                <a:lnTo>
                  <a:pt x="306372" y="230248"/>
                </a:lnTo>
                <a:lnTo>
                  <a:pt x="306487" y="241484"/>
                </a:lnTo>
                <a:lnTo>
                  <a:pt x="283942" y="241484"/>
                </a:lnTo>
                <a:lnTo>
                  <a:pt x="275473" y="241586"/>
                </a:lnTo>
                <a:lnTo>
                  <a:pt x="267004" y="242378"/>
                </a:lnTo>
                <a:lnTo>
                  <a:pt x="259225" y="244066"/>
                </a:lnTo>
                <a:lnTo>
                  <a:pt x="251101" y="247028"/>
                </a:lnTo>
                <a:lnTo>
                  <a:pt x="249619" y="256612"/>
                </a:lnTo>
                <a:lnTo>
                  <a:pt x="256262" y="261773"/>
                </a:lnTo>
                <a:lnTo>
                  <a:pt x="264678" y="265293"/>
                </a:lnTo>
                <a:lnTo>
                  <a:pt x="290361" y="265293"/>
                </a:lnTo>
                <a:lnTo>
                  <a:pt x="286518" y="269023"/>
                </a:lnTo>
                <a:lnTo>
                  <a:pt x="279812" y="272369"/>
                </a:lnTo>
                <a:lnTo>
                  <a:pt x="272412" y="273919"/>
                </a:lnTo>
                <a:lnTo>
                  <a:pt x="264387" y="274297"/>
                </a:lnTo>
                <a:close/>
              </a:path>
              <a:path w="470534" h="470535">
                <a:moveTo>
                  <a:pt x="290361" y="265293"/>
                </a:moveTo>
                <a:lnTo>
                  <a:pt x="264678" y="265293"/>
                </a:lnTo>
                <a:lnTo>
                  <a:pt x="274270" y="265084"/>
                </a:lnTo>
                <a:lnTo>
                  <a:pt x="283167" y="261559"/>
                </a:lnTo>
                <a:lnTo>
                  <a:pt x="289499" y="255130"/>
                </a:lnTo>
                <a:lnTo>
                  <a:pt x="291720" y="249969"/>
                </a:lnTo>
                <a:lnTo>
                  <a:pt x="291720" y="241866"/>
                </a:lnTo>
                <a:lnTo>
                  <a:pt x="283942" y="241484"/>
                </a:lnTo>
                <a:lnTo>
                  <a:pt x="306487" y="241484"/>
                </a:lnTo>
                <a:lnTo>
                  <a:pt x="306365" y="252897"/>
                </a:lnTo>
                <a:lnTo>
                  <a:pt x="306415" y="263254"/>
                </a:lnTo>
                <a:lnTo>
                  <a:pt x="292461" y="263254"/>
                </a:lnTo>
                <a:lnTo>
                  <a:pt x="290361" y="265293"/>
                </a:lnTo>
                <a:close/>
              </a:path>
              <a:path w="470534" h="470535">
                <a:moveTo>
                  <a:pt x="156576" y="264713"/>
                </a:moveTo>
                <a:lnTo>
                  <a:pt x="135144" y="264713"/>
                </a:lnTo>
                <a:lnTo>
                  <a:pt x="143268" y="261773"/>
                </a:lnTo>
                <a:lnTo>
                  <a:pt x="146970" y="253649"/>
                </a:lnTo>
                <a:lnTo>
                  <a:pt x="160997" y="253649"/>
                </a:lnTo>
                <a:lnTo>
                  <a:pt x="160256" y="260292"/>
                </a:lnTo>
                <a:lnTo>
                  <a:pt x="156576" y="264713"/>
                </a:lnTo>
                <a:close/>
              </a:path>
              <a:path w="470534" h="470535">
                <a:moveTo>
                  <a:pt x="200876" y="274297"/>
                </a:moveTo>
                <a:lnTo>
                  <a:pt x="193658" y="273199"/>
                </a:lnTo>
                <a:lnTo>
                  <a:pt x="187402" y="270989"/>
                </a:lnTo>
                <a:lnTo>
                  <a:pt x="181975" y="267672"/>
                </a:lnTo>
                <a:lnTo>
                  <a:pt x="177244" y="263254"/>
                </a:lnTo>
                <a:lnTo>
                  <a:pt x="192567" y="263254"/>
                </a:lnTo>
                <a:lnTo>
                  <a:pt x="199395" y="264713"/>
                </a:lnTo>
                <a:lnTo>
                  <a:pt x="229374" y="264713"/>
                </a:lnTo>
                <a:lnTo>
                  <a:pt x="227469" y="266935"/>
                </a:lnTo>
                <a:lnTo>
                  <a:pt x="221654" y="270680"/>
                </a:lnTo>
                <a:lnTo>
                  <a:pt x="215284" y="273107"/>
                </a:lnTo>
                <a:lnTo>
                  <a:pt x="208358" y="274289"/>
                </a:lnTo>
                <a:lnTo>
                  <a:pt x="200876" y="274297"/>
                </a:lnTo>
                <a:close/>
              </a:path>
              <a:path w="470534" h="470535">
                <a:moveTo>
                  <a:pt x="307228" y="272097"/>
                </a:moveTo>
                <a:lnTo>
                  <a:pt x="293202" y="272097"/>
                </a:lnTo>
                <a:lnTo>
                  <a:pt x="292461" y="268416"/>
                </a:lnTo>
                <a:lnTo>
                  <a:pt x="293202" y="266195"/>
                </a:lnTo>
                <a:lnTo>
                  <a:pt x="292461" y="263254"/>
                </a:lnTo>
                <a:lnTo>
                  <a:pt x="306415" y="263254"/>
                </a:lnTo>
                <a:lnTo>
                  <a:pt x="306488" y="266497"/>
                </a:lnTo>
                <a:lnTo>
                  <a:pt x="307228" y="272097"/>
                </a:lnTo>
                <a:close/>
              </a:path>
            </a:pathLst>
          </a:custGeom>
          <a:solidFill>
            <a:srgbClr val="058ECD"/>
          </a:solidFill>
        </p:spPr>
        <p:txBody>
          <a:bodyPr wrap="square" lIns="0" tIns="0" rIns="0" bIns="0" rtlCol="0"/>
          <a:lstStyle/>
          <a:p>
            <a:endParaRPr/>
          </a:p>
        </p:txBody>
      </p:sp>
      <p:sp>
        <p:nvSpPr>
          <p:cNvPr id="27" name="object 27"/>
          <p:cNvSpPr/>
          <p:nvPr/>
        </p:nvSpPr>
        <p:spPr>
          <a:xfrm>
            <a:off x="5798553" y="6296182"/>
            <a:ext cx="470534" cy="470534"/>
          </a:xfrm>
          <a:custGeom>
            <a:avLst/>
            <a:gdLst/>
            <a:ahLst/>
            <a:cxnLst/>
            <a:rect l="l" t="t" r="r" b="b"/>
            <a:pathLst>
              <a:path w="470535" h="470534">
                <a:moveTo>
                  <a:pt x="234853" y="470447"/>
                </a:moveTo>
                <a:lnTo>
                  <a:pt x="187442" y="465663"/>
                </a:lnTo>
                <a:lnTo>
                  <a:pt x="143321" y="451945"/>
                </a:lnTo>
                <a:lnTo>
                  <a:pt x="103423" y="430242"/>
                </a:lnTo>
                <a:lnTo>
                  <a:pt x="68683" y="401505"/>
                </a:lnTo>
                <a:lnTo>
                  <a:pt x="40036" y="366685"/>
                </a:lnTo>
                <a:lnTo>
                  <a:pt x="18417" y="326731"/>
                </a:lnTo>
                <a:lnTo>
                  <a:pt x="4760" y="282594"/>
                </a:lnTo>
                <a:lnTo>
                  <a:pt x="0" y="235223"/>
                </a:lnTo>
                <a:lnTo>
                  <a:pt x="4760" y="187853"/>
                </a:lnTo>
                <a:lnTo>
                  <a:pt x="18417" y="143716"/>
                </a:lnTo>
                <a:lnTo>
                  <a:pt x="40036" y="103762"/>
                </a:lnTo>
                <a:lnTo>
                  <a:pt x="68683" y="68941"/>
                </a:lnTo>
                <a:lnTo>
                  <a:pt x="103423" y="40205"/>
                </a:lnTo>
                <a:lnTo>
                  <a:pt x="143321" y="18502"/>
                </a:lnTo>
                <a:lnTo>
                  <a:pt x="187442" y="4783"/>
                </a:lnTo>
                <a:lnTo>
                  <a:pt x="234853" y="0"/>
                </a:lnTo>
                <a:lnTo>
                  <a:pt x="282296" y="4783"/>
                </a:lnTo>
                <a:lnTo>
                  <a:pt x="314393" y="14744"/>
                </a:lnTo>
                <a:lnTo>
                  <a:pt x="234853" y="14744"/>
                </a:lnTo>
                <a:lnTo>
                  <a:pt x="191808" y="18974"/>
                </a:lnTo>
                <a:lnTo>
                  <a:pt x="150842" y="31431"/>
                </a:lnTo>
                <a:lnTo>
                  <a:pt x="112923" y="51765"/>
                </a:lnTo>
                <a:lnTo>
                  <a:pt x="79017" y="79627"/>
                </a:lnTo>
                <a:lnTo>
                  <a:pt x="51529" y="113066"/>
                </a:lnTo>
                <a:lnTo>
                  <a:pt x="31382" y="150793"/>
                </a:lnTo>
                <a:lnTo>
                  <a:pt x="18989" y="191836"/>
                </a:lnTo>
                <a:lnTo>
                  <a:pt x="14766" y="235223"/>
                </a:lnTo>
                <a:lnTo>
                  <a:pt x="19003" y="278657"/>
                </a:lnTo>
                <a:lnTo>
                  <a:pt x="31382" y="319654"/>
                </a:lnTo>
                <a:lnTo>
                  <a:pt x="51529" y="357381"/>
                </a:lnTo>
                <a:lnTo>
                  <a:pt x="79017" y="390820"/>
                </a:lnTo>
                <a:lnTo>
                  <a:pt x="112923" y="418682"/>
                </a:lnTo>
                <a:lnTo>
                  <a:pt x="150842" y="439016"/>
                </a:lnTo>
                <a:lnTo>
                  <a:pt x="191808" y="451473"/>
                </a:lnTo>
                <a:lnTo>
                  <a:pt x="234853" y="455703"/>
                </a:lnTo>
                <a:lnTo>
                  <a:pt x="314392" y="455703"/>
                </a:lnTo>
                <a:lnTo>
                  <a:pt x="282296" y="465663"/>
                </a:lnTo>
                <a:lnTo>
                  <a:pt x="234853" y="470447"/>
                </a:lnTo>
                <a:close/>
              </a:path>
              <a:path w="470535" h="470534">
                <a:moveTo>
                  <a:pt x="314392" y="455703"/>
                </a:moveTo>
                <a:lnTo>
                  <a:pt x="234853" y="455703"/>
                </a:lnTo>
                <a:lnTo>
                  <a:pt x="278326" y="451473"/>
                </a:lnTo>
                <a:lnTo>
                  <a:pt x="319512" y="439016"/>
                </a:lnTo>
                <a:lnTo>
                  <a:pt x="357513" y="418682"/>
                </a:lnTo>
                <a:lnTo>
                  <a:pt x="391429" y="390820"/>
                </a:lnTo>
                <a:lnTo>
                  <a:pt x="418918" y="357381"/>
                </a:lnTo>
                <a:lnTo>
                  <a:pt x="439065" y="319654"/>
                </a:lnTo>
                <a:lnTo>
                  <a:pt x="451444" y="278657"/>
                </a:lnTo>
                <a:lnTo>
                  <a:pt x="455680" y="235223"/>
                </a:lnTo>
                <a:lnTo>
                  <a:pt x="451458" y="191836"/>
                </a:lnTo>
                <a:lnTo>
                  <a:pt x="439065" y="150793"/>
                </a:lnTo>
                <a:lnTo>
                  <a:pt x="418918" y="113066"/>
                </a:lnTo>
                <a:lnTo>
                  <a:pt x="391429" y="79627"/>
                </a:lnTo>
                <a:lnTo>
                  <a:pt x="357513" y="51765"/>
                </a:lnTo>
                <a:lnTo>
                  <a:pt x="319512" y="31431"/>
                </a:lnTo>
                <a:lnTo>
                  <a:pt x="278326" y="18974"/>
                </a:lnTo>
                <a:lnTo>
                  <a:pt x="234853" y="14744"/>
                </a:lnTo>
                <a:lnTo>
                  <a:pt x="314393" y="14744"/>
                </a:lnTo>
                <a:lnTo>
                  <a:pt x="366518" y="40205"/>
                </a:lnTo>
                <a:lnTo>
                  <a:pt x="401394" y="68941"/>
                </a:lnTo>
                <a:lnTo>
                  <a:pt x="430177" y="103762"/>
                </a:lnTo>
                <a:lnTo>
                  <a:pt x="451915" y="143716"/>
                </a:lnTo>
                <a:lnTo>
                  <a:pt x="465656" y="187853"/>
                </a:lnTo>
                <a:lnTo>
                  <a:pt x="470447" y="235223"/>
                </a:lnTo>
                <a:lnTo>
                  <a:pt x="465656" y="282594"/>
                </a:lnTo>
                <a:lnTo>
                  <a:pt x="451915" y="326731"/>
                </a:lnTo>
                <a:lnTo>
                  <a:pt x="430177" y="366685"/>
                </a:lnTo>
                <a:lnTo>
                  <a:pt x="401394" y="401505"/>
                </a:lnTo>
                <a:lnTo>
                  <a:pt x="366518" y="430242"/>
                </a:lnTo>
                <a:lnTo>
                  <a:pt x="326501" y="451945"/>
                </a:lnTo>
                <a:lnTo>
                  <a:pt x="314392" y="455703"/>
                </a:lnTo>
                <a:close/>
              </a:path>
              <a:path w="470535" h="470534">
                <a:moveTo>
                  <a:pt x="190552" y="317073"/>
                </a:moveTo>
                <a:lnTo>
                  <a:pt x="103389" y="317073"/>
                </a:lnTo>
                <a:lnTo>
                  <a:pt x="103389" y="151893"/>
                </a:lnTo>
                <a:lnTo>
                  <a:pt x="190552" y="151893"/>
                </a:lnTo>
                <a:lnTo>
                  <a:pt x="208719" y="154546"/>
                </a:lnTo>
                <a:lnTo>
                  <a:pt x="223500" y="162593"/>
                </a:lnTo>
                <a:lnTo>
                  <a:pt x="233438" y="176169"/>
                </a:lnTo>
                <a:lnTo>
                  <a:pt x="234428" y="181405"/>
                </a:lnTo>
                <a:lnTo>
                  <a:pt x="141809" y="181405"/>
                </a:lnTo>
                <a:lnTo>
                  <a:pt x="141809" y="218257"/>
                </a:lnTo>
                <a:lnTo>
                  <a:pt x="228473" y="218257"/>
                </a:lnTo>
                <a:lnTo>
                  <a:pt x="224518" y="222602"/>
                </a:lnTo>
                <a:lnTo>
                  <a:pt x="215886" y="226418"/>
                </a:lnTo>
                <a:lnTo>
                  <a:pt x="211962" y="227121"/>
                </a:lnTo>
                <a:lnTo>
                  <a:pt x="230830" y="233574"/>
                </a:lnTo>
                <a:lnTo>
                  <a:pt x="237559" y="244066"/>
                </a:lnTo>
                <a:lnTo>
                  <a:pt x="141809" y="244066"/>
                </a:lnTo>
                <a:lnTo>
                  <a:pt x="141809" y="287582"/>
                </a:lnTo>
                <a:lnTo>
                  <a:pt x="237517" y="287582"/>
                </a:lnTo>
                <a:lnTo>
                  <a:pt x="234786" y="297170"/>
                </a:lnTo>
                <a:lnTo>
                  <a:pt x="216765" y="311546"/>
                </a:lnTo>
                <a:lnTo>
                  <a:pt x="198744" y="316521"/>
                </a:lnTo>
                <a:lnTo>
                  <a:pt x="190552" y="317073"/>
                </a:lnTo>
                <a:close/>
              </a:path>
              <a:path w="470535" h="470534">
                <a:moveTo>
                  <a:pt x="345626" y="181405"/>
                </a:moveTo>
                <a:lnTo>
                  <a:pt x="276213" y="181405"/>
                </a:lnTo>
                <a:lnTo>
                  <a:pt x="276213" y="161476"/>
                </a:lnTo>
                <a:lnTo>
                  <a:pt x="345626" y="161476"/>
                </a:lnTo>
                <a:lnTo>
                  <a:pt x="345626" y="181405"/>
                </a:lnTo>
                <a:close/>
              </a:path>
              <a:path w="470535" h="470534">
                <a:moveTo>
                  <a:pt x="228473" y="218257"/>
                </a:moveTo>
                <a:lnTo>
                  <a:pt x="194974" y="218257"/>
                </a:lnTo>
                <a:lnTo>
                  <a:pt x="201617" y="216057"/>
                </a:lnTo>
                <a:lnTo>
                  <a:pt x="201617" y="181405"/>
                </a:lnTo>
                <a:lnTo>
                  <a:pt x="234428" y="181405"/>
                </a:lnTo>
                <a:lnTo>
                  <a:pt x="237075" y="195410"/>
                </a:lnTo>
                <a:lnTo>
                  <a:pt x="233151" y="213118"/>
                </a:lnTo>
                <a:lnTo>
                  <a:pt x="228473" y="218257"/>
                </a:lnTo>
                <a:close/>
              </a:path>
              <a:path w="470535" h="470534">
                <a:moveTo>
                  <a:pt x="313130" y="320013"/>
                </a:moveTo>
                <a:lnTo>
                  <a:pt x="274548" y="310222"/>
                </a:lnTo>
                <a:lnTo>
                  <a:pt x="255901" y="288682"/>
                </a:lnTo>
                <a:lnTo>
                  <a:pt x="249991" y="267143"/>
                </a:lnTo>
                <a:lnTo>
                  <a:pt x="249620" y="257352"/>
                </a:lnTo>
                <a:lnTo>
                  <a:pt x="250612" y="247558"/>
                </a:lnTo>
                <a:lnTo>
                  <a:pt x="257559" y="226010"/>
                </a:lnTo>
                <a:lnTo>
                  <a:pt x="276413" y="204463"/>
                </a:lnTo>
                <a:lnTo>
                  <a:pt x="313130" y="194669"/>
                </a:lnTo>
                <a:lnTo>
                  <a:pt x="350487" y="205961"/>
                </a:lnTo>
                <a:lnTo>
                  <a:pt x="358730" y="218257"/>
                </a:lnTo>
                <a:lnTo>
                  <a:pt x="313871" y="218257"/>
                </a:lnTo>
                <a:lnTo>
                  <a:pt x="298350" y="222290"/>
                </a:lnTo>
                <a:lnTo>
                  <a:pt x="289409" y="231162"/>
                </a:lnTo>
                <a:lnTo>
                  <a:pt x="285316" y="240034"/>
                </a:lnTo>
                <a:lnTo>
                  <a:pt x="284337" y="244066"/>
                </a:lnTo>
                <a:lnTo>
                  <a:pt x="369302" y="244066"/>
                </a:lnTo>
                <a:lnTo>
                  <a:pt x="371189" y="255644"/>
                </a:lnTo>
                <a:lnTo>
                  <a:pt x="370738" y="266935"/>
                </a:lnTo>
                <a:lnTo>
                  <a:pt x="285078" y="266935"/>
                </a:lnTo>
                <a:lnTo>
                  <a:pt x="289577" y="283637"/>
                </a:lnTo>
                <a:lnTo>
                  <a:pt x="299474" y="291628"/>
                </a:lnTo>
                <a:lnTo>
                  <a:pt x="309372" y="294090"/>
                </a:lnTo>
                <a:lnTo>
                  <a:pt x="313871" y="294203"/>
                </a:lnTo>
                <a:lnTo>
                  <a:pt x="363965" y="294203"/>
                </a:lnTo>
                <a:lnTo>
                  <a:pt x="361113" y="302913"/>
                </a:lnTo>
                <a:lnTo>
                  <a:pt x="341564" y="315872"/>
                </a:lnTo>
                <a:lnTo>
                  <a:pt x="322016" y="319842"/>
                </a:lnTo>
                <a:lnTo>
                  <a:pt x="313130" y="320013"/>
                </a:lnTo>
                <a:close/>
              </a:path>
              <a:path w="470535" h="470534">
                <a:moveTo>
                  <a:pt x="369302" y="244066"/>
                </a:moveTo>
                <a:lnTo>
                  <a:pt x="338983" y="244066"/>
                </a:lnTo>
                <a:lnTo>
                  <a:pt x="338591" y="240034"/>
                </a:lnTo>
                <a:lnTo>
                  <a:pt x="335844" y="231162"/>
                </a:lnTo>
                <a:lnTo>
                  <a:pt x="328389" y="222290"/>
                </a:lnTo>
                <a:lnTo>
                  <a:pt x="313871" y="218257"/>
                </a:lnTo>
                <a:lnTo>
                  <a:pt x="358730" y="218257"/>
                </a:lnTo>
                <a:lnTo>
                  <a:pt x="367139" y="230802"/>
                </a:lnTo>
                <a:lnTo>
                  <a:pt x="369302" y="244066"/>
                </a:lnTo>
                <a:close/>
              </a:path>
              <a:path w="470535" h="470534">
                <a:moveTo>
                  <a:pt x="237517" y="287582"/>
                </a:moveTo>
                <a:lnTo>
                  <a:pt x="187590" y="287582"/>
                </a:lnTo>
                <a:lnTo>
                  <a:pt x="193819" y="286936"/>
                </a:lnTo>
                <a:lnTo>
                  <a:pt x="200324" y="284076"/>
                </a:lnTo>
                <a:lnTo>
                  <a:pt x="205444" y="277622"/>
                </a:lnTo>
                <a:lnTo>
                  <a:pt x="207519" y="266195"/>
                </a:lnTo>
                <a:lnTo>
                  <a:pt x="204868" y="253089"/>
                </a:lnTo>
                <a:lnTo>
                  <a:pt x="199036" y="246555"/>
                </a:lnTo>
                <a:lnTo>
                  <a:pt x="193204" y="244308"/>
                </a:lnTo>
                <a:lnTo>
                  <a:pt x="190552" y="244066"/>
                </a:lnTo>
                <a:lnTo>
                  <a:pt x="237559" y="244066"/>
                </a:lnTo>
                <a:lnTo>
                  <a:pt x="239933" y="247769"/>
                </a:lnTo>
                <a:lnTo>
                  <a:pt x="242805" y="261964"/>
                </a:lnTo>
                <a:lnTo>
                  <a:pt x="242977" y="268416"/>
                </a:lnTo>
                <a:lnTo>
                  <a:pt x="237517" y="287582"/>
                </a:lnTo>
                <a:close/>
              </a:path>
              <a:path w="470535" h="470534">
                <a:moveTo>
                  <a:pt x="363965" y="294203"/>
                </a:moveTo>
                <a:lnTo>
                  <a:pt x="313871" y="294203"/>
                </a:lnTo>
                <a:lnTo>
                  <a:pt x="329558" y="291324"/>
                </a:lnTo>
                <a:lnTo>
                  <a:pt x="337418" y="284991"/>
                </a:lnTo>
                <a:lnTo>
                  <a:pt x="340153" y="278657"/>
                </a:lnTo>
                <a:lnTo>
                  <a:pt x="340464" y="275778"/>
                </a:lnTo>
                <a:lnTo>
                  <a:pt x="369998" y="275778"/>
                </a:lnTo>
                <a:lnTo>
                  <a:pt x="363965" y="294203"/>
                </a:lnTo>
                <a:close/>
              </a:path>
            </a:pathLst>
          </a:custGeom>
          <a:solidFill>
            <a:srgbClr val="058ECD"/>
          </a:solidFill>
        </p:spPr>
        <p:txBody>
          <a:bodyPr wrap="square" lIns="0" tIns="0" rIns="0" bIns="0" rtlCol="0"/>
          <a:lstStyle/>
          <a:p>
            <a:endParaRPr/>
          </a:p>
        </p:txBody>
      </p:sp>
      <p:sp>
        <p:nvSpPr>
          <p:cNvPr id="28" name="object 28"/>
          <p:cNvSpPr/>
          <p:nvPr/>
        </p:nvSpPr>
        <p:spPr>
          <a:xfrm>
            <a:off x="6756345" y="3025999"/>
            <a:ext cx="470534" cy="470534"/>
          </a:xfrm>
          <a:custGeom>
            <a:avLst/>
            <a:gdLst/>
            <a:ahLst/>
            <a:cxnLst/>
            <a:rect l="l" t="t" r="r" b="b"/>
            <a:pathLst>
              <a:path w="470534" h="470535">
                <a:moveTo>
                  <a:pt x="234853" y="470447"/>
                </a:moveTo>
                <a:lnTo>
                  <a:pt x="187443" y="465664"/>
                </a:lnTo>
                <a:lnTo>
                  <a:pt x="143321" y="451945"/>
                </a:lnTo>
                <a:lnTo>
                  <a:pt x="103423" y="430242"/>
                </a:lnTo>
                <a:lnTo>
                  <a:pt x="68683" y="401506"/>
                </a:lnTo>
                <a:lnTo>
                  <a:pt x="40036" y="366685"/>
                </a:lnTo>
                <a:lnTo>
                  <a:pt x="18417" y="326731"/>
                </a:lnTo>
                <a:lnTo>
                  <a:pt x="4760" y="282594"/>
                </a:lnTo>
                <a:lnTo>
                  <a:pt x="0" y="235223"/>
                </a:lnTo>
                <a:lnTo>
                  <a:pt x="4760" y="187853"/>
                </a:lnTo>
                <a:lnTo>
                  <a:pt x="18417" y="143716"/>
                </a:lnTo>
                <a:lnTo>
                  <a:pt x="40036" y="103762"/>
                </a:lnTo>
                <a:lnTo>
                  <a:pt x="68683" y="68941"/>
                </a:lnTo>
                <a:lnTo>
                  <a:pt x="103423" y="40205"/>
                </a:lnTo>
                <a:lnTo>
                  <a:pt x="143321" y="18502"/>
                </a:lnTo>
                <a:lnTo>
                  <a:pt x="187443" y="4783"/>
                </a:lnTo>
                <a:lnTo>
                  <a:pt x="234853" y="0"/>
                </a:lnTo>
                <a:lnTo>
                  <a:pt x="282296" y="4783"/>
                </a:lnTo>
                <a:lnTo>
                  <a:pt x="314394" y="14745"/>
                </a:lnTo>
                <a:lnTo>
                  <a:pt x="234853" y="14745"/>
                </a:lnTo>
                <a:lnTo>
                  <a:pt x="191809" y="18974"/>
                </a:lnTo>
                <a:lnTo>
                  <a:pt x="150843" y="31431"/>
                </a:lnTo>
                <a:lnTo>
                  <a:pt x="112923" y="51765"/>
                </a:lnTo>
                <a:lnTo>
                  <a:pt x="79017" y="79627"/>
                </a:lnTo>
                <a:lnTo>
                  <a:pt x="51530" y="113066"/>
                </a:lnTo>
                <a:lnTo>
                  <a:pt x="31382" y="150793"/>
                </a:lnTo>
                <a:lnTo>
                  <a:pt x="18990" y="191836"/>
                </a:lnTo>
                <a:lnTo>
                  <a:pt x="14767" y="235223"/>
                </a:lnTo>
                <a:lnTo>
                  <a:pt x="18990" y="278611"/>
                </a:lnTo>
                <a:lnTo>
                  <a:pt x="31382" y="319654"/>
                </a:lnTo>
                <a:lnTo>
                  <a:pt x="51530" y="357381"/>
                </a:lnTo>
                <a:lnTo>
                  <a:pt x="79017" y="390820"/>
                </a:lnTo>
                <a:lnTo>
                  <a:pt x="112923" y="418682"/>
                </a:lnTo>
                <a:lnTo>
                  <a:pt x="150843" y="439016"/>
                </a:lnTo>
                <a:lnTo>
                  <a:pt x="191809" y="451473"/>
                </a:lnTo>
                <a:lnTo>
                  <a:pt x="234853" y="455702"/>
                </a:lnTo>
                <a:lnTo>
                  <a:pt x="314394" y="455702"/>
                </a:lnTo>
                <a:lnTo>
                  <a:pt x="282296" y="465664"/>
                </a:lnTo>
                <a:lnTo>
                  <a:pt x="234853" y="470447"/>
                </a:lnTo>
                <a:close/>
              </a:path>
              <a:path w="470534" h="470535">
                <a:moveTo>
                  <a:pt x="314394" y="455702"/>
                </a:moveTo>
                <a:lnTo>
                  <a:pt x="234853" y="455702"/>
                </a:lnTo>
                <a:lnTo>
                  <a:pt x="278326" y="451473"/>
                </a:lnTo>
                <a:lnTo>
                  <a:pt x="319512" y="439016"/>
                </a:lnTo>
                <a:lnTo>
                  <a:pt x="357513" y="418682"/>
                </a:lnTo>
                <a:lnTo>
                  <a:pt x="391430" y="390820"/>
                </a:lnTo>
                <a:lnTo>
                  <a:pt x="418918" y="357381"/>
                </a:lnTo>
                <a:lnTo>
                  <a:pt x="439066" y="319654"/>
                </a:lnTo>
                <a:lnTo>
                  <a:pt x="451458" y="278611"/>
                </a:lnTo>
                <a:lnTo>
                  <a:pt x="455681" y="235223"/>
                </a:lnTo>
                <a:lnTo>
                  <a:pt x="451458" y="191836"/>
                </a:lnTo>
                <a:lnTo>
                  <a:pt x="439066" y="150793"/>
                </a:lnTo>
                <a:lnTo>
                  <a:pt x="418918" y="113066"/>
                </a:lnTo>
                <a:lnTo>
                  <a:pt x="391430" y="79627"/>
                </a:lnTo>
                <a:lnTo>
                  <a:pt x="357513" y="51765"/>
                </a:lnTo>
                <a:lnTo>
                  <a:pt x="319512" y="31431"/>
                </a:lnTo>
                <a:lnTo>
                  <a:pt x="278326" y="18974"/>
                </a:lnTo>
                <a:lnTo>
                  <a:pt x="234853" y="14745"/>
                </a:lnTo>
                <a:lnTo>
                  <a:pt x="314394" y="14745"/>
                </a:lnTo>
                <a:lnTo>
                  <a:pt x="366518" y="40205"/>
                </a:lnTo>
                <a:lnTo>
                  <a:pt x="401394" y="68941"/>
                </a:lnTo>
                <a:lnTo>
                  <a:pt x="430177" y="103762"/>
                </a:lnTo>
                <a:lnTo>
                  <a:pt x="451915" y="143716"/>
                </a:lnTo>
                <a:lnTo>
                  <a:pt x="465655" y="187853"/>
                </a:lnTo>
                <a:lnTo>
                  <a:pt x="470447" y="235223"/>
                </a:lnTo>
                <a:lnTo>
                  <a:pt x="465655" y="282594"/>
                </a:lnTo>
                <a:lnTo>
                  <a:pt x="451915" y="326731"/>
                </a:lnTo>
                <a:lnTo>
                  <a:pt x="430177" y="366685"/>
                </a:lnTo>
                <a:lnTo>
                  <a:pt x="401394" y="401506"/>
                </a:lnTo>
                <a:lnTo>
                  <a:pt x="366518" y="430242"/>
                </a:lnTo>
                <a:lnTo>
                  <a:pt x="326501" y="451945"/>
                </a:lnTo>
                <a:lnTo>
                  <a:pt x="314394" y="455702"/>
                </a:lnTo>
                <a:close/>
              </a:path>
              <a:path w="470534" h="470535">
                <a:moveTo>
                  <a:pt x="347107" y="331818"/>
                </a:moveTo>
                <a:lnTo>
                  <a:pt x="307969" y="331818"/>
                </a:lnTo>
                <a:lnTo>
                  <a:pt x="302023" y="287727"/>
                </a:lnTo>
                <a:lnTo>
                  <a:pt x="285264" y="247979"/>
                </a:lnTo>
                <a:lnTo>
                  <a:pt x="259315" y="214211"/>
                </a:lnTo>
                <a:lnTo>
                  <a:pt x="225795" y="188063"/>
                </a:lnTo>
                <a:lnTo>
                  <a:pt x="186326" y="171173"/>
                </a:lnTo>
                <a:lnTo>
                  <a:pt x="142528" y="165179"/>
                </a:lnTo>
                <a:lnTo>
                  <a:pt x="142528" y="126084"/>
                </a:lnTo>
                <a:lnTo>
                  <a:pt x="189212" y="131521"/>
                </a:lnTo>
                <a:lnTo>
                  <a:pt x="232186" y="147006"/>
                </a:lnTo>
                <a:lnTo>
                  <a:pt x="270184" y="171301"/>
                </a:lnTo>
                <a:lnTo>
                  <a:pt x="301940" y="203168"/>
                </a:lnTo>
                <a:lnTo>
                  <a:pt x="326189" y="241369"/>
                </a:lnTo>
                <a:lnTo>
                  <a:pt x="341667" y="284665"/>
                </a:lnTo>
                <a:lnTo>
                  <a:pt x="347107" y="331818"/>
                </a:lnTo>
                <a:close/>
              </a:path>
              <a:path w="470534" h="470535">
                <a:moveTo>
                  <a:pt x="277695" y="330336"/>
                </a:moveTo>
                <a:lnTo>
                  <a:pt x="237815" y="330336"/>
                </a:lnTo>
                <a:lnTo>
                  <a:pt x="236037" y="311754"/>
                </a:lnTo>
                <a:lnTo>
                  <a:pt x="230797" y="293934"/>
                </a:lnTo>
                <a:lnTo>
                  <a:pt x="195708" y="250780"/>
                </a:lnTo>
                <a:lnTo>
                  <a:pt x="142528" y="235223"/>
                </a:lnTo>
                <a:lnTo>
                  <a:pt x="142528" y="195410"/>
                </a:lnTo>
                <a:lnTo>
                  <a:pt x="184946" y="202365"/>
                </a:lnTo>
                <a:lnTo>
                  <a:pt x="222013" y="221671"/>
                </a:lnTo>
                <a:lnTo>
                  <a:pt x="251387" y="250993"/>
                </a:lnTo>
                <a:lnTo>
                  <a:pt x="270728" y="287994"/>
                </a:lnTo>
                <a:lnTo>
                  <a:pt x="277695" y="330336"/>
                </a:lnTo>
                <a:close/>
              </a:path>
              <a:path w="470534" h="470535">
                <a:moveTo>
                  <a:pt x="169862" y="331077"/>
                </a:moveTo>
                <a:lnTo>
                  <a:pt x="159049" y="328890"/>
                </a:lnTo>
                <a:lnTo>
                  <a:pt x="150379" y="322972"/>
                </a:lnTo>
                <a:lnTo>
                  <a:pt x="144618" y="314290"/>
                </a:lnTo>
                <a:lnTo>
                  <a:pt x="142528" y="303809"/>
                </a:lnTo>
                <a:lnTo>
                  <a:pt x="144618" y="293012"/>
                </a:lnTo>
                <a:lnTo>
                  <a:pt x="150379" y="284356"/>
                </a:lnTo>
                <a:lnTo>
                  <a:pt x="159049" y="278605"/>
                </a:lnTo>
                <a:lnTo>
                  <a:pt x="169862" y="276518"/>
                </a:lnTo>
                <a:lnTo>
                  <a:pt x="180371" y="278611"/>
                </a:lnTo>
                <a:lnTo>
                  <a:pt x="189066" y="284356"/>
                </a:lnTo>
                <a:lnTo>
                  <a:pt x="195002" y="293012"/>
                </a:lnTo>
                <a:lnTo>
                  <a:pt x="197196" y="303809"/>
                </a:lnTo>
                <a:lnTo>
                  <a:pt x="195002" y="314290"/>
                </a:lnTo>
                <a:lnTo>
                  <a:pt x="189066" y="322972"/>
                </a:lnTo>
                <a:lnTo>
                  <a:pt x="180363" y="328890"/>
                </a:lnTo>
                <a:lnTo>
                  <a:pt x="169862" y="331077"/>
                </a:lnTo>
                <a:close/>
              </a:path>
            </a:pathLst>
          </a:custGeom>
          <a:solidFill>
            <a:srgbClr val="058ECD"/>
          </a:solidFill>
        </p:spPr>
        <p:txBody>
          <a:bodyPr wrap="square" lIns="0" tIns="0" rIns="0" bIns="0" rtlCol="0"/>
          <a:lstStyle/>
          <a:p>
            <a:endParaRPr/>
          </a:p>
        </p:txBody>
      </p:sp>
      <p:sp>
        <p:nvSpPr>
          <p:cNvPr id="29" name="object 29"/>
          <p:cNvSpPr/>
          <p:nvPr/>
        </p:nvSpPr>
        <p:spPr>
          <a:xfrm>
            <a:off x="6765456" y="3854743"/>
            <a:ext cx="470534" cy="472440"/>
          </a:xfrm>
          <a:custGeom>
            <a:avLst/>
            <a:gdLst/>
            <a:ahLst/>
            <a:cxnLst/>
            <a:rect l="l" t="t" r="r" b="b"/>
            <a:pathLst>
              <a:path w="470534" h="472439">
                <a:moveTo>
                  <a:pt x="234853" y="471851"/>
                </a:moveTo>
                <a:lnTo>
                  <a:pt x="187442" y="467053"/>
                </a:lnTo>
                <a:lnTo>
                  <a:pt x="143321" y="453294"/>
                </a:lnTo>
                <a:lnTo>
                  <a:pt x="103422" y="431526"/>
                </a:lnTo>
                <a:lnTo>
                  <a:pt x="68683" y="402704"/>
                </a:lnTo>
                <a:lnTo>
                  <a:pt x="40036" y="367780"/>
                </a:lnTo>
                <a:lnTo>
                  <a:pt x="18416" y="327706"/>
                </a:lnTo>
                <a:lnTo>
                  <a:pt x="4760" y="283437"/>
                </a:lnTo>
                <a:lnTo>
                  <a:pt x="0" y="235926"/>
                </a:lnTo>
                <a:lnTo>
                  <a:pt x="4760" y="188414"/>
                </a:lnTo>
                <a:lnTo>
                  <a:pt x="18416" y="144145"/>
                </a:lnTo>
                <a:lnTo>
                  <a:pt x="40036" y="104072"/>
                </a:lnTo>
                <a:lnTo>
                  <a:pt x="68683" y="69147"/>
                </a:lnTo>
                <a:lnTo>
                  <a:pt x="103422" y="40325"/>
                </a:lnTo>
                <a:lnTo>
                  <a:pt x="143321" y="18557"/>
                </a:lnTo>
                <a:lnTo>
                  <a:pt x="187442" y="4798"/>
                </a:lnTo>
                <a:lnTo>
                  <a:pt x="234853" y="0"/>
                </a:lnTo>
                <a:lnTo>
                  <a:pt x="282296" y="4798"/>
                </a:lnTo>
                <a:lnTo>
                  <a:pt x="314394" y="14788"/>
                </a:lnTo>
                <a:lnTo>
                  <a:pt x="234853" y="14788"/>
                </a:lnTo>
                <a:lnTo>
                  <a:pt x="191809" y="19031"/>
                </a:lnTo>
                <a:lnTo>
                  <a:pt x="150843" y="31524"/>
                </a:lnTo>
                <a:lnTo>
                  <a:pt x="112923" y="51919"/>
                </a:lnTo>
                <a:lnTo>
                  <a:pt x="79017" y="79865"/>
                </a:lnTo>
                <a:lnTo>
                  <a:pt x="51529" y="113404"/>
                </a:lnTo>
                <a:lnTo>
                  <a:pt x="31382" y="151243"/>
                </a:lnTo>
                <a:lnTo>
                  <a:pt x="19025" y="192290"/>
                </a:lnTo>
                <a:lnTo>
                  <a:pt x="14767" y="235926"/>
                </a:lnTo>
                <a:lnTo>
                  <a:pt x="18990" y="279442"/>
                </a:lnTo>
                <a:lnTo>
                  <a:pt x="31382" y="320608"/>
                </a:lnTo>
                <a:lnTo>
                  <a:pt x="51529" y="358447"/>
                </a:lnTo>
                <a:lnTo>
                  <a:pt x="79017" y="391986"/>
                </a:lnTo>
                <a:lnTo>
                  <a:pt x="112923" y="419932"/>
                </a:lnTo>
                <a:lnTo>
                  <a:pt x="150843" y="440326"/>
                </a:lnTo>
                <a:lnTo>
                  <a:pt x="191809" y="452820"/>
                </a:lnTo>
                <a:lnTo>
                  <a:pt x="234853" y="457062"/>
                </a:lnTo>
                <a:lnTo>
                  <a:pt x="314394" y="457062"/>
                </a:lnTo>
                <a:lnTo>
                  <a:pt x="282296" y="467053"/>
                </a:lnTo>
                <a:lnTo>
                  <a:pt x="234853" y="471851"/>
                </a:lnTo>
                <a:close/>
              </a:path>
              <a:path w="470534" h="472439">
                <a:moveTo>
                  <a:pt x="314394" y="457062"/>
                </a:moveTo>
                <a:lnTo>
                  <a:pt x="234853" y="457062"/>
                </a:lnTo>
                <a:lnTo>
                  <a:pt x="278326" y="452820"/>
                </a:lnTo>
                <a:lnTo>
                  <a:pt x="319512" y="440326"/>
                </a:lnTo>
                <a:lnTo>
                  <a:pt x="357513" y="419932"/>
                </a:lnTo>
                <a:lnTo>
                  <a:pt x="391430" y="391986"/>
                </a:lnTo>
                <a:lnTo>
                  <a:pt x="418918" y="358447"/>
                </a:lnTo>
                <a:lnTo>
                  <a:pt x="439065" y="320608"/>
                </a:lnTo>
                <a:lnTo>
                  <a:pt x="451458" y="279442"/>
                </a:lnTo>
                <a:lnTo>
                  <a:pt x="455681" y="235926"/>
                </a:lnTo>
                <a:lnTo>
                  <a:pt x="451495" y="192790"/>
                </a:lnTo>
                <a:lnTo>
                  <a:pt x="439065" y="151243"/>
                </a:lnTo>
                <a:lnTo>
                  <a:pt x="418918" y="113404"/>
                </a:lnTo>
                <a:lnTo>
                  <a:pt x="391430" y="79865"/>
                </a:lnTo>
                <a:lnTo>
                  <a:pt x="357513" y="51919"/>
                </a:lnTo>
                <a:lnTo>
                  <a:pt x="319512" y="31524"/>
                </a:lnTo>
                <a:lnTo>
                  <a:pt x="278326" y="19031"/>
                </a:lnTo>
                <a:lnTo>
                  <a:pt x="234853" y="14788"/>
                </a:lnTo>
                <a:lnTo>
                  <a:pt x="314394" y="14788"/>
                </a:lnTo>
                <a:lnTo>
                  <a:pt x="366518" y="40325"/>
                </a:lnTo>
                <a:lnTo>
                  <a:pt x="401394" y="69147"/>
                </a:lnTo>
                <a:lnTo>
                  <a:pt x="430177" y="104072"/>
                </a:lnTo>
                <a:lnTo>
                  <a:pt x="451915" y="144145"/>
                </a:lnTo>
                <a:lnTo>
                  <a:pt x="465655" y="188414"/>
                </a:lnTo>
                <a:lnTo>
                  <a:pt x="470447" y="235926"/>
                </a:lnTo>
                <a:lnTo>
                  <a:pt x="465655" y="283437"/>
                </a:lnTo>
                <a:lnTo>
                  <a:pt x="451915" y="327706"/>
                </a:lnTo>
                <a:lnTo>
                  <a:pt x="430177" y="367780"/>
                </a:lnTo>
                <a:lnTo>
                  <a:pt x="401394" y="402704"/>
                </a:lnTo>
                <a:lnTo>
                  <a:pt x="366518" y="431526"/>
                </a:lnTo>
                <a:lnTo>
                  <a:pt x="326501" y="453294"/>
                </a:lnTo>
                <a:lnTo>
                  <a:pt x="314394" y="457062"/>
                </a:lnTo>
                <a:close/>
              </a:path>
              <a:path w="470534" h="472439">
                <a:moveTo>
                  <a:pt x="172824" y="269938"/>
                </a:moveTo>
                <a:lnTo>
                  <a:pt x="142765" y="232373"/>
                </a:lnTo>
                <a:lnTo>
                  <a:pt x="141068" y="215216"/>
                </a:lnTo>
                <a:lnTo>
                  <a:pt x="147300" y="184618"/>
                </a:lnTo>
                <a:lnTo>
                  <a:pt x="165993" y="156235"/>
                </a:lnTo>
                <a:lnTo>
                  <a:pt x="197146" y="135340"/>
                </a:lnTo>
                <a:lnTo>
                  <a:pt x="240756" y="127203"/>
                </a:lnTo>
                <a:lnTo>
                  <a:pt x="277041" y="133977"/>
                </a:lnTo>
                <a:lnTo>
                  <a:pt x="304422" y="151604"/>
                </a:lnTo>
                <a:lnTo>
                  <a:pt x="237074" y="151604"/>
                </a:lnTo>
                <a:lnTo>
                  <a:pt x="208580" y="157012"/>
                </a:lnTo>
                <a:lnTo>
                  <a:pt x="186940" y="171573"/>
                </a:lnTo>
                <a:lnTo>
                  <a:pt x="173194" y="192790"/>
                </a:lnTo>
                <a:lnTo>
                  <a:pt x="168381" y="218165"/>
                </a:lnTo>
                <a:lnTo>
                  <a:pt x="169040" y="226814"/>
                </a:lnTo>
                <a:lnTo>
                  <a:pt x="170877" y="234071"/>
                </a:lnTo>
                <a:lnTo>
                  <a:pt x="173682" y="240219"/>
                </a:lnTo>
                <a:lnTo>
                  <a:pt x="177245" y="245537"/>
                </a:lnTo>
                <a:lnTo>
                  <a:pt x="180207" y="248508"/>
                </a:lnTo>
                <a:lnTo>
                  <a:pt x="180207" y="249972"/>
                </a:lnTo>
                <a:lnTo>
                  <a:pt x="179467" y="253685"/>
                </a:lnTo>
                <a:lnTo>
                  <a:pt x="178726" y="255891"/>
                </a:lnTo>
                <a:lnTo>
                  <a:pt x="177245" y="262554"/>
                </a:lnTo>
                <a:lnTo>
                  <a:pt x="176505" y="264761"/>
                </a:lnTo>
                <a:lnTo>
                  <a:pt x="175764" y="268474"/>
                </a:lnTo>
                <a:lnTo>
                  <a:pt x="172824" y="269938"/>
                </a:lnTo>
                <a:close/>
              </a:path>
              <a:path w="470534" h="472439">
                <a:moveTo>
                  <a:pt x="304443" y="279550"/>
                </a:moveTo>
                <a:lnTo>
                  <a:pt x="251101" y="279550"/>
                </a:lnTo>
                <a:lnTo>
                  <a:pt x="268933" y="273600"/>
                </a:lnTo>
                <a:lnTo>
                  <a:pt x="282957" y="257459"/>
                </a:lnTo>
                <a:lnTo>
                  <a:pt x="292134" y="233692"/>
                </a:lnTo>
                <a:lnTo>
                  <a:pt x="295424" y="204862"/>
                </a:lnTo>
                <a:lnTo>
                  <a:pt x="291602" y="183749"/>
                </a:lnTo>
                <a:lnTo>
                  <a:pt x="280371" y="166862"/>
                </a:lnTo>
                <a:lnTo>
                  <a:pt x="262078" y="155661"/>
                </a:lnTo>
                <a:lnTo>
                  <a:pt x="237074" y="151604"/>
                </a:lnTo>
                <a:lnTo>
                  <a:pt x="304422" y="151604"/>
                </a:lnTo>
                <a:lnTo>
                  <a:pt x="305012" y="151983"/>
                </a:lnTo>
                <a:lnTo>
                  <a:pt x="323010" y="177752"/>
                </a:lnTo>
                <a:lnTo>
                  <a:pt x="329378" y="207811"/>
                </a:lnTo>
                <a:lnTo>
                  <a:pt x="323944" y="245815"/>
                </a:lnTo>
                <a:lnTo>
                  <a:pt x="308611" y="276049"/>
                </a:lnTo>
                <a:lnTo>
                  <a:pt x="304443" y="279550"/>
                </a:lnTo>
                <a:close/>
              </a:path>
              <a:path w="470534" h="472439">
                <a:moveTo>
                  <a:pt x="183888" y="371277"/>
                </a:moveTo>
                <a:lnTo>
                  <a:pt x="181688" y="371277"/>
                </a:lnTo>
                <a:lnTo>
                  <a:pt x="181688" y="369049"/>
                </a:lnTo>
                <a:lnTo>
                  <a:pt x="180647" y="363024"/>
                </a:lnTo>
                <a:lnTo>
                  <a:pt x="179467" y="350278"/>
                </a:lnTo>
                <a:lnTo>
                  <a:pt x="179398" y="333789"/>
                </a:lnTo>
                <a:lnTo>
                  <a:pt x="181688" y="316533"/>
                </a:lnTo>
                <a:lnTo>
                  <a:pt x="185811" y="299646"/>
                </a:lnTo>
                <a:lnTo>
                  <a:pt x="200136" y="240360"/>
                </a:lnTo>
                <a:lnTo>
                  <a:pt x="194974" y="231491"/>
                </a:lnTo>
                <a:lnTo>
                  <a:pt x="194974" y="218165"/>
                </a:lnTo>
                <a:lnTo>
                  <a:pt x="197165" y="203770"/>
                </a:lnTo>
                <a:lnTo>
                  <a:pt x="203095" y="192290"/>
                </a:lnTo>
                <a:lnTo>
                  <a:pt x="211798" y="184694"/>
                </a:lnTo>
                <a:lnTo>
                  <a:pt x="222308" y="181946"/>
                </a:lnTo>
                <a:lnTo>
                  <a:pt x="230483" y="183621"/>
                </a:lnTo>
                <a:lnTo>
                  <a:pt x="236236" y="188137"/>
                </a:lnTo>
                <a:lnTo>
                  <a:pt x="239637" y="194729"/>
                </a:lnTo>
                <a:lnTo>
                  <a:pt x="240756" y="202634"/>
                </a:lnTo>
                <a:lnTo>
                  <a:pt x="239429" y="213189"/>
                </a:lnTo>
                <a:lnTo>
                  <a:pt x="236234" y="225475"/>
                </a:lnTo>
                <a:lnTo>
                  <a:pt x="232348" y="238732"/>
                </a:lnTo>
                <a:lnTo>
                  <a:pt x="228951" y="252200"/>
                </a:lnTo>
                <a:lnTo>
                  <a:pt x="228773" y="262712"/>
                </a:lnTo>
                <a:lnTo>
                  <a:pt x="233100" y="271421"/>
                </a:lnTo>
                <a:lnTo>
                  <a:pt x="240890" y="277356"/>
                </a:lnTo>
                <a:lnTo>
                  <a:pt x="251101" y="279550"/>
                </a:lnTo>
                <a:lnTo>
                  <a:pt x="304443" y="279550"/>
                </a:lnTo>
                <a:lnTo>
                  <a:pt x="296509" y="286213"/>
                </a:lnTo>
                <a:lnTo>
                  <a:pt x="220086" y="286213"/>
                </a:lnTo>
                <a:lnTo>
                  <a:pt x="215672" y="303230"/>
                </a:lnTo>
                <a:lnTo>
                  <a:pt x="212295" y="315860"/>
                </a:lnTo>
                <a:lnTo>
                  <a:pt x="195527" y="354817"/>
                </a:lnTo>
                <a:lnTo>
                  <a:pt x="184628" y="370534"/>
                </a:lnTo>
                <a:lnTo>
                  <a:pt x="183888" y="371277"/>
                </a:lnTo>
                <a:close/>
              </a:path>
              <a:path w="470534" h="472439">
                <a:moveTo>
                  <a:pt x="254063" y="303230"/>
                </a:moveTo>
                <a:lnTo>
                  <a:pt x="242834" y="301818"/>
                </a:lnTo>
                <a:lnTo>
                  <a:pt x="232918" y="298047"/>
                </a:lnTo>
                <a:lnTo>
                  <a:pt x="225080" y="292613"/>
                </a:lnTo>
                <a:lnTo>
                  <a:pt x="220086" y="286213"/>
                </a:lnTo>
                <a:lnTo>
                  <a:pt x="296509" y="286213"/>
                </a:lnTo>
                <a:lnTo>
                  <a:pt x="284833" y="296019"/>
                </a:lnTo>
                <a:lnTo>
                  <a:pt x="254063" y="303230"/>
                </a:lnTo>
                <a:close/>
              </a:path>
            </a:pathLst>
          </a:custGeom>
          <a:solidFill>
            <a:srgbClr val="058ECD"/>
          </a:solidFill>
        </p:spPr>
        <p:txBody>
          <a:bodyPr wrap="square" lIns="0" tIns="0" rIns="0" bIns="0" rtlCol="0"/>
          <a:lstStyle/>
          <a:p>
            <a:endParaRPr/>
          </a:p>
        </p:txBody>
      </p:sp>
      <p:sp>
        <p:nvSpPr>
          <p:cNvPr id="30" name="object 30"/>
          <p:cNvSpPr/>
          <p:nvPr/>
        </p:nvSpPr>
        <p:spPr>
          <a:xfrm>
            <a:off x="7690018" y="2208005"/>
            <a:ext cx="470534" cy="470534"/>
          </a:xfrm>
          <a:custGeom>
            <a:avLst/>
            <a:gdLst/>
            <a:ahLst/>
            <a:cxnLst/>
            <a:rect l="l" t="t" r="r" b="b"/>
            <a:pathLst>
              <a:path w="470534" h="470535">
                <a:moveTo>
                  <a:pt x="234853" y="470448"/>
                </a:moveTo>
                <a:lnTo>
                  <a:pt x="187442" y="465664"/>
                </a:lnTo>
                <a:lnTo>
                  <a:pt x="143321" y="451945"/>
                </a:lnTo>
                <a:lnTo>
                  <a:pt x="103422" y="430242"/>
                </a:lnTo>
                <a:lnTo>
                  <a:pt x="68683" y="401506"/>
                </a:lnTo>
                <a:lnTo>
                  <a:pt x="40036" y="366685"/>
                </a:lnTo>
                <a:lnTo>
                  <a:pt x="18416" y="326731"/>
                </a:lnTo>
                <a:lnTo>
                  <a:pt x="4760" y="282594"/>
                </a:lnTo>
                <a:lnTo>
                  <a:pt x="0" y="235223"/>
                </a:lnTo>
                <a:lnTo>
                  <a:pt x="4760" y="187853"/>
                </a:lnTo>
                <a:lnTo>
                  <a:pt x="18416" y="143716"/>
                </a:lnTo>
                <a:lnTo>
                  <a:pt x="40036" y="103762"/>
                </a:lnTo>
                <a:lnTo>
                  <a:pt x="68683" y="68941"/>
                </a:lnTo>
                <a:lnTo>
                  <a:pt x="103422" y="40205"/>
                </a:lnTo>
                <a:lnTo>
                  <a:pt x="143321" y="18502"/>
                </a:lnTo>
                <a:lnTo>
                  <a:pt x="187442" y="4783"/>
                </a:lnTo>
                <a:lnTo>
                  <a:pt x="234853" y="0"/>
                </a:lnTo>
                <a:lnTo>
                  <a:pt x="282296" y="4783"/>
                </a:lnTo>
                <a:lnTo>
                  <a:pt x="314394" y="14745"/>
                </a:lnTo>
                <a:lnTo>
                  <a:pt x="234853" y="14745"/>
                </a:lnTo>
                <a:lnTo>
                  <a:pt x="191809" y="18974"/>
                </a:lnTo>
                <a:lnTo>
                  <a:pt x="150843" y="31431"/>
                </a:lnTo>
                <a:lnTo>
                  <a:pt x="112923" y="51765"/>
                </a:lnTo>
                <a:lnTo>
                  <a:pt x="79017" y="79627"/>
                </a:lnTo>
                <a:lnTo>
                  <a:pt x="51529" y="113066"/>
                </a:lnTo>
                <a:lnTo>
                  <a:pt x="31382" y="150793"/>
                </a:lnTo>
                <a:lnTo>
                  <a:pt x="18990" y="191836"/>
                </a:lnTo>
                <a:lnTo>
                  <a:pt x="14767" y="235223"/>
                </a:lnTo>
                <a:lnTo>
                  <a:pt x="18990" y="278611"/>
                </a:lnTo>
                <a:lnTo>
                  <a:pt x="31382" y="319654"/>
                </a:lnTo>
                <a:lnTo>
                  <a:pt x="51529" y="357381"/>
                </a:lnTo>
                <a:lnTo>
                  <a:pt x="79017" y="390820"/>
                </a:lnTo>
                <a:lnTo>
                  <a:pt x="112923" y="418682"/>
                </a:lnTo>
                <a:lnTo>
                  <a:pt x="150843" y="439016"/>
                </a:lnTo>
                <a:lnTo>
                  <a:pt x="191809" y="451473"/>
                </a:lnTo>
                <a:lnTo>
                  <a:pt x="234853" y="455702"/>
                </a:lnTo>
                <a:lnTo>
                  <a:pt x="314394" y="455702"/>
                </a:lnTo>
                <a:lnTo>
                  <a:pt x="282296" y="465664"/>
                </a:lnTo>
                <a:lnTo>
                  <a:pt x="234853" y="470448"/>
                </a:lnTo>
                <a:close/>
              </a:path>
              <a:path w="470534" h="470535">
                <a:moveTo>
                  <a:pt x="314394" y="455702"/>
                </a:moveTo>
                <a:lnTo>
                  <a:pt x="234853" y="455702"/>
                </a:lnTo>
                <a:lnTo>
                  <a:pt x="278326" y="451473"/>
                </a:lnTo>
                <a:lnTo>
                  <a:pt x="319512" y="439016"/>
                </a:lnTo>
                <a:lnTo>
                  <a:pt x="357513" y="418682"/>
                </a:lnTo>
                <a:lnTo>
                  <a:pt x="391430" y="390820"/>
                </a:lnTo>
                <a:lnTo>
                  <a:pt x="418918" y="357381"/>
                </a:lnTo>
                <a:lnTo>
                  <a:pt x="439065" y="319654"/>
                </a:lnTo>
                <a:lnTo>
                  <a:pt x="451458" y="278611"/>
                </a:lnTo>
                <a:lnTo>
                  <a:pt x="455681" y="235223"/>
                </a:lnTo>
                <a:lnTo>
                  <a:pt x="451458" y="191836"/>
                </a:lnTo>
                <a:lnTo>
                  <a:pt x="439065" y="150793"/>
                </a:lnTo>
                <a:lnTo>
                  <a:pt x="418918" y="113066"/>
                </a:lnTo>
                <a:lnTo>
                  <a:pt x="391430" y="79627"/>
                </a:lnTo>
                <a:lnTo>
                  <a:pt x="357513" y="51765"/>
                </a:lnTo>
                <a:lnTo>
                  <a:pt x="319512" y="31431"/>
                </a:lnTo>
                <a:lnTo>
                  <a:pt x="278326" y="18974"/>
                </a:lnTo>
                <a:lnTo>
                  <a:pt x="234853" y="14745"/>
                </a:lnTo>
                <a:lnTo>
                  <a:pt x="314394" y="14745"/>
                </a:lnTo>
                <a:lnTo>
                  <a:pt x="366518" y="40205"/>
                </a:lnTo>
                <a:lnTo>
                  <a:pt x="401394" y="68941"/>
                </a:lnTo>
                <a:lnTo>
                  <a:pt x="430177" y="103762"/>
                </a:lnTo>
                <a:lnTo>
                  <a:pt x="451915" y="143716"/>
                </a:lnTo>
                <a:lnTo>
                  <a:pt x="465655" y="187853"/>
                </a:lnTo>
                <a:lnTo>
                  <a:pt x="470447" y="235223"/>
                </a:lnTo>
                <a:lnTo>
                  <a:pt x="465655" y="282594"/>
                </a:lnTo>
                <a:lnTo>
                  <a:pt x="451915" y="326731"/>
                </a:lnTo>
                <a:lnTo>
                  <a:pt x="430177" y="366685"/>
                </a:lnTo>
                <a:lnTo>
                  <a:pt x="401394" y="401506"/>
                </a:lnTo>
                <a:lnTo>
                  <a:pt x="366518" y="430242"/>
                </a:lnTo>
                <a:lnTo>
                  <a:pt x="326501" y="451945"/>
                </a:lnTo>
                <a:lnTo>
                  <a:pt x="314394" y="455702"/>
                </a:lnTo>
                <a:close/>
              </a:path>
              <a:path w="470534" h="470535">
                <a:moveTo>
                  <a:pt x="162478" y="217516"/>
                </a:moveTo>
                <a:lnTo>
                  <a:pt x="112253" y="176962"/>
                </a:lnTo>
                <a:lnTo>
                  <a:pt x="185369" y="129787"/>
                </a:lnTo>
                <a:lnTo>
                  <a:pt x="236335" y="171800"/>
                </a:lnTo>
                <a:lnTo>
                  <a:pt x="162478" y="217516"/>
                </a:lnTo>
                <a:close/>
              </a:path>
              <a:path w="470534" h="470535">
                <a:moveTo>
                  <a:pt x="309449" y="217516"/>
                </a:moveTo>
                <a:lnTo>
                  <a:pt x="236335" y="171800"/>
                </a:lnTo>
                <a:lnTo>
                  <a:pt x="287299" y="129787"/>
                </a:lnTo>
                <a:lnTo>
                  <a:pt x="360415" y="176962"/>
                </a:lnTo>
                <a:lnTo>
                  <a:pt x="309449" y="217516"/>
                </a:lnTo>
                <a:close/>
              </a:path>
              <a:path w="470534" h="470535">
                <a:moveTo>
                  <a:pt x="185369" y="305268"/>
                </a:moveTo>
                <a:lnTo>
                  <a:pt x="112253" y="257352"/>
                </a:lnTo>
                <a:lnTo>
                  <a:pt x="162478" y="217516"/>
                </a:lnTo>
                <a:lnTo>
                  <a:pt x="236335" y="262514"/>
                </a:lnTo>
                <a:lnTo>
                  <a:pt x="185369" y="305268"/>
                </a:lnTo>
                <a:close/>
              </a:path>
              <a:path w="470534" h="470535">
                <a:moveTo>
                  <a:pt x="287299" y="305268"/>
                </a:moveTo>
                <a:lnTo>
                  <a:pt x="236335" y="262514"/>
                </a:lnTo>
                <a:lnTo>
                  <a:pt x="309449" y="217516"/>
                </a:lnTo>
                <a:lnTo>
                  <a:pt x="360415" y="257352"/>
                </a:lnTo>
                <a:lnTo>
                  <a:pt x="287299" y="305268"/>
                </a:lnTo>
                <a:close/>
              </a:path>
              <a:path w="470534" h="470535">
                <a:moveTo>
                  <a:pt x="287299" y="314132"/>
                </a:moveTo>
                <a:lnTo>
                  <a:pt x="185369" y="314132"/>
                </a:lnTo>
                <a:lnTo>
                  <a:pt x="236335" y="272097"/>
                </a:lnTo>
                <a:lnTo>
                  <a:pt x="287299" y="314132"/>
                </a:lnTo>
                <a:close/>
              </a:path>
              <a:path w="470534" h="470535">
                <a:moveTo>
                  <a:pt x="236335" y="359849"/>
                </a:moveTo>
                <a:lnTo>
                  <a:pt x="163219" y="316332"/>
                </a:lnTo>
                <a:lnTo>
                  <a:pt x="163219" y="300106"/>
                </a:lnTo>
                <a:lnTo>
                  <a:pt x="185369" y="314132"/>
                </a:lnTo>
                <a:lnTo>
                  <a:pt x="309449" y="314132"/>
                </a:lnTo>
                <a:lnTo>
                  <a:pt x="309449" y="316332"/>
                </a:lnTo>
                <a:lnTo>
                  <a:pt x="236335" y="359849"/>
                </a:lnTo>
                <a:close/>
              </a:path>
              <a:path w="470534" h="470535">
                <a:moveTo>
                  <a:pt x="309449" y="314132"/>
                </a:moveTo>
                <a:lnTo>
                  <a:pt x="287299" y="314132"/>
                </a:lnTo>
                <a:lnTo>
                  <a:pt x="309449" y="300106"/>
                </a:lnTo>
                <a:lnTo>
                  <a:pt x="309449" y="314132"/>
                </a:lnTo>
                <a:close/>
              </a:path>
            </a:pathLst>
          </a:custGeom>
          <a:solidFill>
            <a:srgbClr val="058ECD"/>
          </a:solidFill>
        </p:spPr>
        <p:txBody>
          <a:bodyPr wrap="square" lIns="0" tIns="0" rIns="0" bIns="0" rtlCol="0"/>
          <a:lstStyle/>
          <a:p>
            <a:endParaRPr/>
          </a:p>
        </p:txBody>
      </p:sp>
      <p:sp>
        <p:nvSpPr>
          <p:cNvPr id="31" name="object 31"/>
          <p:cNvSpPr/>
          <p:nvPr/>
        </p:nvSpPr>
        <p:spPr>
          <a:xfrm>
            <a:off x="4840763" y="1401356"/>
            <a:ext cx="470534" cy="470534"/>
          </a:xfrm>
          <a:custGeom>
            <a:avLst/>
            <a:gdLst/>
            <a:ahLst/>
            <a:cxnLst/>
            <a:rect l="l" t="t" r="r" b="b"/>
            <a:pathLst>
              <a:path w="470535" h="470535">
                <a:moveTo>
                  <a:pt x="235594" y="470447"/>
                </a:moveTo>
                <a:lnTo>
                  <a:pt x="188151" y="465687"/>
                </a:lnTo>
                <a:lnTo>
                  <a:pt x="143946" y="452030"/>
                </a:lnTo>
                <a:lnTo>
                  <a:pt x="103929" y="430411"/>
                </a:lnTo>
                <a:lnTo>
                  <a:pt x="69053" y="401764"/>
                </a:lnTo>
                <a:lnTo>
                  <a:pt x="40270" y="367024"/>
                </a:lnTo>
                <a:lnTo>
                  <a:pt x="18532" y="327126"/>
                </a:lnTo>
                <a:lnTo>
                  <a:pt x="4791" y="283004"/>
                </a:lnTo>
                <a:lnTo>
                  <a:pt x="0" y="235594"/>
                </a:lnTo>
                <a:lnTo>
                  <a:pt x="4791" y="188151"/>
                </a:lnTo>
                <a:lnTo>
                  <a:pt x="18532" y="143946"/>
                </a:lnTo>
                <a:lnTo>
                  <a:pt x="40270" y="103929"/>
                </a:lnTo>
                <a:lnTo>
                  <a:pt x="69053" y="69053"/>
                </a:lnTo>
                <a:lnTo>
                  <a:pt x="103929" y="40270"/>
                </a:lnTo>
                <a:lnTo>
                  <a:pt x="143946" y="18532"/>
                </a:lnTo>
                <a:lnTo>
                  <a:pt x="188151" y="4791"/>
                </a:lnTo>
                <a:lnTo>
                  <a:pt x="235594" y="0"/>
                </a:lnTo>
                <a:lnTo>
                  <a:pt x="283005" y="4791"/>
                </a:lnTo>
                <a:lnTo>
                  <a:pt x="315034" y="14766"/>
                </a:lnTo>
                <a:lnTo>
                  <a:pt x="235594" y="14766"/>
                </a:lnTo>
                <a:lnTo>
                  <a:pt x="192121" y="18989"/>
                </a:lnTo>
                <a:lnTo>
                  <a:pt x="150935" y="31382"/>
                </a:lnTo>
                <a:lnTo>
                  <a:pt x="112934" y="51529"/>
                </a:lnTo>
                <a:lnTo>
                  <a:pt x="79017" y="79017"/>
                </a:lnTo>
                <a:lnTo>
                  <a:pt x="51529" y="112934"/>
                </a:lnTo>
                <a:lnTo>
                  <a:pt x="31382" y="150935"/>
                </a:lnTo>
                <a:lnTo>
                  <a:pt x="18989" y="192121"/>
                </a:lnTo>
                <a:lnTo>
                  <a:pt x="14766" y="235594"/>
                </a:lnTo>
                <a:lnTo>
                  <a:pt x="18989" y="278638"/>
                </a:lnTo>
                <a:lnTo>
                  <a:pt x="31382" y="319605"/>
                </a:lnTo>
                <a:lnTo>
                  <a:pt x="51529" y="357524"/>
                </a:lnTo>
                <a:lnTo>
                  <a:pt x="79017" y="391430"/>
                </a:lnTo>
                <a:lnTo>
                  <a:pt x="112934" y="418918"/>
                </a:lnTo>
                <a:lnTo>
                  <a:pt x="150935" y="439065"/>
                </a:lnTo>
                <a:lnTo>
                  <a:pt x="192121" y="451458"/>
                </a:lnTo>
                <a:lnTo>
                  <a:pt x="235594" y="455681"/>
                </a:lnTo>
                <a:lnTo>
                  <a:pt x="315334" y="455681"/>
                </a:lnTo>
                <a:lnTo>
                  <a:pt x="283005" y="465687"/>
                </a:lnTo>
                <a:lnTo>
                  <a:pt x="235594" y="470447"/>
                </a:lnTo>
                <a:close/>
              </a:path>
              <a:path w="470535" h="470535">
                <a:moveTo>
                  <a:pt x="315334" y="455681"/>
                </a:moveTo>
                <a:lnTo>
                  <a:pt x="235594" y="455681"/>
                </a:lnTo>
                <a:lnTo>
                  <a:pt x="278639" y="451458"/>
                </a:lnTo>
                <a:lnTo>
                  <a:pt x="319605" y="439065"/>
                </a:lnTo>
                <a:lnTo>
                  <a:pt x="357524" y="418918"/>
                </a:lnTo>
                <a:lnTo>
                  <a:pt x="391430" y="391430"/>
                </a:lnTo>
                <a:lnTo>
                  <a:pt x="418918" y="357524"/>
                </a:lnTo>
                <a:lnTo>
                  <a:pt x="439065" y="319605"/>
                </a:lnTo>
                <a:lnTo>
                  <a:pt x="451458" y="278638"/>
                </a:lnTo>
                <a:lnTo>
                  <a:pt x="455681" y="235594"/>
                </a:lnTo>
                <a:lnTo>
                  <a:pt x="451458" y="192121"/>
                </a:lnTo>
                <a:lnTo>
                  <a:pt x="439065" y="150935"/>
                </a:lnTo>
                <a:lnTo>
                  <a:pt x="418918" y="112934"/>
                </a:lnTo>
                <a:lnTo>
                  <a:pt x="391430" y="79017"/>
                </a:lnTo>
                <a:lnTo>
                  <a:pt x="357524" y="51529"/>
                </a:lnTo>
                <a:lnTo>
                  <a:pt x="319605" y="31382"/>
                </a:lnTo>
                <a:lnTo>
                  <a:pt x="278639" y="18989"/>
                </a:lnTo>
                <a:lnTo>
                  <a:pt x="235594" y="14766"/>
                </a:lnTo>
                <a:lnTo>
                  <a:pt x="315034" y="14766"/>
                </a:lnTo>
                <a:lnTo>
                  <a:pt x="367024" y="40270"/>
                </a:lnTo>
                <a:lnTo>
                  <a:pt x="401764" y="69053"/>
                </a:lnTo>
                <a:lnTo>
                  <a:pt x="430411" y="103929"/>
                </a:lnTo>
                <a:lnTo>
                  <a:pt x="452030" y="143946"/>
                </a:lnTo>
                <a:lnTo>
                  <a:pt x="465687" y="188151"/>
                </a:lnTo>
                <a:lnTo>
                  <a:pt x="470447" y="235594"/>
                </a:lnTo>
                <a:lnTo>
                  <a:pt x="465687" y="283004"/>
                </a:lnTo>
                <a:lnTo>
                  <a:pt x="452030" y="327126"/>
                </a:lnTo>
                <a:lnTo>
                  <a:pt x="430411" y="367024"/>
                </a:lnTo>
                <a:lnTo>
                  <a:pt x="401764" y="401764"/>
                </a:lnTo>
                <a:lnTo>
                  <a:pt x="367024" y="430411"/>
                </a:lnTo>
                <a:lnTo>
                  <a:pt x="327126" y="452030"/>
                </a:lnTo>
                <a:lnTo>
                  <a:pt x="315334" y="455681"/>
                </a:lnTo>
                <a:close/>
              </a:path>
              <a:path w="470535" h="470535">
                <a:moveTo>
                  <a:pt x="277694" y="351550"/>
                </a:moveTo>
                <a:lnTo>
                  <a:pt x="195715" y="351550"/>
                </a:lnTo>
                <a:lnTo>
                  <a:pt x="168126" y="345873"/>
                </a:lnTo>
                <a:lnTo>
                  <a:pt x="145591" y="330500"/>
                </a:lnTo>
                <a:lnTo>
                  <a:pt x="130394" y="307924"/>
                </a:lnTo>
                <a:lnTo>
                  <a:pt x="124820" y="280635"/>
                </a:lnTo>
                <a:lnTo>
                  <a:pt x="124820" y="197196"/>
                </a:lnTo>
                <a:lnTo>
                  <a:pt x="130394" y="169603"/>
                </a:lnTo>
                <a:lnTo>
                  <a:pt x="145591" y="147061"/>
                </a:lnTo>
                <a:lnTo>
                  <a:pt x="168126" y="131857"/>
                </a:lnTo>
                <a:lnTo>
                  <a:pt x="195715" y="126280"/>
                </a:lnTo>
                <a:lnTo>
                  <a:pt x="245939" y="126280"/>
                </a:lnTo>
                <a:lnTo>
                  <a:pt x="290589" y="150176"/>
                </a:lnTo>
                <a:lnTo>
                  <a:pt x="303547" y="170602"/>
                </a:lnTo>
                <a:lnTo>
                  <a:pt x="305006" y="171343"/>
                </a:lnTo>
                <a:lnTo>
                  <a:pt x="306578" y="183888"/>
                </a:lnTo>
                <a:lnTo>
                  <a:pt x="189072" y="183888"/>
                </a:lnTo>
                <a:lnTo>
                  <a:pt x="183147" y="190553"/>
                </a:lnTo>
                <a:lnTo>
                  <a:pt x="183147" y="205319"/>
                </a:lnTo>
                <a:lnTo>
                  <a:pt x="189072" y="211962"/>
                </a:lnTo>
                <a:lnTo>
                  <a:pt x="338409" y="211962"/>
                </a:lnTo>
                <a:lnTo>
                  <a:pt x="343426" y="213443"/>
                </a:lnTo>
                <a:lnTo>
                  <a:pt x="347107" y="215643"/>
                </a:lnTo>
                <a:lnTo>
                  <a:pt x="348588" y="219346"/>
                </a:lnTo>
                <a:lnTo>
                  <a:pt x="349329" y="223048"/>
                </a:lnTo>
                <a:lnTo>
                  <a:pt x="348778" y="265868"/>
                </a:lnTo>
                <a:lnTo>
                  <a:pt x="189072" y="265868"/>
                </a:lnTo>
                <a:lnTo>
                  <a:pt x="183147" y="271770"/>
                </a:lnTo>
                <a:lnTo>
                  <a:pt x="183147" y="286559"/>
                </a:lnTo>
                <a:lnTo>
                  <a:pt x="189072" y="292461"/>
                </a:lnTo>
                <a:lnTo>
                  <a:pt x="346200" y="292461"/>
                </a:lnTo>
                <a:lnTo>
                  <a:pt x="343015" y="308236"/>
                </a:lnTo>
                <a:lnTo>
                  <a:pt x="327818" y="330778"/>
                </a:lnTo>
                <a:lnTo>
                  <a:pt x="305283" y="345977"/>
                </a:lnTo>
                <a:lnTo>
                  <a:pt x="277694" y="351550"/>
                </a:lnTo>
                <a:close/>
              </a:path>
              <a:path w="470535" h="470535">
                <a:moveTo>
                  <a:pt x="338409" y="211962"/>
                </a:moveTo>
                <a:lnTo>
                  <a:pt x="243718" y="211962"/>
                </a:lnTo>
                <a:lnTo>
                  <a:pt x="249620" y="205319"/>
                </a:lnTo>
                <a:lnTo>
                  <a:pt x="249620" y="190553"/>
                </a:lnTo>
                <a:lnTo>
                  <a:pt x="243718" y="183888"/>
                </a:lnTo>
                <a:lnTo>
                  <a:pt x="306578" y="183888"/>
                </a:lnTo>
                <a:lnTo>
                  <a:pt x="307228" y="189072"/>
                </a:lnTo>
                <a:lnTo>
                  <a:pt x="308586" y="197196"/>
                </a:lnTo>
                <a:lnTo>
                  <a:pt x="337860" y="211800"/>
                </a:lnTo>
                <a:lnTo>
                  <a:pt x="338409" y="211962"/>
                </a:lnTo>
                <a:close/>
              </a:path>
              <a:path w="470535" h="470535">
                <a:moveTo>
                  <a:pt x="346200" y="292461"/>
                </a:moveTo>
                <a:lnTo>
                  <a:pt x="284337" y="292461"/>
                </a:lnTo>
                <a:lnTo>
                  <a:pt x="290980" y="286559"/>
                </a:lnTo>
                <a:lnTo>
                  <a:pt x="290980" y="271770"/>
                </a:lnTo>
                <a:lnTo>
                  <a:pt x="284337" y="265868"/>
                </a:lnTo>
                <a:lnTo>
                  <a:pt x="348778" y="265868"/>
                </a:lnTo>
                <a:lnTo>
                  <a:pt x="348588" y="280635"/>
                </a:lnTo>
                <a:lnTo>
                  <a:pt x="346200" y="292461"/>
                </a:lnTo>
                <a:close/>
              </a:path>
            </a:pathLst>
          </a:custGeom>
          <a:solidFill>
            <a:srgbClr val="058ECD"/>
          </a:solidFill>
        </p:spPr>
        <p:txBody>
          <a:bodyPr wrap="square" lIns="0" tIns="0" rIns="0" bIns="0" rtlCol="0"/>
          <a:lstStyle/>
          <a:p>
            <a:endParaRPr/>
          </a:p>
        </p:txBody>
      </p:sp>
      <p:sp>
        <p:nvSpPr>
          <p:cNvPr id="32" name="object 32"/>
          <p:cNvSpPr/>
          <p:nvPr/>
        </p:nvSpPr>
        <p:spPr>
          <a:xfrm>
            <a:off x="6756393" y="2208005"/>
            <a:ext cx="470534" cy="470534"/>
          </a:xfrm>
          <a:custGeom>
            <a:avLst/>
            <a:gdLst/>
            <a:ahLst/>
            <a:cxnLst/>
            <a:rect l="l" t="t" r="r" b="b"/>
            <a:pathLst>
              <a:path w="470534" h="470535">
                <a:moveTo>
                  <a:pt x="235546" y="470448"/>
                </a:moveTo>
                <a:lnTo>
                  <a:pt x="188103" y="465688"/>
                </a:lnTo>
                <a:lnTo>
                  <a:pt x="143897" y="452031"/>
                </a:lnTo>
                <a:lnTo>
                  <a:pt x="103881" y="430411"/>
                </a:lnTo>
                <a:lnTo>
                  <a:pt x="69005" y="401764"/>
                </a:lnTo>
                <a:lnTo>
                  <a:pt x="40222" y="367025"/>
                </a:lnTo>
                <a:lnTo>
                  <a:pt x="18484" y="327126"/>
                </a:lnTo>
                <a:lnTo>
                  <a:pt x="4743" y="283005"/>
                </a:lnTo>
                <a:lnTo>
                  <a:pt x="26" y="236334"/>
                </a:lnTo>
                <a:lnTo>
                  <a:pt x="0" y="235118"/>
                </a:lnTo>
                <a:lnTo>
                  <a:pt x="4743" y="188151"/>
                </a:lnTo>
                <a:lnTo>
                  <a:pt x="18484" y="143946"/>
                </a:lnTo>
                <a:lnTo>
                  <a:pt x="40222" y="103929"/>
                </a:lnTo>
                <a:lnTo>
                  <a:pt x="69005" y="69053"/>
                </a:lnTo>
                <a:lnTo>
                  <a:pt x="103881" y="40270"/>
                </a:lnTo>
                <a:lnTo>
                  <a:pt x="143897" y="18532"/>
                </a:lnTo>
                <a:lnTo>
                  <a:pt x="188103" y="4791"/>
                </a:lnTo>
                <a:lnTo>
                  <a:pt x="235546" y="0"/>
                </a:lnTo>
                <a:lnTo>
                  <a:pt x="282957" y="4791"/>
                </a:lnTo>
                <a:lnTo>
                  <a:pt x="314986" y="14766"/>
                </a:lnTo>
                <a:lnTo>
                  <a:pt x="235546" y="14766"/>
                </a:lnTo>
                <a:lnTo>
                  <a:pt x="192073" y="18989"/>
                </a:lnTo>
                <a:lnTo>
                  <a:pt x="150887" y="31382"/>
                </a:lnTo>
                <a:lnTo>
                  <a:pt x="112886" y="51529"/>
                </a:lnTo>
                <a:lnTo>
                  <a:pt x="78969" y="79017"/>
                </a:lnTo>
                <a:lnTo>
                  <a:pt x="51481" y="112934"/>
                </a:lnTo>
                <a:lnTo>
                  <a:pt x="31334" y="150935"/>
                </a:lnTo>
                <a:lnTo>
                  <a:pt x="18974" y="192012"/>
                </a:lnTo>
                <a:lnTo>
                  <a:pt x="14765" y="235118"/>
                </a:lnTo>
                <a:lnTo>
                  <a:pt x="14791" y="236334"/>
                </a:lnTo>
                <a:lnTo>
                  <a:pt x="18942" y="278639"/>
                </a:lnTo>
                <a:lnTo>
                  <a:pt x="31334" y="319605"/>
                </a:lnTo>
                <a:lnTo>
                  <a:pt x="51481" y="357524"/>
                </a:lnTo>
                <a:lnTo>
                  <a:pt x="78969" y="391430"/>
                </a:lnTo>
                <a:lnTo>
                  <a:pt x="112886" y="418918"/>
                </a:lnTo>
                <a:lnTo>
                  <a:pt x="150887" y="439065"/>
                </a:lnTo>
                <a:lnTo>
                  <a:pt x="192073" y="451458"/>
                </a:lnTo>
                <a:lnTo>
                  <a:pt x="235546" y="455681"/>
                </a:lnTo>
                <a:lnTo>
                  <a:pt x="315286" y="455681"/>
                </a:lnTo>
                <a:lnTo>
                  <a:pt x="282957" y="465688"/>
                </a:lnTo>
                <a:lnTo>
                  <a:pt x="235546" y="470448"/>
                </a:lnTo>
                <a:close/>
              </a:path>
              <a:path w="470534" h="470535">
                <a:moveTo>
                  <a:pt x="315286" y="455681"/>
                </a:moveTo>
                <a:lnTo>
                  <a:pt x="235546" y="455681"/>
                </a:lnTo>
                <a:lnTo>
                  <a:pt x="278591" y="451458"/>
                </a:lnTo>
                <a:lnTo>
                  <a:pt x="319557" y="439065"/>
                </a:lnTo>
                <a:lnTo>
                  <a:pt x="357477" y="418918"/>
                </a:lnTo>
                <a:lnTo>
                  <a:pt x="391382" y="391430"/>
                </a:lnTo>
                <a:lnTo>
                  <a:pt x="418870" y="357524"/>
                </a:lnTo>
                <a:lnTo>
                  <a:pt x="439017" y="319605"/>
                </a:lnTo>
                <a:lnTo>
                  <a:pt x="451413" y="278611"/>
                </a:lnTo>
                <a:lnTo>
                  <a:pt x="455560" y="236334"/>
                </a:lnTo>
                <a:lnTo>
                  <a:pt x="455587" y="235118"/>
                </a:lnTo>
                <a:lnTo>
                  <a:pt x="451471" y="192752"/>
                </a:lnTo>
                <a:lnTo>
                  <a:pt x="439017" y="150935"/>
                </a:lnTo>
                <a:lnTo>
                  <a:pt x="418870" y="112934"/>
                </a:lnTo>
                <a:lnTo>
                  <a:pt x="391382" y="79017"/>
                </a:lnTo>
                <a:lnTo>
                  <a:pt x="357477" y="51529"/>
                </a:lnTo>
                <a:lnTo>
                  <a:pt x="319557" y="31382"/>
                </a:lnTo>
                <a:lnTo>
                  <a:pt x="278591" y="18989"/>
                </a:lnTo>
                <a:lnTo>
                  <a:pt x="235546" y="14766"/>
                </a:lnTo>
                <a:lnTo>
                  <a:pt x="314986" y="14766"/>
                </a:lnTo>
                <a:lnTo>
                  <a:pt x="366976" y="40270"/>
                </a:lnTo>
                <a:lnTo>
                  <a:pt x="401716" y="69053"/>
                </a:lnTo>
                <a:lnTo>
                  <a:pt x="430363" y="103929"/>
                </a:lnTo>
                <a:lnTo>
                  <a:pt x="451982" y="143946"/>
                </a:lnTo>
                <a:lnTo>
                  <a:pt x="465639" y="188151"/>
                </a:lnTo>
                <a:lnTo>
                  <a:pt x="470351" y="235118"/>
                </a:lnTo>
                <a:lnTo>
                  <a:pt x="470325" y="236334"/>
                </a:lnTo>
                <a:lnTo>
                  <a:pt x="465639" y="283005"/>
                </a:lnTo>
                <a:lnTo>
                  <a:pt x="451982" y="327126"/>
                </a:lnTo>
                <a:lnTo>
                  <a:pt x="430363" y="367025"/>
                </a:lnTo>
                <a:lnTo>
                  <a:pt x="401716" y="401764"/>
                </a:lnTo>
                <a:lnTo>
                  <a:pt x="366976" y="430411"/>
                </a:lnTo>
                <a:lnTo>
                  <a:pt x="327078" y="452031"/>
                </a:lnTo>
                <a:lnTo>
                  <a:pt x="315286" y="455681"/>
                </a:lnTo>
                <a:close/>
              </a:path>
              <a:path w="470534" h="470535">
                <a:moveTo>
                  <a:pt x="234805" y="365577"/>
                </a:moveTo>
                <a:lnTo>
                  <a:pt x="184819" y="355352"/>
                </a:lnTo>
                <a:lnTo>
                  <a:pt x="143969" y="327541"/>
                </a:lnTo>
                <a:lnTo>
                  <a:pt x="116412" y="286437"/>
                </a:lnTo>
                <a:lnTo>
                  <a:pt x="106303" y="236334"/>
                </a:lnTo>
                <a:lnTo>
                  <a:pt x="116206" y="186336"/>
                </a:lnTo>
                <a:lnTo>
                  <a:pt x="116310" y="186110"/>
                </a:lnTo>
                <a:lnTo>
                  <a:pt x="144154" y="145128"/>
                </a:lnTo>
                <a:lnTo>
                  <a:pt x="185651" y="117316"/>
                </a:lnTo>
                <a:lnTo>
                  <a:pt x="236287" y="107092"/>
                </a:lnTo>
                <a:lnTo>
                  <a:pt x="285845" y="117629"/>
                </a:lnTo>
                <a:lnTo>
                  <a:pt x="290364" y="120718"/>
                </a:lnTo>
                <a:lnTo>
                  <a:pt x="245868" y="120718"/>
                </a:lnTo>
                <a:lnTo>
                  <a:pt x="221519" y="121118"/>
                </a:lnTo>
                <a:lnTo>
                  <a:pt x="203364" y="124709"/>
                </a:lnTo>
                <a:lnTo>
                  <a:pt x="186524" y="130995"/>
                </a:lnTo>
                <a:lnTo>
                  <a:pt x="170934" y="139911"/>
                </a:lnTo>
                <a:lnTo>
                  <a:pt x="156528" y="151392"/>
                </a:lnTo>
                <a:lnTo>
                  <a:pt x="149885" y="156576"/>
                </a:lnTo>
                <a:lnTo>
                  <a:pt x="144701" y="163219"/>
                </a:lnTo>
                <a:lnTo>
                  <a:pt x="140280" y="169862"/>
                </a:lnTo>
                <a:lnTo>
                  <a:pt x="138799" y="171343"/>
                </a:lnTo>
                <a:lnTo>
                  <a:pt x="138799" y="172083"/>
                </a:lnTo>
                <a:lnTo>
                  <a:pt x="139540" y="172824"/>
                </a:lnTo>
                <a:lnTo>
                  <a:pt x="181640" y="172824"/>
                </a:lnTo>
                <a:lnTo>
                  <a:pt x="181640" y="177986"/>
                </a:lnTo>
                <a:lnTo>
                  <a:pt x="180159" y="180207"/>
                </a:lnTo>
                <a:lnTo>
                  <a:pt x="176457" y="180948"/>
                </a:lnTo>
                <a:lnTo>
                  <a:pt x="173516" y="180948"/>
                </a:lnTo>
                <a:lnTo>
                  <a:pt x="171294" y="181688"/>
                </a:lnTo>
                <a:lnTo>
                  <a:pt x="163912" y="181688"/>
                </a:lnTo>
                <a:lnTo>
                  <a:pt x="166901" y="190553"/>
                </a:lnTo>
                <a:lnTo>
                  <a:pt x="127713" y="190553"/>
                </a:lnTo>
                <a:lnTo>
                  <a:pt x="127713" y="192752"/>
                </a:lnTo>
                <a:lnTo>
                  <a:pt x="123433" y="205077"/>
                </a:lnTo>
                <a:lnTo>
                  <a:pt x="120605" y="217680"/>
                </a:lnTo>
                <a:lnTo>
                  <a:pt x="119387" y="229691"/>
                </a:lnTo>
                <a:lnTo>
                  <a:pt x="119426" y="236334"/>
                </a:lnTo>
                <a:lnTo>
                  <a:pt x="119589" y="243718"/>
                </a:lnTo>
                <a:lnTo>
                  <a:pt x="131778" y="289505"/>
                </a:lnTo>
                <a:lnTo>
                  <a:pt x="161690" y="326438"/>
                </a:lnTo>
                <a:lnTo>
                  <a:pt x="183840" y="339724"/>
                </a:lnTo>
                <a:lnTo>
                  <a:pt x="205255" y="339724"/>
                </a:lnTo>
                <a:lnTo>
                  <a:pt x="203050" y="346367"/>
                </a:lnTo>
                <a:lnTo>
                  <a:pt x="202309" y="347848"/>
                </a:lnTo>
                <a:lnTo>
                  <a:pt x="205272" y="348588"/>
                </a:lnTo>
                <a:lnTo>
                  <a:pt x="221769" y="351469"/>
                </a:lnTo>
                <a:lnTo>
                  <a:pt x="238129" y="352275"/>
                </a:lnTo>
                <a:lnTo>
                  <a:pt x="289456" y="352275"/>
                </a:lnTo>
                <a:lnTo>
                  <a:pt x="284908" y="355352"/>
                </a:lnTo>
                <a:lnTo>
                  <a:pt x="234805" y="365577"/>
                </a:lnTo>
                <a:close/>
              </a:path>
              <a:path w="470534" h="470535">
                <a:moveTo>
                  <a:pt x="304502" y="305006"/>
                </a:moveTo>
                <a:lnTo>
                  <a:pt x="293154" y="305006"/>
                </a:lnTo>
                <a:lnTo>
                  <a:pt x="293894" y="304266"/>
                </a:lnTo>
                <a:lnTo>
                  <a:pt x="293894" y="303547"/>
                </a:lnTo>
                <a:lnTo>
                  <a:pt x="308124" y="256882"/>
                </a:lnTo>
                <a:lnTo>
                  <a:pt x="313366" y="224973"/>
                </a:lnTo>
                <a:lnTo>
                  <a:pt x="311507" y="214972"/>
                </a:lnTo>
                <a:lnTo>
                  <a:pt x="307921" y="205320"/>
                </a:lnTo>
                <a:lnTo>
                  <a:pt x="305699" y="200876"/>
                </a:lnTo>
                <a:lnTo>
                  <a:pt x="299797" y="192012"/>
                </a:lnTo>
                <a:lnTo>
                  <a:pt x="293894" y="181688"/>
                </a:lnTo>
                <a:lnTo>
                  <a:pt x="293154" y="175764"/>
                </a:lnTo>
                <a:lnTo>
                  <a:pt x="293219" y="166756"/>
                </a:lnTo>
                <a:lnTo>
                  <a:pt x="296472" y="159059"/>
                </a:lnTo>
                <a:lnTo>
                  <a:pt x="302498" y="153436"/>
                </a:lnTo>
                <a:lnTo>
                  <a:pt x="310883" y="150652"/>
                </a:lnTo>
                <a:lnTo>
                  <a:pt x="312342" y="150652"/>
                </a:lnTo>
                <a:lnTo>
                  <a:pt x="312342" y="149192"/>
                </a:lnTo>
                <a:lnTo>
                  <a:pt x="311623" y="149192"/>
                </a:lnTo>
                <a:lnTo>
                  <a:pt x="310883" y="148452"/>
                </a:lnTo>
                <a:lnTo>
                  <a:pt x="290687" y="134310"/>
                </a:lnTo>
                <a:lnTo>
                  <a:pt x="268970" y="125090"/>
                </a:lnTo>
                <a:lnTo>
                  <a:pt x="245868" y="120718"/>
                </a:lnTo>
                <a:lnTo>
                  <a:pt x="290364" y="120718"/>
                </a:lnTo>
                <a:lnTo>
                  <a:pt x="326475" y="145406"/>
                </a:lnTo>
                <a:lnTo>
                  <a:pt x="351328" y="182429"/>
                </a:lnTo>
                <a:lnTo>
                  <a:pt x="337455" y="182429"/>
                </a:lnTo>
                <a:lnTo>
                  <a:pt x="337550" y="186336"/>
                </a:lnTo>
                <a:lnTo>
                  <a:pt x="337801" y="192752"/>
                </a:lnTo>
                <a:lnTo>
                  <a:pt x="337828" y="195510"/>
                </a:lnTo>
                <a:lnTo>
                  <a:pt x="336994" y="205595"/>
                </a:lnTo>
                <a:lnTo>
                  <a:pt x="334860" y="216198"/>
                </a:lnTo>
                <a:lnTo>
                  <a:pt x="331552" y="226729"/>
                </a:lnTo>
                <a:lnTo>
                  <a:pt x="321150" y="257004"/>
                </a:lnTo>
                <a:lnTo>
                  <a:pt x="304502" y="305006"/>
                </a:lnTo>
                <a:close/>
              </a:path>
              <a:path w="470534" h="470535">
                <a:moveTo>
                  <a:pt x="181640" y="172824"/>
                </a:moveTo>
                <a:lnTo>
                  <a:pt x="147663" y="172824"/>
                </a:lnTo>
                <a:lnTo>
                  <a:pt x="154751" y="172592"/>
                </a:lnTo>
                <a:lnTo>
                  <a:pt x="168641" y="171574"/>
                </a:lnTo>
                <a:lnTo>
                  <a:pt x="175716" y="171343"/>
                </a:lnTo>
                <a:lnTo>
                  <a:pt x="179419" y="171343"/>
                </a:lnTo>
                <a:lnTo>
                  <a:pt x="181640" y="172824"/>
                </a:lnTo>
                <a:close/>
              </a:path>
              <a:path w="470534" h="470535">
                <a:moveTo>
                  <a:pt x="264339" y="180948"/>
                </a:moveTo>
                <a:lnTo>
                  <a:pt x="200828" y="180948"/>
                </a:lnTo>
                <a:lnTo>
                  <a:pt x="198629" y="180207"/>
                </a:lnTo>
                <a:lnTo>
                  <a:pt x="197148" y="177986"/>
                </a:lnTo>
                <a:lnTo>
                  <a:pt x="197148" y="172824"/>
                </a:lnTo>
                <a:lnTo>
                  <a:pt x="199348" y="171343"/>
                </a:lnTo>
                <a:lnTo>
                  <a:pt x="203790" y="171343"/>
                </a:lnTo>
                <a:lnTo>
                  <a:pt x="222712" y="172361"/>
                </a:lnTo>
                <a:lnTo>
                  <a:pt x="232348" y="172696"/>
                </a:lnTo>
                <a:lnTo>
                  <a:pt x="242189" y="172824"/>
                </a:lnTo>
                <a:lnTo>
                  <a:pt x="268041" y="172824"/>
                </a:lnTo>
                <a:lnTo>
                  <a:pt x="268782" y="175764"/>
                </a:lnTo>
                <a:lnTo>
                  <a:pt x="268782" y="177986"/>
                </a:lnTo>
                <a:lnTo>
                  <a:pt x="267300" y="180207"/>
                </a:lnTo>
                <a:lnTo>
                  <a:pt x="264339" y="180948"/>
                </a:lnTo>
                <a:close/>
              </a:path>
              <a:path w="470534" h="470535">
                <a:moveTo>
                  <a:pt x="268041" y="172824"/>
                </a:moveTo>
                <a:lnTo>
                  <a:pt x="242189" y="172824"/>
                </a:lnTo>
                <a:lnTo>
                  <a:pt x="248831" y="172083"/>
                </a:lnTo>
                <a:lnTo>
                  <a:pt x="256215" y="171343"/>
                </a:lnTo>
                <a:lnTo>
                  <a:pt x="266561" y="171343"/>
                </a:lnTo>
                <a:lnTo>
                  <a:pt x="268041" y="172824"/>
                </a:lnTo>
                <a:close/>
              </a:path>
              <a:path w="470534" h="470535">
                <a:moveTo>
                  <a:pt x="258437" y="181688"/>
                </a:moveTo>
                <a:lnTo>
                  <a:pt x="208212" y="181688"/>
                </a:lnTo>
                <a:lnTo>
                  <a:pt x="204531" y="180948"/>
                </a:lnTo>
                <a:lnTo>
                  <a:pt x="261398" y="180948"/>
                </a:lnTo>
                <a:lnTo>
                  <a:pt x="258437" y="181688"/>
                </a:lnTo>
                <a:close/>
              </a:path>
              <a:path w="470534" h="470535">
                <a:moveTo>
                  <a:pt x="216752" y="305747"/>
                </a:moveTo>
                <a:lnTo>
                  <a:pt x="207471" y="305747"/>
                </a:lnTo>
                <a:lnTo>
                  <a:pt x="207471" y="304266"/>
                </a:lnTo>
                <a:lnTo>
                  <a:pt x="213487" y="286437"/>
                </a:lnTo>
                <a:lnTo>
                  <a:pt x="225716" y="249400"/>
                </a:lnTo>
                <a:lnTo>
                  <a:pt x="231124" y="233372"/>
                </a:lnTo>
                <a:lnTo>
                  <a:pt x="231124" y="232632"/>
                </a:lnTo>
                <a:lnTo>
                  <a:pt x="231843" y="231172"/>
                </a:lnTo>
                <a:lnTo>
                  <a:pt x="231124" y="229691"/>
                </a:lnTo>
                <a:lnTo>
                  <a:pt x="227113" y="218486"/>
                </a:lnTo>
                <a:lnTo>
                  <a:pt x="222151" y="205077"/>
                </a:lnTo>
                <a:lnTo>
                  <a:pt x="214136" y="183888"/>
                </a:lnTo>
                <a:lnTo>
                  <a:pt x="214136" y="182429"/>
                </a:lnTo>
                <a:lnTo>
                  <a:pt x="212655" y="181688"/>
                </a:lnTo>
                <a:lnTo>
                  <a:pt x="251053" y="181688"/>
                </a:lnTo>
                <a:lnTo>
                  <a:pt x="252611" y="186336"/>
                </a:lnTo>
                <a:lnTo>
                  <a:pt x="262386" y="215024"/>
                </a:lnTo>
                <a:lnTo>
                  <a:pt x="273213" y="247398"/>
                </a:lnTo>
                <a:lnTo>
                  <a:pt x="237767" y="247398"/>
                </a:lnTo>
                <a:lnTo>
                  <a:pt x="236287" y="248880"/>
                </a:lnTo>
                <a:lnTo>
                  <a:pt x="236287" y="249620"/>
                </a:lnTo>
                <a:lnTo>
                  <a:pt x="235546" y="250361"/>
                </a:lnTo>
                <a:lnTo>
                  <a:pt x="233405" y="257004"/>
                </a:lnTo>
                <a:lnTo>
                  <a:pt x="231484" y="263195"/>
                </a:lnTo>
                <a:lnTo>
                  <a:pt x="229524" y="269368"/>
                </a:lnTo>
                <a:lnTo>
                  <a:pt x="227422" y="275473"/>
                </a:lnTo>
                <a:lnTo>
                  <a:pt x="221317" y="292708"/>
                </a:lnTo>
                <a:lnTo>
                  <a:pt x="216752" y="305747"/>
                </a:lnTo>
                <a:close/>
              </a:path>
              <a:path w="470534" h="470535">
                <a:moveTo>
                  <a:pt x="314540" y="335303"/>
                </a:moveTo>
                <a:lnTo>
                  <a:pt x="294635" y="335303"/>
                </a:lnTo>
                <a:lnTo>
                  <a:pt x="308018" y="327541"/>
                </a:lnTo>
                <a:lnTo>
                  <a:pt x="322875" y="312213"/>
                </a:lnTo>
                <a:lnTo>
                  <a:pt x="336372" y="292708"/>
                </a:lnTo>
                <a:lnTo>
                  <a:pt x="345578" y="272511"/>
                </a:lnTo>
                <a:lnTo>
                  <a:pt x="350553" y="249400"/>
                </a:lnTo>
                <a:lnTo>
                  <a:pt x="351026" y="226637"/>
                </a:lnTo>
                <a:lnTo>
                  <a:pt x="346929" y="204290"/>
                </a:lnTo>
                <a:lnTo>
                  <a:pt x="338195" y="182429"/>
                </a:lnTo>
                <a:lnTo>
                  <a:pt x="351328" y="182429"/>
                </a:lnTo>
                <a:lnTo>
                  <a:pt x="353951" y="186336"/>
                </a:lnTo>
                <a:lnTo>
                  <a:pt x="364048" y="236334"/>
                </a:lnTo>
                <a:lnTo>
                  <a:pt x="353823" y="286437"/>
                </a:lnTo>
                <a:lnTo>
                  <a:pt x="326012" y="327541"/>
                </a:lnTo>
                <a:lnTo>
                  <a:pt x="314540" y="335303"/>
                </a:lnTo>
                <a:close/>
              </a:path>
              <a:path w="470534" h="470535">
                <a:moveTo>
                  <a:pt x="205255" y="339724"/>
                </a:moveTo>
                <a:lnTo>
                  <a:pt x="183840" y="339724"/>
                </a:lnTo>
                <a:lnTo>
                  <a:pt x="183840" y="338243"/>
                </a:lnTo>
                <a:lnTo>
                  <a:pt x="183099" y="337502"/>
                </a:lnTo>
                <a:lnTo>
                  <a:pt x="183099" y="336043"/>
                </a:lnTo>
                <a:lnTo>
                  <a:pt x="156617" y="264390"/>
                </a:lnTo>
                <a:lnTo>
                  <a:pt x="142825" y="226637"/>
                </a:lnTo>
                <a:lnTo>
                  <a:pt x="130675" y="192752"/>
                </a:lnTo>
                <a:lnTo>
                  <a:pt x="130043" y="192121"/>
                </a:lnTo>
                <a:lnTo>
                  <a:pt x="129934" y="190553"/>
                </a:lnTo>
                <a:lnTo>
                  <a:pt x="166901" y="190553"/>
                </a:lnTo>
                <a:lnTo>
                  <a:pt x="205272" y="303547"/>
                </a:lnTo>
                <a:lnTo>
                  <a:pt x="205272" y="305747"/>
                </a:lnTo>
                <a:lnTo>
                  <a:pt x="216752" y="305747"/>
                </a:lnTo>
                <a:lnTo>
                  <a:pt x="215329" y="309812"/>
                </a:lnTo>
                <a:lnTo>
                  <a:pt x="209265" y="327565"/>
                </a:lnTo>
                <a:lnTo>
                  <a:pt x="205255" y="339724"/>
                </a:lnTo>
                <a:close/>
              </a:path>
              <a:path w="470534" h="470535">
                <a:moveTo>
                  <a:pt x="289456" y="352275"/>
                </a:moveTo>
                <a:lnTo>
                  <a:pt x="238129" y="352275"/>
                </a:lnTo>
                <a:lnTo>
                  <a:pt x="254494" y="350867"/>
                </a:lnTo>
                <a:lnTo>
                  <a:pt x="271004" y="347107"/>
                </a:lnTo>
                <a:lnTo>
                  <a:pt x="273203" y="346367"/>
                </a:lnTo>
                <a:lnTo>
                  <a:pt x="273203" y="344886"/>
                </a:lnTo>
                <a:lnTo>
                  <a:pt x="272463" y="343426"/>
                </a:lnTo>
                <a:lnTo>
                  <a:pt x="264705" y="321819"/>
                </a:lnTo>
                <a:lnTo>
                  <a:pt x="256871" y="300215"/>
                </a:lnTo>
                <a:lnTo>
                  <a:pt x="248895" y="278611"/>
                </a:lnTo>
                <a:lnTo>
                  <a:pt x="240708" y="257004"/>
                </a:lnTo>
                <a:lnTo>
                  <a:pt x="239967" y="254063"/>
                </a:lnTo>
                <a:lnTo>
                  <a:pt x="238507" y="251096"/>
                </a:lnTo>
                <a:lnTo>
                  <a:pt x="237767" y="247398"/>
                </a:lnTo>
                <a:lnTo>
                  <a:pt x="273213" y="247398"/>
                </a:lnTo>
                <a:lnTo>
                  <a:pt x="281821" y="273139"/>
                </a:lnTo>
                <a:lnTo>
                  <a:pt x="291673" y="302066"/>
                </a:lnTo>
                <a:lnTo>
                  <a:pt x="291673" y="303547"/>
                </a:lnTo>
                <a:lnTo>
                  <a:pt x="293154" y="305006"/>
                </a:lnTo>
                <a:lnTo>
                  <a:pt x="304502" y="305006"/>
                </a:lnTo>
                <a:lnTo>
                  <a:pt x="295375" y="331600"/>
                </a:lnTo>
                <a:lnTo>
                  <a:pt x="294635" y="333081"/>
                </a:lnTo>
                <a:lnTo>
                  <a:pt x="293894" y="333822"/>
                </a:lnTo>
                <a:lnTo>
                  <a:pt x="294635" y="335303"/>
                </a:lnTo>
                <a:lnTo>
                  <a:pt x="314540" y="335303"/>
                </a:lnTo>
                <a:lnTo>
                  <a:pt x="289456" y="352275"/>
                </a:lnTo>
                <a:close/>
              </a:path>
            </a:pathLst>
          </a:custGeom>
          <a:solidFill>
            <a:srgbClr val="058ECD"/>
          </a:solidFill>
        </p:spPr>
        <p:txBody>
          <a:bodyPr wrap="square" lIns="0" tIns="0" rIns="0" bIns="0" rtlCol="0"/>
          <a:lstStyle/>
          <a:p>
            <a:endParaRPr/>
          </a:p>
        </p:txBody>
      </p:sp>
      <p:sp>
        <p:nvSpPr>
          <p:cNvPr id="33" name="object 33"/>
          <p:cNvSpPr/>
          <p:nvPr/>
        </p:nvSpPr>
        <p:spPr>
          <a:xfrm>
            <a:off x="4840763" y="3021614"/>
            <a:ext cx="470534" cy="472440"/>
          </a:xfrm>
          <a:custGeom>
            <a:avLst/>
            <a:gdLst/>
            <a:ahLst/>
            <a:cxnLst/>
            <a:rect l="l" t="t" r="r" b="b"/>
            <a:pathLst>
              <a:path w="470535" h="472439">
                <a:moveTo>
                  <a:pt x="235594" y="471851"/>
                </a:moveTo>
                <a:lnTo>
                  <a:pt x="188151" y="467077"/>
                </a:lnTo>
                <a:lnTo>
                  <a:pt x="143946" y="453380"/>
                </a:lnTo>
                <a:lnTo>
                  <a:pt x="103929" y="431696"/>
                </a:lnTo>
                <a:lnTo>
                  <a:pt x="69053" y="402963"/>
                </a:lnTo>
                <a:lnTo>
                  <a:pt x="40270" y="368120"/>
                </a:lnTo>
                <a:lnTo>
                  <a:pt x="18532" y="328103"/>
                </a:lnTo>
                <a:lnTo>
                  <a:pt x="4791" y="283849"/>
                </a:lnTo>
                <a:lnTo>
                  <a:pt x="0" y="236297"/>
                </a:lnTo>
                <a:lnTo>
                  <a:pt x="4791" y="188713"/>
                </a:lnTo>
                <a:lnTo>
                  <a:pt x="18532" y="144375"/>
                </a:lnTo>
                <a:lnTo>
                  <a:pt x="40270" y="104239"/>
                </a:lnTo>
                <a:lnTo>
                  <a:pt x="69053" y="69259"/>
                </a:lnTo>
                <a:lnTo>
                  <a:pt x="103929" y="40390"/>
                </a:lnTo>
                <a:lnTo>
                  <a:pt x="143946" y="18588"/>
                </a:lnTo>
                <a:lnTo>
                  <a:pt x="188151" y="4806"/>
                </a:lnTo>
                <a:lnTo>
                  <a:pt x="235594" y="0"/>
                </a:lnTo>
                <a:lnTo>
                  <a:pt x="283005" y="4806"/>
                </a:lnTo>
                <a:lnTo>
                  <a:pt x="315034" y="14810"/>
                </a:lnTo>
                <a:lnTo>
                  <a:pt x="235594" y="14810"/>
                </a:lnTo>
                <a:lnTo>
                  <a:pt x="192121" y="19046"/>
                </a:lnTo>
                <a:lnTo>
                  <a:pt x="150935" y="31475"/>
                </a:lnTo>
                <a:lnTo>
                  <a:pt x="112934" y="51683"/>
                </a:lnTo>
                <a:lnTo>
                  <a:pt x="79017" y="79253"/>
                </a:lnTo>
                <a:lnTo>
                  <a:pt x="51529" y="113271"/>
                </a:lnTo>
                <a:lnTo>
                  <a:pt x="31382" y="151385"/>
                </a:lnTo>
                <a:lnTo>
                  <a:pt x="18989" y="192694"/>
                </a:lnTo>
                <a:lnTo>
                  <a:pt x="14766" y="236297"/>
                </a:lnTo>
                <a:lnTo>
                  <a:pt x="18989" y="279470"/>
                </a:lnTo>
                <a:lnTo>
                  <a:pt x="31382" y="320558"/>
                </a:lnTo>
                <a:lnTo>
                  <a:pt x="51529" y="358591"/>
                </a:lnTo>
                <a:lnTo>
                  <a:pt x="79017" y="392598"/>
                </a:lnTo>
                <a:lnTo>
                  <a:pt x="112934" y="420168"/>
                </a:lnTo>
                <a:lnTo>
                  <a:pt x="150935" y="440376"/>
                </a:lnTo>
                <a:lnTo>
                  <a:pt x="192121" y="452805"/>
                </a:lnTo>
                <a:lnTo>
                  <a:pt x="235594" y="457040"/>
                </a:lnTo>
                <a:lnTo>
                  <a:pt x="315334" y="457040"/>
                </a:lnTo>
                <a:lnTo>
                  <a:pt x="283005" y="467077"/>
                </a:lnTo>
                <a:lnTo>
                  <a:pt x="235594" y="471851"/>
                </a:lnTo>
                <a:close/>
              </a:path>
              <a:path w="470535" h="472439">
                <a:moveTo>
                  <a:pt x="315334" y="457040"/>
                </a:moveTo>
                <a:lnTo>
                  <a:pt x="235594" y="457040"/>
                </a:lnTo>
                <a:lnTo>
                  <a:pt x="278639" y="452805"/>
                </a:lnTo>
                <a:lnTo>
                  <a:pt x="319605" y="440376"/>
                </a:lnTo>
                <a:lnTo>
                  <a:pt x="357524" y="420168"/>
                </a:lnTo>
                <a:lnTo>
                  <a:pt x="391430" y="392598"/>
                </a:lnTo>
                <a:lnTo>
                  <a:pt x="418918" y="358591"/>
                </a:lnTo>
                <a:lnTo>
                  <a:pt x="439065" y="320558"/>
                </a:lnTo>
                <a:lnTo>
                  <a:pt x="451458" y="279470"/>
                </a:lnTo>
                <a:lnTo>
                  <a:pt x="455681" y="236297"/>
                </a:lnTo>
                <a:lnTo>
                  <a:pt x="451458" y="192694"/>
                </a:lnTo>
                <a:lnTo>
                  <a:pt x="439065" y="151385"/>
                </a:lnTo>
                <a:lnTo>
                  <a:pt x="418918" y="113271"/>
                </a:lnTo>
                <a:lnTo>
                  <a:pt x="391430" y="79253"/>
                </a:lnTo>
                <a:lnTo>
                  <a:pt x="357524" y="51683"/>
                </a:lnTo>
                <a:lnTo>
                  <a:pt x="319605" y="31475"/>
                </a:lnTo>
                <a:lnTo>
                  <a:pt x="278639" y="19046"/>
                </a:lnTo>
                <a:lnTo>
                  <a:pt x="235594" y="14810"/>
                </a:lnTo>
                <a:lnTo>
                  <a:pt x="315034" y="14810"/>
                </a:lnTo>
                <a:lnTo>
                  <a:pt x="367024" y="40390"/>
                </a:lnTo>
                <a:lnTo>
                  <a:pt x="401764" y="69259"/>
                </a:lnTo>
                <a:lnTo>
                  <a:pt x="430411" y="104239"/>
                </a:lnTo>
                <a:lnTo>
                  <a:pt x="452030" y="144375"/>
                </a:lnTo>
                <a:lnTo>
                  <a:pt x="465687" y="188713"/>
                </a:lnTo>
                <a:lnTo>
                  <a:pt x="470447" y="236297"/>
                </a:lnTo>
                <a:lnTo>
                  <a:pt x="465687" y="283849"/>
                </a:lnTo>
                <a:lnTo>
                  <a:pt x="452002" y="328155"/>
                </a:lnTo>
                <a:lnTo>
                  <a:pt x="430411" y="368120"/>
                </a:lnTo>
                <a:lnTo>
                  <a:pt x="401764" y="402963"/>
                </a:lnTo>
                <a:lnTo>
                  <a:pt x="367024" y="431696"/>
                </a:lnTo>
                <a:lnTo>
                  <a:pt x="327126" y="453380"/>
                </a:lnTo>
                <a:lnTo>
                  <a:pt x="315334" y="457040"/>
                </a:lnTo>
                <a:close/>
              </a:path>
              <a:path w="470535" h="472439">
                <a:moveTo>
                  <a:pt x="314612" y="212595"/>
                </a:moveTo>
                <a:lnTo>
                  <a:pt x="297623" y="115559"/>
                </a:lnTo>
                <a:lnTo>
                  <a:pt x="318314" y="111846"/>
                </a:lnTo>
                <a:lnTo>
                  <a:pt x="335303" y="208881"/>
                </a:lnTo>
                <a:lnTo>
                  <a:pt x="314612" y="212595"/>
                </a:lnTo>
                <a:close/>
              </a:path>
              <a:path w="470535" h="472439">
                <a:moveTo>
                  <a:pt x="293942" y="225920"/>
                </a:moveTo>
                <a:lnTo>
                  <a:pt x="238556" y="144439"/>
                </a:lnTo>
                <a:lnTo>
                  <a:pt x="255522" y="132599"/>
                </a:lnTo>
                <a:lnTo>
                  <a:pt x="310931" y="214081"/>
                </a:lnTo>
                <a:lnTo>
                  <a:pt x="293942" y="225920"/>
                </a:lnTo>
                <a:close/>
              </a:path>
              <a:path w="470535" h="472439">
                <a:moveTo>
                  <a:pt x="279894" y="246673"/>
                </a:moveTo>
                <a:lnTo>
                  <a:pt x="194974" y="197041"/>
                </a:lnTo>
                <a:lnTo>
                  <a:pt x="205319" y="178517"/>
                </a:lnTo>
                <a:lnTo>
                  <a:pt x="290240" y="228891"/>
                </a:lnTo>
                <a:lnTo>
                  <a:pt x="279894" y="246673"/>
                </a:lnTo>
                <a:close/>
              </a:path>
              <a:path w="470535" h="472439">
                <a:moveTo>
                  <a:pt x="272511" y="273324"/>
                </a:moveTo>
                <a:lnTo>
                  <a:pt x="177245" y="247416"/>
                </a:lnTo>
                <a:lnTo>
                  <a:pt x="183147" y="227406"/>
                </a:lnTo>
                <a:lnTo>
                  <a:pt x="277694" y="252593"/>
                </a:lnTo>
                <a:lnTo>
                  <a:pt x="272511" y="273324"/>
                </a:lnTo>
                <a:close/>
              </a:path>
              <a:path w="470535" h="472439">
                <a:moveTo>
                  <a:pt x="302066" y="361490"/>
                </a:moveTo>
                <a:lnTo>
                  <a:pt x="139587" y="361490"/>
                </a:lnTo>
                <a:lnTo>
                  <a:pt x="139587" y="258513"/>
                </a:lnTo>
                <a:lnTo>
                  <a:pt x="156576" y="258513"/>
                </a:lnTo>
                <a:lnTo>
                  <a:pt x="156576" y="345915"/>
                </a:lnTo>
                <a:lnTo>
                  <a:pt x="302066" y="345915"/>
                </a:lnTo>
                <a:lnTo>
                  <a:pt x="302066" y="361490"/>
                </a:lnTo>
                <a:close/>
              </a:path>
              <a:path w="470535" h="472439">
                <a:moveTo>
                  <a:pt x="302066" y="345915"/>
                </a:moveTo>
                <a:lnTo>
                  <a:pt x="285819" y="345915"/>
                </a:lnTo>
                <a:lnTo>
                  <a:pt x="285819" y="258513"/>
                </a:lnTo>
                <a:lnTo>
                  <a:pt x="302066" y="258513"/>
                </a:lnTo>
                <a:lnTo>
                  <a:pt x="302066" y="345915"/>
                </a:lnTo>
                <a:close/>
              </a:path>
              <a:path w="470535" h="472439">
                <a:moveTo>
                  <a:pt x="269570" y="301482"/>
                </a:moveTo>
                <a:lnTo>
                  <a:pt x="171343" y="292591"/>
                </a:lnTo>
                <a:lnTo>
                  <a:pt x="173564" y="271118"/>
                </a:lnTo>
                <a:lnTo>
                  <a:pt x="271051" y="280009"/>
                </a:lnTo>
                <a:lnTo>
                  <a:pt x="269570" y="301482"/>
                </a:lnTo>
                <a:close/>
              </a:path>
              <a:path w="470535" h="472439">
                <a:moveTo>
                  <a:pt x="268830" y="328155"/>
                </a:moveTo>
                <a:lnTo>
                  <a:pt x="170602" y="328155"/>
                </a:lnTo>
                <a:lnTo>
                  <a:pt x="170602" y="307402"/>
                </a:lnTo>
                <a:lnTo>
                  <a:pt x="268830" y="307402"/>
                </a:lnTo>
                <a:lnTo>
                  <a:pt x="268830" y="328155"/>
                </a:lnTo>
                <a:close/>
              </a:path>
            </a:pathLst>
          </a:custGeom>
          <a:solidFill>
            <a:srgbClr val="058ECD"/>
          </a:solidFill>
        </p:spPr>
        <p:txBody>
          <a:bodyPr wrap="square" lIns="0" tIns="0" rIns="0" bIns="0" rtlCol="0"/>
          <a:lstStyle/>
          <a:p>
            <a:endParaRPr/>
          </a:p>
        </p:txBody>
      </p:sp>
      <p:sp>
        <p:nvSpPr>
          <p:cNvPr id="34" name="object 34"/>
          <p:cNvSpPr/>
          <p:nvPr/>
        </p:nvSpPr>
        <p:spPr>
          <a:xfrm>
            <a:off x="8653678" y="2208005"/>
            <a:ext cx="470534" cy="470534"/>
          </a:xfrm>
          <a:custGeom>
            <a:avLst/>
            <a:gdLst/>
            <a:ahLst/>
            <a:cxnLst/>
            <a:rect l="l" t="t" r="r" b="b"/>
            <a:pathLst>
              <a:path w="470534" h="470535">
                <a:moveTo>
                  <a:pt x="235594" y="470448"/>
                </a:moveTo>
                <a:lnTo>
                  <a:pt x="188151" y="465688"/>
                </a:lnTo>
                <a:lnTo>
                  <a:pt x="143946" y="452031"/>
                </a:lnTo>
                <a:lnTo>
                  <a:pt x="103929" y="430411"/>
                </a:lnTo>
                <a:lnTo>
                  <a:pt x="69053" y="401764"/>
                </a:lnTo>
                <a:lnTo>
                  <a:pt x="40270" y="367025"/>
                </a:lnTo>
                <a:lnTo>
                  <a:pt x="18532" y="327126"/>
                </a:lnTo>
                <a:lnTo>
                  <a:pt x="4791" y="283005"/>
                </a:lnTo>
                <a:lnTo>
                  <a:pt x="0" y="235594"/>
                </a:lnTo>
                <a:lnTo>
                  <a:pt x="4791" y="188151"/>
                </a:lnTo>
                <a:lnTo>
                  <a:pt x="18532" y="143946"/>
                </a:lnTo>
                <a:lnTo>
                  <a:pt x="40270" y="103929"/>
                </a:lnTo>
                <a:lnTo>
                  <a:pt x="69053" y="69053"/>
                </a:lnTo>
                <a:lnTo>
                  <a:pt x="103929" y="40270"/>
                </a:lnTo>
                <a:lnTo>
                  <a:pt x="143946" y="18532"/>
                </a:lnTo>
                <a:lnTo>
                  <a:pt x="188151" y="4791"/>
                </a:lnTo>
                <a:lnTo>
                  <a:pt x="235594" y="0"/>
                </a:lnTo>
                <a:lnTo>
                  <a:pt x="283005" y="4791"/>
                </a:lnTo>
                <a:lnTo>
                  <a:pt x="315034" y="14766"/>
                </a:lnTo>
                <a:lnTo>
                  <a:pt x="235594" y="14766"/>
                </a:lnTo>
                <a:lnTo>
                  <a:pt x="192121" y="18989"/>
                </a:lnTo>
                <a:lnTo>
                  <a:pt x="150935" y="31382"/>
                </a:lnTo>
                <a:lnTo>
                  <a:pt x="112934" y="51529"/>
                </a:lnTo>
                <a:lnTo>
                  <a:pt x="79017" y="79017"/>
                </a:lnTo>
                <a:lnTo>
                  <a:pt x="51529" y="112934"/>
                </a:lnTo>
                <a:lnTo>
                  <a:pt x="31382" y="150935"/>
                </a:lnTo>
                <a:lnTo>
                  <a:pt x="18989" y="192121"/>
                </a:lnTo>
                <a:lnTo>
                  <a:pt x="14766" y="235594"/>
                </a:lnTo>
                <a:lnTo>
                  <a:pt x="18989" y="278639"/>
                </a:lnTo>
                <a:lnTo>
                  <a:pt x="31382" y="319605"/>
                </a:lnTo>
                <a:lnTo>
                  <a:pt x="51529" y="357524"/>
                </a:lnTo>
                <a:lnTo>
                  <a:pt x="79017" y="391430"/>
                </a:lnTo>
                <a:lnTo>
                  <a:pt x="112934" y="418918"/>
                </a:lnTo>
                <a:lnTo>
                  <a:pt x="150935" y="439065"/>
                </a:lnTo>
                <a:lnTo>
                  <a:pt x="192121" y="451458"/>
                </a:lnTo>
                <a:lnTo>
                  <a:pt x="235594" y="455681"/>
                </a:lnTo>
                <a:lnTo>
                  <a:pt x="315334" y="455681"/>
                </a:lnTo>
                <a:lnTo>
                  <a:pt x="283005" y="465688"/>
                </a:lnTo>
                <a:lnTo>
                  <a:pt x="235594" y="470448"/>
                </a:lnTo>
                <a:close/>
              </a:path>
              <a:path w="470534" h="470535">
                <a:moveTo>
                  <a:pt x="315334" y="455681"/>
                </a:moveTo>
                <a:lnTo>
                  <a:pt x="235594" y="455681"/>
                </a:lnTo>
                <a:lnTo>
                  <a:pt x="278639" y="451458"/>
                </a:lnTo>
                <a:lnTo>
                  <a:pt x="319605" y="439065"/>
                </a:lnTo>
                <a:lnTo>
                  <a:pt x="357525" y="418918"/>
                </a:lnTo>
                <a:lnTo>
                  <a:pt x="391430" y="391430"/>
                </a:lnTo>
                <a:lnTo>
                  <a:pt x="418918" y="357524"/>
                </a:lnTo>
                <a:lnTo>
                  <a:pt x="439065" y="319605"/>
                </a:lnTo>
                <a:lnTo>
                  <a:pt x="451458" y="278639"/>
                </a:lnTo>
                <a:lnTo>
                  <a:pt x="455680" y="235594"/>
                </a:lnTo>
                <a:lnTo>
                  <a:pt x="451458" y="192121"/>
                </a:lnTo>
                <a:lnTo>
                  <a:pt x="439065" y="150935"/>
                </a:lnTo>
                <a:lnTo>
                  <a:pt x="418918" y="112934"/>
                </a:lnTo>
                <a:lnTo>
                  <a:pt x="391430" y="79017"/>
                </a:lnTo>
                <a:lnTo>
                  <a:pt x="357525" y="51529"/>
                </a:lnTo>
                <a:lnTo>
                  <a:pt x="319605" y="31382"/>
                </a:lnTo>
                <a:lnTo>
                  <a:pt x="278639" y="18989"/>
                </a:lnTo>
                <a:lnTo>
                  <a:pt x="235594" y="14766"/>
                </a:lnTo>
                <a:lnTo>
                  <a:pt x="315034" y="14766"/>
                </a:lnTo>
                <a:lnTo>
                  <a:pt x="367024" y="40270"/>
                </a:lnTo>
                <a:lnTo>
                  <a:pt x="401764" y="69053"/>
                </a:lnTo>
                <a:lnTo>
                  <a:pt x="430411" y="103929"/>
                </a:lnTo>
                <a:lnTo>
                  <a:pt x="452030" y="143946"/>
                </a:lnTo>
                <a:lnTo>
                  <a:pt x="465687" y="188151"/>
                </a:lnTo>
                <a:lnTo>
                  <a:pt x="470447" y="235594"/>
                </a:lnTo>
                <a:lnTo>
                  <a:pt x="465687" y="283005"/>
                </a:lnTo>
                <a:lnTo>
                  <a:pt x="452030" y="327126"/>
                </a:lnTo>
                <a:lnTo>
                  <a:pt x="430411" y="367025"/>
                </a:lnTo>
                <a:lnTo>
                  <a:pt x="401764" y="401764"/>
                </a:lnTo>
                <a:lnTo>
                  <a:pt x="367024" y="430411"/>
                </a:lnTo>
                <a:lnTo>
                  <a:pt x="327126" y="452031"/>
                </a:lnTo>
                <a:lnTo>
                  <a:pt x="315334" y="455681"/>
                </a:lnTo>
                <a:close/>
              </a:path>
              <a:path w="470534" h="470535">
                <a:moveTo>
                  <a:pt x="252582" y="194974"/>
                </a:moveTo>
                <a:lnTo>
                  <a:pt x="268553" y="161887"/>
                </a:lnTo>
                <a:lnTo>
                  <a:pt x="296545" y="142803"/>
                </a:lnTo>
                <a:lnTo>
                  <a:pt x="326595" y="139673"/>
                </a:lnTo>
                <a:lnTo>
                  <a:pt x="348737" y="154446"/>
                </a:lnTo>
                <a:lnTo>
                  <a:pt x="353009" y="189072"/>
                </a:lnTo>
                <a:lnTo>
                  <a:pt x="352829" y="189562"/>
                </a:lnTo>
                <a:lnTo>
                  <a:pt x="270359" y="189562"/>
                </a:lnTo>
                <a:lnTo>
                  <a:pt x="252582" y="194974"/>
                </a:lnTo>
                <a:close/>
              </a:path>
              <a:path w="470534" h="470535">
                <a:moveTo>
                  <a:pt x="125561" y="208260"/>
                </a:moveTo>
                <a:lnTo>
                  <a:pt x="115215" y="195714"/>
                </a:lnTo>
                <a:lnTo>
                  <a:pt x="122047" y="188006"/>
                </a:lnTo>
                <a:lnTo>
                  <a:pt x="139402" y="170605"/>
                </a:lnTo>
                <a:lnTo>
                  <a:pt x="162573" y="152097"/>
                </a:lnTo>
                <a:lnTo>
                  <a:pt x="186850" y="141069"/>
                </a:lnTo>
                <a:lnTo>
                  <a:pt x="206076" y="146598"/>
                </a:lnTo>
                <a:lnTo>
                  <a:pt x="216577" y="167643"/>
                </a:lnTo>
                <a:lnTo>
                  <a:pt x="222369" y="195896"/>
                </a:lnTo>
                <a:lnTo>
                  <a:pt x="222819" y="198290"/>
                </a:lnTo>
                <a:lnTo>
                  <a:pt x="145179" y="198290"/>
                </a:lnTo>
                <a:lnTo>
                  <a:pt x="136356" y="201429"/>
                </a:lnTo>
                <a:lnTo>
                  <a:pt x="128779" y="205952"/>
                </a:lnTo>
                <a:lnTo>
                  <a:pt x="125561" y="208260"/>
                </a:lnTo>
                <a:close/>
              </a:path>
              <a:path w="470534" h="470535">
                <a:moveTo>
                  <a:pt x="313839" y="270311"/>
                </a:moveTo>
                <a:lnTo>
                  <a:pt x="246680" y="270311"/>
                </a:lnTo>
                <a:lnTo>
                  <a:pt x="252816" y="267357"/>
                </a:lnTo>
                <a:lnTo>
                  <a:pt x="260889" y="258863"/>
                </a:lnTo>
                <a:lnTo>
                  <a:pt x="270346" y="245383"/>
                </a:lnTo>
                <a:lnTo>
                  <a:pt x="280634" y="227470"/>
                </a:lnTo>
                <a:lnTo>
                  <a:pt x="285706" y="209201"/>
                </a:lnTo>
                <a:lnTo>
                  <a:pt x="281841" y="195434"/>
                </a:lnTo>
                <a:lnTo>
                  <a:pt x="270359" y="189562"/>
                </a:lnTo>
                <a:lnTo>
                  <a:pt x="352829" y="189562"/>
                </a:lnTo>
                <a:lnTo>
                  <a:pt x="333327" y="242447"/>
                </a:lnTo>
                <a:lnTo>
                  <a:pt x="313839" y="270311"/>
                </a:lnTo>
                <a:close/>
              </a:path>
              <a:path w="470534" h="470535">
                <a:moveTo>
                  <a:pt x="226510" y="347022"/>
                </a:moveTo>
                <a:lnTo>
                  <a:pt x="192752" y="321255"/>
                </a:lnTo>
                <a:lnTo>
                  <a:pt x="171610" y="257102"/>
                </a:lnTo>
                <a:lnTo>
                  <a:pt x="160036" y="219998"/>
                </a:lnTo>
                <a:lnTo>
                  <a:pt x="152133" y="200136"/>
                </a:lnTo>
                <a:lnTo>
                  <a:pt x="145179" y="198290"/>
                </a:lnTo>
                <a:lnTo>
                  <a:pt x="222819" y="198290"/>
                </a:lnTo>
                <a:lnTo>
                  <a:pt x="232649" y="243205"/>
                </a:lnTo>
                <a:lnTo>
                  <a:pt x="246680" y="270311"/>
                </a:lnTo>
                <a:lnTo>
                  <a:pt x="313839" y="270311"/>
                </a:lnTo>
                <a:lnTo>
                  <a:pt x="301317" y="288214"/>
                </a:lnTo>
                <a:lnTo>
                  <a:pt x="267646" y="322629"/>
                </a:lnTo>
                <a:lnTo>
                  <a:pt x="242977" y="341946"/>
                </a:lnTo>
                <a:lnTo>
                  <a:pt x="226510" y="347022"/>
                </a:lnTo>
                <a:close/>
              </a:path>
            </a:pathLst>
          </a:custGeom>
          <a:solidFill>
            <a:srgbClr val="058ECD"/>
          </a:solidFill>
        </p:spPr>
        <p:txBody>
          <a:bodyPr wrap="square" lIns="0" tIns="0" rIns="0" bIns="0" rtlCol="0"/>
          <a:lstStyle/>
          <a:p>
            <a:endParaRPr/>
          </a:p>
        </p:txBody>
      </p:sp>
      <p:sp>
        <p:nvSpPr>
          <p:cNvPr id="35" name="object 35"/>
          <p:cNvSpPr/>
          <p:nvPr/>
        </p:nvSpPr>
        <p:spPr>
          <a:xfrm>
            <a:off x="4866794" y="4633280"/>
            <a:ext cx="470534" cy="469900"/>
          </a:xfrm>
          <a:custGeom>
            <a:avLst/>
            <a:gdLst/>
            <a:ahLst/>
            <a:cxnLst/>
            <a:rect l="l" t="t" r="r" b="b"/>
            <a:pathLst>
              <a:path w="470535" h="469900">
                <a:moveTo>
                  <a:pt x="235593" y="469899"/>
                </a:moveTo>
                <a:lnTo>
                  <a:pt x="188151" y="464819"/>
                </a:lnTo>
                <a:lnTo>
                  <a:pt x="143945" y="450849"/>
                </a:lnTo>
                <a:lnTo>
                  <a:pt x="103929" y="429259"/>
                </a:lnTo>
                <a:lnTo>
                  <a:pt x="69053" y="401319"/>
                </a:lnTo>
                <a:lnTo>
                  <a:pt x="40270" y="365759"/>
                </a:lnTo>
                <a:lnTo>
                  <a:pt x="18532" y="326389"/>
                </a:lnTo>
                <a:lnTo>
                  <a:pt x="4791" y="281939"/>
                </a:lnTo>
                <a:lnTo>
                  <a:pt x="0" y="234949"/>
                </a:lnTo>
                <a:lnTo>
                  <a:pt x="4791" y="187959"/>
                </a:lnTo>
                <a:lnTo>
                  <a:pt x="18532" y="143509"/>
                </a:lnTo>
                <a:lnTo>
                  <a:pt x="40270" y="102869"/>
                </a:lnTo>
                <a:lnTo>
                  <a:pt x="69053" y="68579"/>
                </a:lnTo>
                <a:lnTo>
                  <a:pt x="103929" y="39369"/>
                </a:lnTo>
                <a:lnTo>
                  <a:pt x="143945" y="17779"/>
                </a:lnTo>
                <a:lnTo>
                  <a:pt x="188151" y="3809"/>
                </a:lnTo>
                <a:lnTo>
                  <a:pt x="235593" y="0"/>
                </a:lnTo>
                <a:lnTo>
                  <a:pt x="283004" y="3809"/>
                </a:lnTo>
                <a:lnTo>
                  <a:pt x="315093" y="13969"/>
                </a:lnTo>
                <a:lnTo>
                  <a:pt x="235593" y="13969"/>
                </a:lnTo>
                <a:lnTo>
                  <a:pt x="192121" y="17779"/>
                </a:lnTo>
                <a:lnTo>
                  <a:pt x="150935" y="30479"/>
                </a:lnTo>
                <a:lnTo>
                  <a:pt x="112934" y="50799"/>
                </a:lnTo>
                <a:lnTo>
                  <a:pt x="79017" y="78739"/>
                </a:lnTo>
                <a:lnTo>
                  <a:pt x="51529" y="111759"/>
                </a:lnTo>
                <a:lnTo>
                  <a:pt x="31382" y="149859"/>
                </a:lnTo>
                <a:lnTo>
                  <a:pt x="18989" y="191769"/>
                </a:lnTo>
                <a:lnTo>
                  <a:pt x="14766" y="234949"/>
                </a:lnTo>
                <a:lnTo>
                  <a:pt x="18989" y="278129"/>
                </a:lnTo>
                <a:lnTo>
                  <a:pt x="31382" y="318769"/>
                </a:lnTo>
                <a:lnTo>
                  <a:pt x="51529" y="356869"/>
                </a:lnTo>
                <a:lnTo>
                  <a:pt x="79017" y="391159"/>
                </a:lnTo>
                <a:lnTo>
                  <a:pt x="112934" y="417829"/>
                </a:lnTo>
                <a:lnTo>
                  <a:pt x="150935" y="438149"/>
                </a:lnTo>
                <a:lnTo>
                  <a:pt x="192121" y="450849"/>
                </a:lnTo>
                <a:lnTo>
                  <a:pt x="235593" y="454659"/>
                </a:lnTo>
                <a:lnTo>
                  <a:pt x="315093" y="454659"/>
                </a:lnTo>
                <a:lnTo>
                  <a:pt x="283004" y="464819"/>
                </a:lnTo>
                <a:lnTo>
                  <a:pt x="235593" y="469899"/>
                </a:lnTo>
                <a:close/>
              </a:path>
              <a:path w="470535" h="469900">
                <a:moveTo>
                  <a:pt x="315093" y="454659"/>
                </a:moveTo>
                <a:lnTo>
                  <a:pt x="235593" y="454659"/>
                </a:lnTo>
                <a:lnTo>
                  <a:pt x="278638" y="450849"/>
                </a:lnTo>
                <a:lnTo>
                  <a:pt x="319604" y="438149"/>
                </a:lnTo>
                <a:lnTo>
                  <a:pt x="357524" y="417829"/>
                </a:lnTo>
                <a:lnTo>
                  <a:pt x="391429" y="391159"/>
                </a:lnTo>
                <a:lnTo>
                  <a:pt x="418918" y="356869"/>
                </a:lnTo>
                <a:lnTo>
                  <a:pt x="439065" y="318769"/>
                </a:lnTo>
                <a:lnTo>
                  <a:pt x="451458" y="278129"/>
                </a:lnTo>
                <a:lnTo>
                  <a:pt x="455681" y="234949"/>
                </a:lnTo>
                <a:lnTo>
                  <a:pt x="451458" y="191769"/>
                </a:lnTo>
                <a:lnTo>
                  <a:pt x="439065" y="149859"/>
                </a:lnTo>
                <a:lnTo>
                  <a:pt x="418918" y="111759"/>
                </a:lnTo>
                <a:lnTo>
                  <a:pt x="391429" y="78739"/>
                </a:lnTo>
                <a:lnTo>
                  <a:pt x="357524" y="50799"/>
                </a:lnTo>
                <a:lnTo>
                  <a:pt x="319604" y="30479"/>
                </a:lnTo>
                <a:lnTo>
                  <a:pt x="278638" y="17779"/>
                </a:lnTo>
                <a:lnTo>
                  <a:pt x="235593" y="13969"/>
                </a:lnTo>
                <a:lnTo>
                  <a:pt x="315093" y="13969"/>
                </a:lnTo>
                <a:lnTo>
                  <a:pt x="367024" y="39369"/>
                </a:lnTo>
                <a:lnTo>
                  <a:pt x="401764" y="68579"/>
                </a:lnTo>
                <a:lnTo>
                  <a:pt x="430411" y="102869"/>
                </a:lnTo>
                <a:lnTo>
                  <a:pt x="452030" y="143509"/>
                </a:lnTo>
                <a:lnTo>
                  <a:pt x="465687" y="187959"/>
                </a:lnTo>
                <a:lnTo>
                  <a:pt x="470447" y="234949"/>
                </a:lnTo>
                <a:lnTo>
                  <a:pt x="465687" y="281939"/>
                </a:lnTo>
                <a:lnTo>
                  <a:pt x="452030" y="326389"/>
                </a:lnTo>
                <a:lnTo>
                  <a:pt x="430411" y="365759"/>
                </a:lnTo>
                <a:lnTo>
                  <a:pt x="401764" y="401319"/>
                </a:lnTo>
                <a:lnTo>
                  <a:pt x="367024" y="429259"/>
                </a:lnTo>
                <a:lnTo>
                  <a:pt x="327126" y="450849"/>
                </a:lnTo>
                <a:lnTo>
                  <a:pt x="315093" y="454659"/>
                </a:lnTo>
                <a:close/>
              </a:path>
              <a:path w="470535" h="469900">
                <a:moveTo>
                  <a:pt x="347848" y="292099"/>
                </a:moveTo>
                <a:lnTo>
                  <a:pt x="243718" y="292099"/>
                </a:lnTo>
                <a:lnTo>
                  <a:pt x="242236" y="290829"/>
                </a:lnTo>
                <a:lnTo>
                  <a:pt x="242236" y="168909"/>
                </a:lnTo>
                <a:lnTo>
                  <a:pt x="242977" y="167639"/>
                </a:lnTo>
                <a:lnTo>
                  <a:pt x="245939" y="167639"/>
                </a:lnTo>
                <a:lnTo>
                  <a:pt x="252582" y="163829"/>
                </a:lnTo>
                <a:lnTo>
                  <a:pt x="260706" y="162559"/>
                </a:lnTo>
                <a:lnTo>
                  <a:pt x="268830" y="162559"/>
                </a:lnTo>
                <a:lnTo>
                  <a:pt x="292902" y="167639"/>
                </a:lnTo>
                <a:lnTo>
                  <a:pt x="312956" y="179069"/>
                </a:lnTo>
                <a:lnTo>
                  <a:pt x="327195" y="198119"/>
                </a:lnTo>
                <a:lnTo>
                  <a:pt x="333821" y="222249"/>
                </a:lnTo>
                <a:lnTo>
                  <a:pt x="363716" y="222249"/>
                </a:lnTo>
                <a:lnTo>
                  <a:pt x="373799" y="229869"/>
                </a:lnTo>
                <a:lnTo>
                  <a:pt x="381820" y="241299"/>
                </a:lnTo>
                <a:lnTo>
                  <a:pt x="384786" y="255269"/>
                </a:lnTo>
                <a:lnTo>
                  <a:pt x="381820" y="269239"/>
                </a:lnTo>
                <a:lnTo>
                  <a:pt x="373799" y="281939"/>
                </a:lnTo>
                <a:lnTo>
                  <a:pt x="362036" y="289559"/>
                </a:lnTo>
                <a:lnTo>
                  <a:pt x="347848" y="292099"/>
                </a:lnTo>
                <a:close/>
              </a:path>
              <a:path w="470535" h="469900">
                <a:moveTo>
                  <a:pt x="237075" y="292099"/>
                </a:moveTo>
                <a:lnTo>
                  <a:pt x="232631" y="292099"/>
                </a:lnTo>
                <a:lnTo>
                  <a:pt x="230432" y="290829"/>
                </a:lnTo>
                <a:lnTo>
                  <a:pt x="230308" y="285749"/>
                </a:lnTo>
                <a:lnTo>
                  <a:pt x="228950" y="257809"/>
                </a:lnTo>
                <a:lnTo>
                  <a:pt x="230318" y="181609"/>
                </a:lnTo>
                <a:lnTo>
                  <a:pt x="230432" y="172719"/>
                </a:lnTo>
                <a:lnTo>
                  <a:pt x="232631" y="171449"/>
                </a:lnTo>
                <a:lnTo>
                  <a:pt x="237075" y="171449"/>
                </a:lnTo>
                <a:lnTo>
                  <a:pt x="238556" y="172719"/>
                </a:lnTo>
                <a:lnTo>
                  <a:pt x="238668" y="181609"/>
                </a:lnTo>
                <a:lnTo>
                  <a:pt x="240015" y="257809"/>
                </a:lnTo>
                <a:lnTo>
                  <a:pt x="238677" y="285749"/>
                </a:lnTo>
                <a:lnTo>
                  <a:pt x="238556" y="290829"/>
                </a:lnTo>
                <a:lnTo>
                  <a:pt x="237075" y="292099"/>
                </a:lnTo>
                <a:close/>
              </a:path>
              <a:path w="470535" h="469900">
                <a:moveTo>
                  <a:pt x="223767" y="292099"/>
                </a:moveTo>
                <a:lnTo>
                  <a:pt x="220086" y="292099"/>
                </a:lnTo>
                <a:lnTo>
                  <a:pt x="217865" y="290829"/>
                </a:lnTo>
                <a:lnTo>
                  <a:pt x="217803" y="285749"/>
                </a:lnTo>
                <a:lnTo>
                  <a:pt x="217124" y="257809"/>
                </a:lnTo>
                <a:lnTo>
                  <a:pt x="217865" y="180339"/>
                </a:lnTo>
                <a:lnTo>
                  <a:pt x="220086" y="177799"/>
                </a:lnTo>
                <a:lnTo>
                  <a:pt x="223767" y="177799"/>
                </a:lnTo>
                <a:lnTo>
                  <a:pt x="225989" y="180339"/>
                </a:lnTo>
                <a:lnTo>
                  <a:pt x="227470" y="257809"/>
                </a:lnTo>
                <a:lnTo>
                  <a:pt x="226112" y="285749"/>
                </a:lnTo>
                <a:lnTo>
                  <a:pt x="225989" y="290829"/>
                </a:lnTo>
                <a:lnTo>
                  <a:pt x="223767" y="292099"/>
                </a:lnTo>
                <a:close/>
              </a:path>
              <a:path w="470535" h="469900">
                <a:moveTo>
                  <a:pt x="186109" y="292099"/>
                </a:moveTo>
                <a:lnTo>
                  <a:pt x="183147" y="292099"/>
                </a:lnTo>
                <a:lnTo>
                  <a:pt x="181688" y="290829"/>
                </a:lnTo>
                <a:lnTo>
                  <a:pt x="181688" y="288289"/>
                </a:lnTo>
                <a:lnTo>
                  <a:pt x="179466" y="257809"/>
                </a:lnTo>
                <a:lnTo>
                  <a:pt x="181562" y="194309"/>
                </a:lnTo>
                <a:lnTo>
                  <a:pt x="181688" y="187959"/>
                </a:lnTo>
                <a:lnTo>
                  <a:pt x="183147" y="186689"/>
                </a:lnTo>
                <a:lnTo>
                  <a:pt x="186109" y="186689"/>
                </a:lnTo>
                <a:lnTo>
                  <a:pt x="187590" y="187959"/>
                </a:lnTo>
                <a:lnTo>
                  <a:pt x="187716" y="194309"/>
                </a:lnTo>
                <a:lnTo>
                  <a:pt x="189812" y="257809"/>
                </a:lnTo>
                <a:lnTo>
                  <a:pt x="187590" y="288289"/>
                </a:lnTo>
                <a:lnTo>
                  <a:pt x="187590" y="290829"/>
                </a:lnTo>
                <a:lnTo>
                  <a:pt x="186109" y="292099"/>
                </a:lnTo>
                <a:close/>
              </a:path>
              <a:path w="470535" h="469900">
                <a:moveTo>
                  <a:pt x="198677" y="292099"/>
                </a:moveTo>
                <a:lnTo>
                  <a:pt x="194974" y="292099"/>
                </a:lnTo>
                <a:lnTo>
                  <a:pt x="193493" y="290829"/>
                </a:lnTo>
                <a:lnTo>
                  <a:pt x="193369" y="285749"/>
                </a:lnTo>
                <a:lnTo>
                  <a:pt x="192012" y="257809"/>
                </a:lnTo>
                <a:lnTo>
                  <a:pt x="193379" y="196849"/>
                </a:lnTo>
                <a:lnTo>
                  <a:pt x="193493" y="190499"/>
                </a:lnTo>
                <a:lnTo>
                  <a:pt x="194974" y="187959"/>
                </a:lnTo>
                <a:lnTo>
                  <a:pt x="198677" y="187959"/>
                </a:lnTo>
                <a:lnTo>
                  <a:pt x="200136" y="190499"/>
                </a:lnTo>
                <a:lnTo>
                  <a:pt x="200221" y="194309"/>
                </a:lnTo>
                <a:lnTo>
                  <a:pt x="202357" y="257809"/>
                </a:lnTo>
                <a:lnTo>
                  <a:pt x="200136" y="288289"/>
                </a:lnTo>
                <a:lnTo>
                  <a:pt x="200136" y="290829"/>
                </a:lnTo>
                <a:lnTo>
                  <a:pt x="198677" y="292099"/>
                </a:lnTo>
                <a:close/>
              </a:path>
              <a:path w="470535" h="469900">
                <a:moveTo>
                  <a:pt x="173564" y="292099"/>
                </a:moveTo>
                <a:lnTo>
                  <a:pt x="170602" y="292099"/>
                </a:lnTo>
                <a:lnTo>
                  <a:pt x="169121" y="290829"/>
                </a:lnTo>
                <a:lnTo>
                  <a:pt x="169062" y="288289"/>
                </a:lnTo>
                <a:lnTo>
                  <a:pt x="167640" y="257809"/>
                </a:lnTo>
                <a:lnTo>
                  <a:pt x="169007" y="196849"/>
                </a:lnTo>
                <a:lnTo>
                  <a:pt x="169121" y="190499"/>
                </a:lnTo>
                <a:lnTo>
                  <a:pt x="170602" y="189229"/>
                </a:lnTo>
                <a:lnTo>
                  <a:pt x="173564" y="189229"/>
                </a:lnTo>
                <a:lnTo>
                  <a:pt x="175023" y="190499"/>
                </a:lnTo>
                <a:lnTo>
                  <a:pt x="175109" y="194309"/>
                </a:lnTo>
                <a:lnTo>
                  <a:pt x="177245" y="257809"/>
                </a:lnTo>
                <a:lnTo>
                  <a:pt x="175112" y="288289"/>
                </a:lnTo>
                <a:lnTo>
                  <a:pt x="175023" y="290829"/>
                </a:lnTo>
                <a:lnTo>
                  <a:pt x="173564" y="292099"/>
                </a:lnTo>
                <a:close/>
              </a:path>
              <a:path w="470535" h="469900">
                <a:moveTo>
                  <a:pt x="211222" y="292099"/>
                </a:moveTo>
                <a:lnTo>
                  <a:pt x="207519" y="292099"/>
                </a:lnTo>
                <a:lnTo>
                  <a:pt x="206060" y="290829"/>
                </a:lnTo>
                <a:lnTo>
                  <a:pt x="205937" y="285749"/>
                </a:lnTo>
                <a:lnTo>
                  <a:pt x="204579" y="257809"/>
                </a:lnTo>
                <a:lnTo>
                  <a:pt x="205971" y="198119"/>
                </a:lnTo>
                <a:lnTo>
                  <a:pt x="206060" y="191769"/>
                </a:lnTo>
                <a:lnTo>
                  <a:pt x="207519" y="190499"/>
                </a:lnTo>
                <a:lnTo>
                  <a:pt x="211222" y="190499"/>
                </a:lnTo>
                <a:lnTo>
                  <a:pt x="212703" y="191769"/>
                </a:lnTo>
                <a:lnTo>
                  <a:pt x="212792" y="196849"/>
                </a:lnTo>
                <a:lnTo>
                  <a:pt x="214924" y="257809"/>
                </a:lnTo>
                <a:lnTo>
                  <a:pt x="212703" y="288289"/>
                </a:lnTo>
                <a:lnTo>
                  <a:pt x="212703" y="290829"/>
                </a:lnTo>
                <a:lnTo>
                  <a:pt x="211222" y="292099"/>
                </a:lnTo>
                <a:close/>
              </a:path>
              <a:path w="470535" h="469900">
                <a:moveTo>
                  <a:pt x="160997" y="292099"/>
                </a:moveTo>
                <a:lnTo>
                  <a:pt x="158775" y="292099"/>
                </a:lnTo>
                <a:lnTo>
                  <a:pt x="157316" y="290829"/>
                </a:lnTo>
                <a:lnTo>
                  <a:pt x="157227" y="288289"/>
                </a:lnTo>
                <a:lnTo>
                  <a:pt x="155095" y="257809"/>
                </a:lnTo>
                <a:lnTo>
                  <a:pt x="157270" y="198119"/>
                </a:lnTo>
                <a:lnTo>
                  <a:pt x="157316" y="195579"/>
                </a:lnTo>
                <a:lnTo>
                  <a:pt x="162478" y="195579"/>
                </a:lnTo>
                <a:lnTo>
                  <a:pt x="162525" y="198119"/>
                </a:lnTo>
                <a:lnTo>
                  <a:pt x="164700" y="257809"/>
                </a:lnTo>
                <a:lnTo>
                  <a:pt x="162567" y="288289"/>
                </a:lnTo>
                <a:lnTo>
                  <a:pt x="162478" y="290829"/>
                </a:lnTo>
                <a:lnTo>
                  <a:pt x="160997" y="292099"/>
                </a:lnTo>
                <a:close/>
              </a:path>
              <a:path w="470535" h="469900">
                <a:moveTo>
                  <a:pt x="149192" y="292099"/>
                </a:moveTo>
                <a:lnTo>
                  <a:pt x="146971" y="292099"/>
                </a:lnTo>
                <a:lnTo>
                  <a:pt x="145490" y="290829"/>
                </a:lnTo>
                <a:lnTo>
                  <a:pt x="145401" y="288289"/>
                </a:lnTo>
                <a:lnTo>
                  <a:pt x="143268" y="257809"/>
                </a:lnTo>
                <a:lnTo>
                  <a:pt x="145490" y="208279"/>
                </a:lnTo>
                <a:lnTo>
                  <a:pt x="145490" y="207009"/>
                </a:lnTo>
                <a:lnTo>
                  <a:pt x="146971" y="205739"/>
                </a:lnTo>
                <a:lnTo>
                  <a:pt x="149192" y="205739"/>
                </a:lnTo>
                <a:lnTo>
                  <a:pt x="149933" y="207009"/>
                </a:lnTo>
                <a:lnTo>
                  <a:pt x="149933" y="208279"/>
                </a:lnTo>
                <a:lnTo>
                  <a:pt x="152873" y="257809"/>
                </a:lnTo>
                <a:lnTo>
                  <a:pt x="150051" y="288289"/>
                </a:lnTo>
                <a:lnTo>
                  <a:pt x="149933" y="290829"/>
                </a:lnTo>
                <a:lnTo>
                  <a:pt x="149192" y="292099"/>
                </a:lnTo>
                <a:close/>
              </a:path>
              <a:path w="470535" h="469900">
                <a:moveTo>
                  <a:pt x="363716" y="222249"/>
                </a:moveTo>
                <a:lnTo>
                  <a:pt x="333821" y="222249"/>
                </a:lnTo>
                <a:lnTo>
                  <a:pt x="342686" y="218439"/>
                </a:lnTo>
                <a:lnTo>
                  <a:pt x="347848" y="218439"/>
                </a:lnTo>
                <a:lnTo>
                  <a:pt x="362036" y="220979"/>
                </a:lnTo>
                <a:lnTo>
                  <a:pt x="363716" y="222249"/>
                </a:lnTo>
                <a:close/>
              </a:path>
              <a:path w="470535" h="469900">
                <a:moveTo>
                  <a:pt x="125561" y="290829"/>
                </a:moveTo>
                <a:lnTo>
                  <a:pt x="121858" y="290829"/>
                </a:lnTo>
                <a:lnTo>
                  <a:pt x="121769" y="288289"/>
                </a:lnTo>
                <a:lnTo>
                  <a:pt x="119637" y="257809"/>
                </a:lnTo>
                <a:lnTo>
                  <a:pt x="121773" y="226059"/>
                </a:lnTo>
                <a:lnTo>
                  <a:pt x="121858" y="223519"/>
                </a:lnTo>
                <a:lnTo>
                  <a:pt x="125561" y="223519"/>
                </a:lnTo>
                <a:lnTo>
                  <a:pt x="125674" y="226059"/>
                </a:lnTo>
                <a:lnTo>
                  <a:pt x="128501" y="257809"/>
                </a:lnTo>
                <a:lnTo>
                  <a:pt x="125679" y="288289"/>
                </a:lnTo>
                <a:lnTo>
                  <a:pt x="125561" y="290829"/>
                </a:lnTo>
                <a:close/>
              </a:path>
              <a:path w="470535" h="469900">
                <a:moveTo>
                  <a:pt x="112994" y="290829"/>
                </a:moveTo>
                <a:lnTo>
                  <a:pt x="111513" y="290829"/>
                </a:lnTo>
                <a:lnTo>
                  <a:pt x="110772" y="289559"/>
                </a:lnTo>
                <a:lnTo>
                  <a:pt x="110772" y="288289"/>
                </a:lnTo>
                <a:lnTo>
                  <a:pt x="107832" y="257809"/>
                </a:lnTo>
                <a:lnTo>
                  <a:pt x="110655" y="227329"/>
                </a:lnTo>
                <a:lnTo>
                  <a:pt x="110772" y="224789"/>
                </a:lnTo>
                <a:lnTo>
                  <a:pt x="113734" y="224789"/>
                </a:lnTo>
                <a:lnTo>
                  <a:pt x="113853" y="227329"/>
                </a:lnTo>
                <a:lnTo>
                  <a:pt x="116697" y="257809"/>
                </a:lnTo>
                <a:lnTo>
                  <a:pt x="113734" y="288289"/>
                </a:lnTo>
                <a:lnTo>
                  <a:pt x="113734" y="289559"/>
                </a:lnTo>
                <a:lnTo>
                  <a:pt x="112994" y="290829"/>
                </a:lnTo>
                <a:close/>
              </a:path>
              <a:path w="470535" h="469900">
                <a:moveTo>
                  <a:pt x="136625" y="292099"/>
                </a:moveTo>
                <a:lnTo>
                  <a:pt x="134404" y="292099"/>
                </a:lnTo>
                <a:lnTo>
                  <a:pt x="133685" y="290829"/>
                </a:lnTo>
                <a:lnTo>
                  <a:pt x="133596" y="288289"/>
                </a:lnTo>
                <a:lnTo>
                  <a:pt x="131463" y="257809"/>
                </a:lnTo>
                <a:lnTo>
                  <a:pt x="133685" y="227329"/>
                </a:lnTo>
                <a:lnTo>
                  <a:pt x="133685" y="226059"/>
                </a:lnTo>
                <a:lnTo>
                  <a:pt x="134404" y="224789"/>
                </a:lnTo>
                <a:lnTo>
                  <a:pt x="136625" y="224789"/>
                </a:lnTo>
                <a:lnTo>
                  <a:pt x="138106" y="226059"/>
                </a:lnTo>
                <a:lnTo>
                  <a:pt x="138106" y="227329"/>
                </a:lnTo>
                <a:lnTo>
                  <a:pt x="140328" y="257809"/>
                </a:lnTo>
                <a:lnTo>
                  <a:pt x="138195" y="288289"/>
                </a:lnTo>
                <a:lnTo>
                  <a:pt x="138106" y="290829"/>
                </a:lnTo>
                <a:lnTo>
                  <a:pt x="136625" y="292099"/>
                </a:lnTo>
                <a:close/>
              </a:path>
              <a:path w="470535" h="469900">
                <a:moveTo>
                  <a:pt x="101189" y="285749"/>
                </a:moveTo>
                <a:lnTo>
                  <a:pt x="98968" y="285749"/>
                </a:lnTo>
                <a:lnTo>
                  <a:pt x="98968" y="284479"/>
                </a:lnTo>
                <a:lnTo>
                  <a:pt x="96006" y="257809"/>
                </a:lnTo>
                <a:lnTo>
                  <a:pt x="98968" y="231139"/>
                </a:lnTo>
                <a:lnTo>
                  <a:pt x="99708" y="229869"/>
                </a:lnTo>
                <a:lnTo>
                  <a:pt x="101189" y="229869"/>
                </a:lnTo>
                <a:lnTo>
                  <a:pt x="101189" y="231139"/>
                </a:lnTo>
                <a:lnTo>
                  <a:pt x="101908" y="231139"/>
                </a:lnTo>
                <a:lnTo>
                  <a:pt x="104870" y="257809"/>
                </a:lnTo>
                <a:lnTo>
                  <a:pt x="101908" y="284479"/>
                </a:lnTo>
                <a:lnTo>
                  <a:pt x="101189" y="285749"/>
                </a:lnTo>
                <a:close/>
              </a:path>
              <a:path w="470535" h="469900">
                <a:moveTo>
                  <a:pt x="90103" y="275589"/>
                </a:moveTo>
                <a:lnTo>
                  <a:pt x="88622" y="275589"/>
                </a:lnTo>
                <a:lnTo>
                  <a:pt x="87882" y="274319"/>
                </a:lnTo>
                <a:lnTo>
                  <a:pt x="85660" y="257809"/>
                </a:lnTo>
                <a:lnTo>
                  <a:pt x="87882" y="241299"/>
                </a:lnTo>
                <a:lnTo>
                  <a:pt x="88622" y="240029"/>
                </a:lnTo>
                <a:lnTo>
                  <a:pt x="90103" y="240029"/>
                </a:lnTo>
                <a:lnTo>
                  <a:pt x="90103" y="241299"/>
                </a:lnTo>
                <a:lnTo>
                  <a:pt x="90844" y="241299"/>
                </a:lnTo>
                <a:lnTo>
                  <a:pt x="93065" y="257809"/>
                </a:lnTo>
                <a:lnTo>
                  <a:pt x="90844" y="274319"/>
                </a:lnTo>
                <a:lnTo>
                  <a:pt x="90103" y="274319"/>
                </a:lnTo>
                <a:lnTo>
                  <a:pt x="90103" y="275589"/>
                </a:lnTo>
                <a:close/>
              </a:path>
            </a:pathLst>
          </a:custGeom>
          <a:solidFill>
            <a:srgbClr val="058ECD"/>
          </a:solidFill>
        </p:spPr>
        <p:txBody>
          <a:bodyPr wrap="square" lIns="0" tIns="0" rIns="0" bIns="0" rtlCol="0"/>
          <a:lstStyle/>
          <a:p>
            <a:endParaRPr/>
          </a:p>
        </p:txBody>
      </p:sp>
      <p:sp>
        <p:nvSpPr>
          <p:cNvPr id="36" name="object 36"/>
          <p:cNvSpPr/>
          <p:nvPr/>
        </p:nvSpPr>
        <p:spPr>
          <a:xfrm>
            <a:off x="5832487" y="4632547"/>
            <a:ext cx="470534" cy="472440"/>
          </a:xfrm>
          <a:custGeom>
            <a:avLst/>
            <a:gdLst/>
            <a:ahLst/>
            <a:cxnLst/>
            <a:rect l="l" t="t" r="r" b="b"/>
            <a:pathLst>
              <a:path w="470535" h="472439">
                <a:moveTo>
                  <a:pt x="235593" y="471851"/>
                </a:moveTo>
                <a:lnTo>
                  <a:pt x="188151" y="467077"/>
                </a:lnTo>
                <a:lnTo>
                  <a:pt x="143945" y="453380"/>
                </a:lnTo>
                <a:lnTo>
                  <a:pt x="103929" y="431696"/>
                </a:lnTo>
                <a:lnTo>
                  <a:pt x="69053" y="402963"/>
                </a:lnTo>
                <a:lnTo>
                  <a:pt x="40270" y="368120"/>
                </a:lnTo>
                <a:lnTo>
                  <a:pt x="18532" y="328103"/>
                </a:lnTo>
                <a:lnTo>
                  <a:pt x="4791" y="283849"/>
                </a:lnTo>
                <a:lnTo>
                  <a:pt x="0" y="236297"/>
                </a:lnTo>
                <a:lnTo>
                  <a:pt x="4791" y="188713"/>
                </a:lnTo>
                <a:lnTo>
                  <a:pt x="18532" y="144375"/>
                </a:lnTo>
                <a:lnTo>
                  <a:pt x="40270" y="104239"/>
                </a:lnTo>
                <a:lnTo>
                  <a:pt x="69053" y="69259"/>
                </a:lnTo>
                <a:lnTo>
                  <a:pt x="103929" y="40390"/>
                </a:lnTo>
                <a:lnTo>
                  <a:pt x="143945" y="18588"/>
                </a:lnTo>
                <a:lnTo>
                  <a:pt x="188151" y="4806"/>
                </a:lnTo>
                <a:lnTo>
                  <a:pt x="235593" y="0"/>
                </a:lnTo>
                <a:lnTo>
                  <a:pt x="283004" y="4806"/>
                </a:lnTo>
                <a:lnTo>
                  <a:pt x="315034" y="14810"/>
                </a:lnTo>
                <a:lnTo>
                  <a:pt x="235593" y="14810"/>
                </a:lnTo>
                <a:lnTo>
                  <a:pt x="192121" y="19046"/>
                </a:lnTo>
                <a:lnTo>
                  <a:pt x="150935" y="31475"/>
                </a:lnTo>
                <a:lnTo>
                  <a:pt x="112934" y="51683"/>
                </a:lnTo>
                <a:lnTo>
                  <a:pt x="79017" y="79253"/>
                </a:lnTo>
                <a:lnTo>
                  <a:pt x="51529" y="113271"/>
                </a:lnTo>
                <a:lnTo>
                  <a:pt x="31382" y="151385"/>
                </a:lnTo>
                <a:lnTo>
                  <a:pt x="18989" y="192694"/>
                </a:lnTo>
                <a:lnTo>
                  <a:pt x="14766" y="236297"/>
                </a:lnTo>
                <a:lnTo>
                  <a:pt x="18989" y="279470"/>
                </a:lnTo>
                <a:lnTo>
                  <a:pt x="31382" y="320558"/>
                </a:lnTo>
                <a:lnTo>
                  <a:pt x="51529" y="358591"/>
                </a:lnTo>
                <a:lnTo>
                  <a:pt x="79017" y="392598"/>
                </a:lnTo>
                <a:lnTo>
                  <a:pt x="112934" y="420168"/>
                </a:lnTo>
                <a:lnTo>
                  <a:pt x="150935" y="440376"/>
                </a:lnTo>
                <a:lnTo>
                  <a:pt x="192121" y="452805"/>
                </a:lnTo>
                <a:lnTo>
                  <a:pt x="235593" y="457040"/>
                </a:lnTo>
                <a:lnTo>
                  <a:pt x="315334" y="457040"/>
                </a:lnTo>
                <a:lnTo>
                  <a:pt x="283004" y="467077"/>
                </a:lnTo>
                <a:lnTo>
                  <a:pt x="235593" y="471851"/>
                </a:lnTo>
                <a:close/>
              </a:path>
              <a:path w="470535" h="472439">
                <a:moveTo>
                  <a:pt x="315334" y="457040"/>
                </a:moveTo>
                <a:lnTo>
                  <a:pt x="235593" y="457040"/>
                </a:lnTo>
                <a:lnTo>
                  <a:pt x="278638" y="452805"/>
                </a:lnTo>
                <a:lnTo>
                  <a:pt x="319604" y="440376"/>
                </a:lnTo>
                <a:lnTo>
                  <a:pt x="357524" y="420168"/>
                </a:lnTo>
                <a:lnTo>
                  <a:pt x="391429" y="392598"/>
                </a:lnTo>
                <a:lnTo>
                  <a:pt x="418918" y="358591"/>
                </a:lnTo>
                <a:lnTo>
                  <a:pt x="439065" y="320558"/>
                </a:lnTo>
                <a:lnTo>
                  <a:pt x="451458" y="279470"/>
                </a:lnTo>
                <a:lnTo>
                  <a:pt x="455681" y="236297"/>
                </a:lnTo>
                <a:lnTo>
                  <a:pt x="451458" y="192694"/>
                </a:lnTo>
                <a:lnTo>
                  <a:pt x="439065" y="151385"/>
                </a:lnTo>
                <a:lnTo>
                  <a:pt x="418918" y="113271"/>
                </a:lnTo>
                <a:lnTo>
                  <a:pt x="391429" y="79253"/>
                </a:lnTo>
                <a:lnTo>
                  <a:pt x="357524" y="51683"/>
                </a:lnTo>
                <a:lnTo>
                  <a:pt x="319604" y="31475"/>
                </a:lnTo>
                <a:lnTo>
                  <a:pt x="278638" y="19046"/>
                </a:lnTo>
                <a:lnTo>
                  <a:pt x="235593" y="14810"/>
                </a:lnTo>
                <a:lnTo>
                  <a:pt x="315034" y="14810"/>
                </a:lnTo>
                <a:lnTo>
                  <a:pt x="367024" y="40390"/>
                </a:lnTo>
                <a:lnTo>
                  <a:pt x="401764" y="69259"/>
                </a:lnTo>
                <a:lnTo>
                  <a:pt x="430411" y="104239"/>
                </a:lnTo>
                <a:lnTo>
                  <a:pt x="452030" y="144375"/>
                </a:lnTo>
                <a:lnTo>
                  <a:pt x="465687" y="188713"/>
                </a:lnTo>
                <a:lnTo>
                  <a:pt x="470447" y="236297"/>
                </a:lnTo>
                <a:lnTo>
                  <a:pt x="465687" y="283849"/>
                </a:lnTo>
                <a:lnTo>
                  <a:pt x="452030" y="328103"/>
                </a:lnTo>
                <a:lnTo>
                  <a:pt x="430411" y="368120"/>
                </a:lnTo>
                <a:lnTo>
                  <a:pt x="401764" y="402963"/>
                </a:lnTo>
                <a:lnTo>
                  <a:pt x="367024" y="431696"/>
                </a:lnTo>
                <a:lnTo>
                  <a:pt x="327126" y="453380"/>
                </a:lnTo>
                <a:lnTo>
                  <a:pt x="315334" y="457040"/>
                </a:lnTo>
                <a:close/>
              </a:path>
              <a:path w="470535" h="472439">
                <a:moveTo>
                  <a:pt x="219402" y="294077"/>
                </a:moveTo>
                <a:lnTo>
                  <a:pt x="169861" y="294077"/>
                </a:lnTo>
                <a:lnTo>
                  <a:pt x="176504" y="287414"/>
                </a:lnTo>
                <a:lnTo>
                  <a:pt x="176504" y="191842"/>
                </a:lnTo>
                <a:lnTo>
                  <a:pt x="181607" y="168952"/>
                </a:lnTo>
                <a:lnTo>
                  <a:pt x="194604" y="150370"/>
                </a:lnTo>
                <a:lnTo>
                  <a:pt x="213693" y="137899"/>
                </a:lnTo>
                <a:lnTo>
                  <a:pt x="237075" y="133341"/>
                </a:lnTo>
                <a:lnTo>
                  <a:pt x="260036" y="137899"/>
                </a:lnTo>
                <a:lnTo>
                  <a:pt x="278979" y="150370"/>
                </a:lnTo>
                <a:lnTo>
                  <a:pt x="292107" y="168952"/>
                </a:lnTo>
                <a:lnTo>
                  <a:pt x="294770" y="180002"/>
                </a:lnTo>
                <a:lnTo>
                  <a:pt x="228950" y="180002"/>
                </a:lnTo>
                <a:lnTo>
                  <a:pt x="222308" y="185922"/>
                </a:lnTo>
                <a:lnTo>
                  <a:pt x="222308" y="280729"/>
                </a:lnTo>
                <a:lnTo>
                  <a:pt x="219402" y="294077"/>
                </a:lnTo>
                <a:close/>
              </a:path>
              <a:path w="470535" h="472439">
                <a:moveTo>
                  <a:pt x="269570" y="219258"/>
                </a:moveTo>
                <a:lnTo>
                  <a:pt x="251101" y="211110"/>
                </a:lnTo>
                <a:lnTo>
                  <a:pt x="251101" y="185922"/>
                </a:lnTo>
                <a:lnTo>
                  <a:pt x="244458" y="180002"/>
                </a:lnTo>
                <a:lnTo>
                  <a:pt x="294770" y="180002"/>
                </a:lnTo>
                <a:lnTo>
                  <a:pt x="297623" y="191842"/>
                </a:lnTo>
                <a:lnTo>
                  <a:pt x="297623" y="211110"/>
                </a:lnTo>
                <a:lnTo>
                  <a:pt x="269570" y="219258"/>
                </a:lnTo>
                <a:close/>
              </a:path>
              <a:path w="470535" h="472439">
                <a:moveTo>
                  <a:pt x="161738" y="340738"/>
                </a:moveTo>
                <a:lnTo>
                  <a:pt x="138256" y="335934"/>
                </a:lnTo>
                <a:lnTo>
                  <a:pt x="119000" y="322866"/>
                </a:lnTo>
                <a:lnTo>
                  <a:pt x="105976" y="303552"/>
                </a:lnTo>
                <a:lnTo>
                  <a:pt x="101189" y="280009"/>
                </a:lnTo>
                <a:lnTo>
                  <a:pt x="101189" y="242217"/>
                </a:lnTo>
                <a:lnTo>
                  <a:pt x="147711" y="242217"/>
                </a:lnTo>
                <a:lnTo>
                  <a:pt x="147711" y="287414"/>
                </a:lnTo>
                <a:lnTo>
                  <a:pt x="153614" y="294077"/>
                </a:lnTo>
                <a:lnTo>
                  <a:pt x="219402" y="294077"/>
                </a:lnTo>
                <a:lnTo>
                  <a:pt x="217205" y="304169"/>
                </a:lnTo>
                <a:lnTo>
                  <a:pt x="204209" y="323235"/>
                </a:lnTo>
                <a:lnTo>
                  <a:pt x="185119" y="336049"/>
                </a:lnTo>
                <a:lnTo>
                  <a:pt x="161738" y="340738"/>
                </a:lnTo>
                <a:close/>
              </a:path>
              <a:path w="470535" h="472439">
                <a:moveTo>
                  <a:pt x="311671" y="340738"/>
                </a:moveTo>
                <a:lnTo>
                  <a:pt x="288169" y="335934"/>
                </a:lnTo>
                <a:lnTo>
                  <a:pt x="268923" y="322956"/>
                </a:lnTo>
                <a:lnTo>
                  <a:pt x="255891" y="303856"/>
                </a:lnTo>
                <a:lnTo>
                  <a:pt x="251101" y="280729"/>
                </a:lnTo>
                <a:lnTo>
                  <a:pt x="251101" y="242217"/>
                </a:lnTo>
                <a:lnTo>
                  <a:pt x="269570" y="251108"/>
                </a:lnTo>
                <a:lnTo>
                  <a:pt x="297623" y="251108"/>
                </a:lnTo>
                <a:lnTo>
                  <a:pt x="297623" y="288878"/>
                </a:lnTo>
                <a:lnTo>
                  <a:pt x="303547" y="295562"/>
                </a:lnTo>
                <a:lnTo>
                  <a:pt x="369055" y="295562"/>
                </a:lnTo>
                <a:lnTo>
                  <a:pt x="367430" y="303552"/>
                </a:lnTo>
                <a:lnTo>
                  <a:pt x="354401" y="322866"/>
                </a:lnTo>
                <a:lnTo>
                  <a:pt x="335144" y="335934"/>
                </a:lnTo>
                <a:lnTo>
                  <a:pt x="311671" y="340738"/>
                </a:lnTo>
                <a:close/>
              </a:path>
              <a:path w="470535" h="472439">
                <a:moveTo>
                  <a:pt x="369055" y="295562"/>
                </a:moveTo>
                <a:lnTo>
                  <a:pt x="319795" y="295562"/>
                </a:lnTo>
                <a:lnTo>
                  <a:pt x="325697" y="288878"/>
                </a:lnTo>
                <a:lnTo>
                  <a:pt x="325697" y="242217"/>
                </a:lnTo>
                <a:lnTo>
                  <a:pt x="372220" y="242217"/>
                </a:lnTo>
                <a:lnTo>
                  <a:pt x="372220" y="280009"/>
                </a:lnTo>
                <a:lnTo>
                  <a:pt x="369055" y="295562"/>
                </a:lnTo>
                <a:close/>
              </a:path>
              <a:path w="470535" h="472439">
                <a:moveTo>
                  <a:pt x="297623" y="251108"/>
                </a:moveTo>
                <a:lnTo>
                  <a:pt x="269570" y="251108"/>
                </a:lnTo>
                <a:lnTo>
                  <a:pt x="297623" y="242960"/>
                </a:lnTo>
                <a:lnTo>
                  <a:pt x="297623" y="251108"/>
                </a:lnTo>
                <a:close/>
              </a:path>
            </a:pathLst>
          </a:custGeom>
          <a:solidFill>
            <a:srgbClr val="058ECD"/>
          </a:solidFill>
        </p:spPr>
        <p:txBody>
          <a:bodyPr wrap="square" lIns="0" tIns="0" rIns="0" bIns="0" rtlCol="0"/>
          <a:lstStyle/>
          <a:p>
            <a:endParaRPr/>
          </a:p>
        </p:txBody>
      </p:sp>
      <p:sp>
        <p:nvSpPr>
          <p:cNvPr id="37" name="object 37"/>
          <p:cNvSpPr/>
          <p:nvPr/>
        </p:nvSpPr>
        <p:spPr>
          <a:xfrm>
            <a:off x="6765456" y="4633280"/>
            <a:ext cx="470534" cy="470534"/>
          </a:xfrm>
          <a:custGeom>
            <a:avLst/>
            <a:gdLst/>
            <a:ahLst/>
            <a:cxnLst/>
            <a:rect l="l" t="t" r="r" b="b"/>
            <a:pathLst>
              <a:path w="470534" h="470535">
                <a:moveTo>
                  <a:pt x="234853" y="470448"/>
                </a:moveTo>
                <a:lnTo>
                  <a:pt x="187443" y="465688"/>
                </a:lnTo>
                <a:lnTo>
                  <a:pt x="143321" y="452031"/>
                </a:lnTo>
                <a:lnTo>
                  <a:pt x="103423" y="430411"/>
                </a:lnTo>
                <a:lnTo>
                  <a:pt x="68683" y="401764"/>
                </a:lnTo>
                <a:lnTo>
                  <a:pt x="40036" y="367025"/>
                </a:lnTo>
                <a:lnTo>
                  <a:pt x="18417" y="327126"/>
                </a:lnTo>
                <a:lnTo>
                  <a:pt x="4760" y="283005"/>
                </a:lnTo>
                <a:lnTo>
                  <a:pt x="0" y="235594"/>
                </a:lnTo>
                <a:lnTo>
                  <a:pt x="4760" y="188151"/>
                </a:lnTo>
                <a:lnTo>
                  <a:pt x="18417" y="143946"/>
                </a:lnTo>
                <a:lnTo>
                  <a:pt x="40036" y="103929"/>
                </a:lnTo>
                <a:lnTo>
                  <a:pt x="68683" y="69053"/>
                </a:lnTo>
                <a:lnTo>
                  <a:pt x="103423" y="40270"/>
                </a:lnTo>
                <a:lnTo>
                  <a:pt x="143321" y="18532"/>
                </a:lnTo>
                <a:lnTo>
                  <a:pt x="187443" y="4791"/>
                </a:lnTo>
                <a:lnTo>
                  <a:pt x="234853" y="0"/>
                </a:lnTo>
                <a:lnTo>
                  <a:pt x="282296" y="4791"/>
                </a:lnTo>
                <a:lnTo>
                  <a:pt x="314386" y="14766"/>
                </a:lnTo>
                <a:lnTo>
                  <a:pt x="234853" y="14766"/>
                </a:lnTo>
                <a:lnTo>
                  <a:pt x="191809" y="18989"/>
                </a:lnTo>
                <a:lnTo>
                  <a:pt x="150843" y="31382"/>
                </a:lnTo>
                <a:lnTo>
                  <a:pt x="112923" y="51529"/>
                </a:lnTo>
                <a:lnTo>
                  <a:pt x="79017" y="79017"/>
                </a:lnTo>
                <a:lnTo>
                  <a:pt x="51530" y="112934"/>
                </a:lnTo>
                <a:lnTo>
                  <a:pt x="31382" y="150935"/>
                </a:lnTo>
                <a:lnTo>
                  <a:pt x="18990" y="192121"/>
                </a:lnTo>
                <a:lnTo>
                  <a:pt x="14767" y="235594"/>
                </a:lnTo>
                <a:lnTo>
                  <a:pt x="18990" y="278639"/>
                </a:lnTo>
                <a:lnTo>
                  <a:pt x="31382" y="319605"/>
                </a:lnTo>
                <a:lnTo>
                  <a:pt x="51530" y="357524"/>
                </a:lnTo>
                <a:lnTo>
                  <a:pt x="79017" y="391430"/>
                </a:lnTo>
                <a:lnTo>
                  <a:pt x="112923" y="418918"/>
                </a:lnTo>
                <a:lnTo>
                  <a:pt x="150843" y="439065"/>
                </a:lnTo>
                <a:lnTo>
                  <a:pt x="191809" y="451458"/>
                </a:lnTo>
                <a:lnTo>
                  <a:pt x="234853" y="455681"/>
                </a:lnTo>
                <a:lnTo>
                  <a:pt x="314687" y="455681"/>
                </a:lnTo>
                <a:lnTo>
                  <a:pt x="282296" y="465688"/>
                </a:lnTo>
                <a:lnTo>
                  <a:pt x="234853" y="470448"/>
                </a:lnTo>
                <a:close/>
              </a:path>
              <a:path w="470534" h="470535">
                <a:moveTo>
                  <a:pt x="314687" y="455681"/>
                </a:moveTo>
                <a:lnTo>
                  <a:pt x="234853" y="455681"/>
                </a:lnTo>
                <a:lnTo>
                  <a:pt x="278326" y="451458"/>
                </a:lnTo>
                <a:lnTo>
                  <a:pt x="319512" y="439065"/>
                </a:lnTo>
                <a:lnTo>
                  <a:pt x="357513" y="418918"/>
                </a:lnTo>
                <a:lnTo>
                  <a:pt x="391430" y="391430"/>
                </a:lnTo>
                <a:lnTo>
                  <a:pt x="418918" y="357524"/>
                </a:lnTo>
                <a:lnTo>
                  <a:pt x="439065" y="319605"/>
                </a:lnTo>
                <a:lnTo>
                  <a:pt x="451458" y="278639"/>
                </a:lnTo>
                <a:lnTo>
                  <a:pt x="455681" y="235594"/>
                </a:lnTo>
                <a:lnTo>
                  <a:pt x="451458" y="192121"/>
                </a:lnTo>
                <a:lnTo>
                  <a:pt x="439065" y="150935"/>
                </a:lnTo>
                <a:lnTo>
                  <a:pt x="418918" y="112934"/>
                </a:lnTo>
                <a:lnTo>
                  <a:pt x="391430" y="79017"/>
                </a:lnTo>
                <a:lnTo>
                  <a:pt x="357513" y="51529"/>
                </a:lnTo>
                <a:lnTo>
                  <a:pt x="319512" y="31382"/>
                </a:lnTo>
                <a:lnTo>
                  <a:pt x="278326" y="18989"/>
                </a:lnTo>
                <a:lnTo>
                  <a:pt x="234853" y="14766"/>
                </a:lnTo>
                <a:lnTo>
                  <a:pt x="314386" y="14766"/>
                </a:lnTo>
                <a:lnTo>
                  <a:pt x="366518" y="40270"/>
                </a:lnTo>
                <a:lnTo>
                  <a:pt x="401394" y="69053"/>
                </a:lnTo>
                <a:lnTo>
                  <a:pt x="430177" y="103929"/>
                </a:lnTo>
                <a:lnTo>
                  <a:pt x="451915" y="143946"/>
                </a:lnTo>
                <a:lnTo>
                  <a:pt x="465656" y="188151"/>
                </a:lnTo>
                <a:lnTo>
                  <a:pt x="470447" y="235594"/>
                </a:lnTo>
                <a:lnTo>
                  <a:pt x="465656" y="283005"/>
                </a:lnTo>
                <a:lnTo>
                  <a:pt x="451915" y="327126"/>
                </a:lnTo>
                <a:lnTo>
                  <a:pt x="430177" y="367025"/>
                </a:lnTo>
                <a:lnTo>
                  <a:pt x="401394" y="401764"/>
                </a:lnTo>
                <a:lnTo>
                  <a:pt x="366518" y="430411"/>
                </a:lnTo>
                <a:lnTo>
                  <a:pt x="326502" y="452031"/>
                </a:lnTo>
                <a:lnTo>
                  <a:pt x="314687" y="455681"/>
                </a:lnTo>
                <a:close/>
              </a:path>
              <a:path w="470534" h="470535">
                <a:moveTo>
                  <a:pt x="307969" y="217865"/>
                </a:moveTo>
                <a:lnTo>
                  <a:pt x="151392" y="217865"/>
                </a:lnTo>
                <a:lnTo>
                  <a:pt x="151392" y="180207"/>
                </a:lnTo>
                <a:lnTo>
                  <a:pt x="159765" y="177168"/>
                </a:lnTo>
                <a:lnTo>
                  <a:pt x="167929" y="173649"/>
                </a:lnTo>
                <a:lnTo>
                  <a:pt x="199395" y="142528"/>
                </a:lnTo>
                <a:lnTo>
                  <a:pt x="209000" y="108573"/>
                </a:lnTo>
                <a:lnTo>
                  <a:pt x="246680" y="108573"/>
                </a:lnTo>
                <a:lnTo>
                  <a:pt x="246680" y="170602"/>
                </a:lnTo>
                <a:lnTo>
                  <a:pt x="307969" y="170602"/>
                </a:lnTo>
                <a:lnTo>
                  <a:pt x="307969" y="217865"/>
                </a:lnTo>
                <a:close/>
              </a:path>
              <a:path w="470534" h="470535">
                <a:moveTo>
                  <a:pt x="257744" y="374441"/>
                </a:moveTo>
                <a:lnTo>
                  <a:pt x="216302" y="364466"/>
                </a:lnTo>
                <a:lnTo>
                  <a:pt x="192012" y="338243"/>
                </a:lnTo>
                <a:lnTo>
                  <a:pt x="190081" y="333145"/>
                </a:lnTo>
                <a:lnTo>
                  <a:pt x="187591" y="217865"/>
                </a:lnTo>
                <a:lnTo>
                  <a:pt x="246680" y="217865"/>
                </a:lnTo>
                <a:lnTo>
                  <a:pt x="246703" y="296238"/>
                </a:lnTo>
                <a:lnTo>
                  <a:pt x="246862" y="304372"/>
                </a:lnTo>
                <a:lnTo>
                  <a:pt x="258485" y="325698"/>
                </a:lnTo>
                <a:lnTo>
                  <a:pt x="264387" y="329378"/>
                </a:lnTo>
                <a:lnTo>
                  <a:pt x="271052" y="330860"/>
                </a:lnTo>
                <a:lnTo>
                  <a:pt x="319055" y="330860"/>
                </a:lnTo>
                <a:lnTo>
                  <a:pt x="319055" y="359674"/>
                </a:lnTo>
                <a:lnTo>
                  <a:pt x="280804" y="372567"/>
                </a:lnTo>
                <a:lnTo>
                  <a:pt x="265804" y="374187"/>
                </a:lnTo>
                <a:lnTo>
                  <a:pt x="257744" y="374441"/>
                </a:lnTo>
                <a:close/>
              </a:path>
              <a:path w="470534" h="470535">
                <a:moveTo>
                  <a:pt x="319055" y="330860"/>
                </a:moveTo>
                <a:lnTo>
                  <a:pt x="278435" y="330860"/>
                </a:lnTo>
                <a:lnTo>
                  <a:pt x="288411" y="330042"/>
                </a:lnTo>
                <a:lnTo>
                  <a:pt x="298459" y="327634"/>
                </a:lnTo>
                <a:lnTo>
                  <a:pt x="308650" y="323702"/>
                </a:lnTo>
                <a:lnTo>
                  <a:pt x="319055" y="318314"/>
                </a:lnTo>
                <a:lnTo>
                  <a:pt x="319055" y="330860"/>
                </a:lnTo>
                <a:close/>
              </a:path>
            </a:pathLst>
          </a:custGeom>
          <a:solidFill>
            <a:srgbClr val="058ECD"/>
          </a:solidFill>
        </p:spPr>
        <p:txBody>
          <a:bodyPr wrap="square" lIns="0" tIns="0" rIns="0" bIns="0" rtlCol="0"/>
          <a:lstStyle/>
          <a:p>
            <a:endParaRPr/>
          </a:p>
        </p:txBody>
      </p:sp>
      <p:sp>
        <p:nvSpPr>
          <p:cNvPr id="38" name="object 38"/>
          <p:cNvSpPr/>
          <p:nvPr/>
        </p:nvSpPr>
        <p:spPr>
          <a:xfrm>
            <a:off x="7729821" y="4632547"/>
            <a:ext cx="470534" cy="472440"/>
          </a:xfrm>
          <a:custGeom>
            <a:avLst/>
            <a:gdLst/>
            <a:ahLst/>
            <a:cxnLst/>
            <a:rect l="l" t="t" r="r" b="b"/>
            <a:pathLst>
              <a:path w="470534" h="472439">
                <a:moveTo>
                  <a:pt x="234853" y="471851"/>
                </a:moveTo>
                <a:lnTo>
                  <a:pt x="187442" y="467077"/>
                </a:lnTo>
                <a:lnTo>
                  <a:pt x="143321" y="453380"/>
                </a:lnTo>
                <a:lnTo>
                  <a:pt x="103423" y="431696"/>
                </a:lnTo>
                <a:lnTo>
                  <a:pt x="68683" y="402963"/>
                </a:lnTo>
                <a:lnTo>
                  <a:pt x="40036" y="368120"/>
                </a:lnTo>
                <a:lnTo>
                  <a:pt x="18417" y="328103"/>
                </a:lnTo>
                <a:lnTo>
                  <a:pt x="4760" y="283849"/>
                </a:lnTo>
                <a:lnTo>
                  <a:pt x="0" y="236297"/>
                </a:lnTo>
                <a:lnTo>
                  <a:pt x="4760" y="188713"/>
                </a:lnTo>
                <a:lnTo>
                  <a:pt x="18417" y="144375"/>
                </a:lnTo>
                <a:lnTo>
                  <a:pt x="40036" y="104239"/>
                </a:lnTo>
                <a:lnTo>
                  <a:pt x="68683" y="69259"/>
                </a:lnTo>
                <a:lnTo>
                  <a:pt x="103423" y="40390"/>
                </a:lnTo>
                <a:lnTo>
                  <a:pt x="143321" y="18588"/>
                </a:lnTo>
                <a:lnTo>
                  <a:pt x="187442" y="4806"/>
                </a:lnTo>
                <a:lnTo>
                  <a:pt x="234853" y="0"/>
                </a:lnTo>
                <a:lnTo>
                  <a:pt x="282296" y="4806"/>
                </a:lnTo>
                <a:lnTo>
                  <a:pt x="314386" y="14810"/>
                </a:lnTo>
                <a:lnTo>
                  <a:pt x="234853" y="14810"/>
                </a:lnTo>
                <a:lnTo>
                  <a:pt x="191809" y="19046"/>
                </a:lnTo>
                <a:lnTo>
                  <a:pt x="150842" y="31475"/>
                </a:lnTo>
                <a:lnTo>
                  <a:pt x="112923" y="51683"/>
                </a:lnTo>
                <a:lnTo>
                  <a:pt x="79017" y="79253"/>
                </a:lnTo>
                <a:lnTo>
                  <a:pt x="51530" y="113271"/>
                </a:lnTo>
                <a:lnTo>
                  <a:pt x="31382" y="151385"/>
                </a:lnTo>
                <a:lnTo>
                  <a:pt x="18989" y="192694"/>
                </a:lnTo>
                <a:lnTo>
                  <a:pt x="14766" y="236297"/>
                </a:lnTo>
                <a:lnTo>
                  <a:pt x="18989" y="279470"/>
                </a:lnTo>
                <a:lnTo>
                  <a:pt x="31382" y="320558"/>
                </a:lnTo>
                <a:lnTo>
                  <a:pt x="51530" y="358591"/>
                </a:lnTo>
                <a:lnTo>
                  <a:pt x="79017" y="392598"/>
                </a:lnTo>
                <a:lnTo>
                  <a:pt x="112923" y="420168"/>
                </a:lnTo>
                <a:lnTo>
                  <a:pt x="150842" y="440376"/>
                </a:lnTo>
                <a:lnTo>
                  <a:pt x="191809" y="452805"/>
                </a:lnTo>
                <a:lnTo>
                  <a:pt x="234853" y="457040"/>
                </a:lnTo>
                <a:lnTo>
                  <a:pt x="314686" y="457040"/>
                </a:lnTo>
                <a:lnTo>
                  <a:pt x="282296" y="467077"/>
                </a:lnTo>
                <a:lnTo>
                  <a:pt x="234853" y="471851"/>
                </a:lnTo>
                <a:close/>
              </a:path>
              <a:path w="470534" h="472439">
                <a:moveTo>
                  <a:pt x="314686" y="457040"/>
                </a:moveTo>
                <a:lnTo>
                  <a:pt x="234853" y="457040"/>
                </a:lnTo>
                <a:lnTo>
                  <a:pt x="278326" y="452805"/>
                </a:lnTo>
                <a:lnTo>
                  <a:pt x="319512" y="440376"/>
                </a:lnTo>
                <a:lnTo>
                  <a:pt x="357513" y="420168"/>
                </a:lnTo>
                <a:lnTo>
                  <a:pt x="391430" y="392598"/>
                </a:lnTo>
                <a:lnTo>
                  <a:pt x="418918" y="358591"/>
                </a:lnTo>
                <a:lnTo>
                  <a:pt x="439065" y="320558"/>
                </a:lnTo>
                <a:lnTo>
                  <a:pt x="451458" y="279470"/>
                </a:lnTo>
                <a:lnTo>
                  <a:pt x="455680" y="236297"/>
                </a:lnTo>
                <a:lnTo>
                  <a:pt x="451458" y="192694"/>
                </a:lnTo>
                <a:lnTo>
                  <a:pt x="439065" y="151385"/>
                </a:lnTo>
                <a:lnTo>
                  <a:pt x="418918" y="113271"/>
                </a:lnTo>
                <a:lnTo>
                  <a:pt x="391430" y="79253"/>
                </a:lnTo>
                <a:lnTo>
                  <a:pt x="357513" y="51683"/>
                </a:lnTo>
                <a:lnTo>
                  <a:pt x="319512" y="31475"/>
                </a:lnTo>
                <a:lnTo>
                  <a:pt x="278326" y="19046"/>
                </a:lnTo>
                <a:lnTo>
                  <a:pt x="234853" y="14810"/>
                </a:lnTo>
                <a:lnTo>
                  <a:pt x="314386" y="14810"/>
                </a:lnTo>
                <a:lnTo>
                  <a:pt x="366518" y="40390"/>
                </a:lnTo>
                <a:lnTo>
                  <a:pt x="401394" y="69259"/>
                </a:lnTo>
                <a:lnTo>
                  <a:pt x="430176" y="104239"/>
                </a:lnTo>
                <a:lnTo>
                  <a:pt x="451914" y="144375"/>
                </a:lnTo>
                <a:lnTo>
                  <a:pt x="465655" y="188713"/>
                </a:lnTo>
                <a:lnTo>
                  <a:pt x="470447" y="236297"/>
                </a:lnTo>
                <a:lnTo>
                  <a:pt x="465655" y="283849"/>
                </a:lnTo>
                <a:lnTo>
                  <a:pt x="451914" y="328103"/>
                </a:lnTo>
                <a:lnTo>
                  <a:pt x="430176" y="368120"/>
                </a:lnTo>
                <a:lnTo>
                  <a:pt x="401394" y="402963"/>
                </a:lnTo>
                <a:lnTo>
                  <a:pt x="366518" y="431696"/>
                </a:lnTo>
                <a:lnTo>
                  <a:pt x="326501" y="453380"/>
                </a:lnTo>
                <a:lnTo>
                  <a:pt x="314686" y="457040"/>
                </a:lnTo>
                <a:close/>
              </a:path>
              <a:path w="470534" h="472439">
                <a:moveTo>
                  <a:pt x="243464" y="207418"/>
                </a:moveTo>
                <a:lnTo>
                  <a:pt x="178726" y="207418"/>
                </a:lnTo>
                <a:lnTo>
                  <a:pt x="257003" y="165934"/>
                </a:lnTo>
                <a:lnTo>
                  <a:pt x="257003" y="162963"/>
                </a:lnTo>
                <a:lnTo>
                  <a:pt x="260131" y="147225"/>
                </a:lnTo>
                <a:lnTo>
                  <a:pt x="268729" y="134262"/>
                </a:lnTo>
                <a:lnTo>
                  <a:pt x="281619" y="125464"/>
                </a:lnTo>
                <a:lnTo>
                  <a:pt x="297622" y="122222"/>
                </a:lnTo>
                <a:lnTo>
                  <a:pt x="313324" y="125464"/>
                </a:lnTo>
                <a:lnTo>
                  <a:pt x="326248" y="134262"/>
                </a:lnTo>
                <a:lnTo>
                  <a:pt x="335014" y="147225"/>
                </a:lnTo>
                <a:lnTo>
                  <a:pt x="338243" y="162963"/>
                </a:lnTo>
                <a:lnTo>
                  <a:pt x="335014" y="179015"/>
                </a:lnTo>
                <a:lnTo>
                  <a:pt x="326248" y="191943"/>
                </a:lnTo>
                <a:lnTo>
                  <a:pt x="324173" y="193328"/>
                </a:lnTo>
                <a:lnTo>
                  <a:pt x="270311" y="193328"/>
                </a:lnTo>
                <a:lnTo>
                  <a:pt x="243464" y="207418"/>
                </a:lnTo>
                <a:close/>
              </a:path>
              <a:path w="470534" h="472439">
                <a:moveTo>
                  <a:pt x="297622" y="203704"/>
                </a:moveTo>
                <a:lnTo>
                  <a:pt x="289726" y="203020"/>
                </a:lnTo>
                <a:lnTo>
                  <a:pt x="282587" y="201015"/>
                </a:lnTo>
                <a:lnTo>
                  <a:pt x="276138" y="197760"/>
                </a:lnTo>
                <a:lnTo>
                  <a:pt x="270311" y="193328"/>
                </a:lnTo>
                <a:lnTo>
                  <a:pt x="324173" y="193328"/>
                </a:lnTo>
                <a:lnTo>
                  <a:pt x="313324" y="200567"/>
                </a:lnTo>
                <a:lnTo>
                  <a:pt x="297622" y="203704"/>
                </a:lnTo>
                <a:close/>
              </a:path>
              <a:path w="470534" h="472439">
                <a:moveTo>
                  <a:pt x="158776" y="277780"/>
                </a:moveTo>
                <a:lnTo>
                  <a:pt x="150652" y="277780"/>
                </a:lnTo>
                <a:lnTo>
                  <a:pt x="134648" y="274539"/>
                </a:lnTo>
                <a:lnTo>
                  <a:pt x="121758" y="265741"/>
                </a:lnTo>
                <a:lnTo>
                  <a:pt x="113160" y="252778"/>
                </a:lnTo>
                <a:lnTo>
                  <a:pt x="110032" y="237040"/>
                </a:lnTo>
                <a:lnTo>
                  <a:pt x="113160" y="220988"/>
                </a:lnTo>
                <a:lnTo>
                  <a:pt x="121758" y="208060"/>
                </a:lnTo>
                <a:lnTo>
                  <a:pt x="134648" y="199436"/>
                </a:lnTo>
                <a:lnTo>
                  <a:pt x="150652" y="196299"/>
                </a:lnTo>
                <a:lnTo>
                  <a:pt x="158364" y="196992"/>
                </a:lnTo>
                <a:lnTo>
                  <a:pt x="165800" y="199073"/>
                </a:lnTo>
                <a:lnTo>
                  <a:pt x="172679" y="202547"/>
                </a:lnTo>
                <a:lnTo>
                  <a:pt x="178726" y="207418"/>
                </a:lnTo>
                <a:lnTo>
                  <a:pt x="243464" y="207418"/>
                </a:lnTo>
                <a:lnTo>
                  <a:pt x="191271" y="234811"/>
                </a:lnTo>
                <a:lnTo>
                  <a:pt x="191271" y="239268"/>
                </a:lnTo>
                <a:lnTo>
                  <a:pt x="190552" y="242217"/>
                </a:lnTo>
                <a:lnTo>
                  <a:pt x="190552" y="244445"/>
                </a:lnTo>
                <a:lnTo>
                  <a:pt x="239901" y="270375"/>
                </a:lnTo>
                <a:lnTo>
                  <a:pt x="173564" y="270375"/>
                </a:lnTo>
                <a:lnTo>
                  <a:pt x="166899" y="274810"/>
                </a:lnTo>
                <a:lnTo>
                  <a:pt x="158776" y="277780"/>
                </a:lnTo>
                <a:close/>
              </a:path>
              <a:path w="470534" h="472439">
                <a:moveTo>
                  <a:pt x="297622" y="354806"/>
                </a:moveTo>
                <a:lnTo>
                  <a:pt x="281619" y="351568"/>
                </a:lnTo>
                <a:lnTo>
                  <a:pt x="268729" y="342775"/>
                </a:lnTo>
                <a:lnTo>
                  <a:pt x="260131" y="329813"/>
                </a:lnTo>
                <a:lnTo>
                  <a:pt x="257003" y="314065"/>
                </a:lnTo>
                <a:lnTo>
                  <a:pt x="173564" y="270375"/>
                </a:lnTo>
                <a:lnTo>
                  <a:pt x="239901" y="270375"/>
                </a:lnTo>
                <a:lnTo>
                  <a:pt x="268089" y="285186"/>
                </a:lnTo>
                <a:lnTo>
                  <a:pt x="326562" y="285186"/>
                </a:lnTo>
                <a:lnTo>
                  <a:pt x="335014" y="297898"/>
                </a:lnTo>
                <a:lnTo>
                  <a:pt x="338243" y="314065"/>
                </a:lnTo>
                <a:lnTo>
                  <a:pt x="335014" y="329813"/>
                </a:lnTo>
                <a:lnTo>
                  <a:pt x="326248" y="342775"/>
                </a:lnTo>
                <a:lnTo>
                  <a:pt x="313324" y="351568"/>
                </a:lnTo>
                <a:lnTo>
                  <a:pt x="297622" y="354806"/>
                </a:lnTo>
                <a:close/>
              </a:path>
              <a:path w="470534" h="472439">
                <a:moveTo>
                  <a:pt x="326562" y="285186"/>
                </a:moveTo>
                <a:lnTo>
                  <a:pt x="268089" y="285186"/>
                </a:lnTo>
                <a:lnTo>
                  <a:pt x="274159" y="280092"/>
                </a:lnTo>
                <a:lnTo>
                  <a:pt x="281198" y="276107"/>
                </a:lnTo>
                <a:lnTo>
                  <a:pt x="289066" y="273510"/>
                </a:lnTo>
                <a:lnTo>
                  <a:pt x="297622" y="272581"/>
                </a:lnTo>
                <a:lnTo>
                  <a:pt x="313324" y="275835"/>
                </a:lnTo>
                <a:lnTo>
                  <a:pt x="326248" y="284714"/>
                </a:lnTo>
                <a:lnTo>
                  <a:pt x="326562" y="285186"/>
                </a:lnTo>
                <a:close/>
              </a:path>
            </a:pathLst>
          </a:custGeom>
          <a:solidFill>
            <a:srgbClr val="058ECD"/>
          </a:solidFill>
        </p:spPr>
        <p:txBody>
          <a:bodyPr wrap="square" lIns="0" tIns="0" rIns="0" bIns="0" rtlCol="0"/>
          <a:lstStyle/>
          <a:p>
            <a:endParaRPr/>
          </a:p>
        </p:txBody>
      </p:sp>
      <p:sp>
        <p:nvSpPr>
          <p:cNvPr id="39" name="object 39"/>
          <p:cNvSpPr/>
          <p:nvPr/>
        </p:nvSpPr>
        <p:spPr>
          <a:xfrm>
            <a:off x="8645890" y="4633280"/>
            <a:ext cx="470534" cy="470534"/>
          </a:xfrm>
          <a:custGeom>
            <a:avLst/>
            <a:gdLst/>
            <a:ahLst/>
            <a:cxnLst/>
            <a:rect l="l" t="t" r="r" b="b"/>
            <a:pathLst>
              <a:path w="470534" h="470535">
                <a:moveTo>
                  <a:pt x="234853" y="470448"/>
                </a:moveTo>
                <a:lnTo>
                  <a:pt x="187442" y="465688"/>
                </a:lnTo>
                <a:lnTo>
                  <a:pt x="143320" y="452031"/>
                </a:lnTo>
                <a:lnTo>
                  <a:pt x="103422" y="430411"/>
                </a:lnTo>
                <a:lnTo>
                  <a:pt x="68682" y="401764"/>
                </a:lnTo>
                <a:lnTo>
                  <a:pt x="40036" y="367025"/>
                </a:lnTo>
                <a:lnTo>
                  <a:pt x="18416" y="327126"/>
                </a:lnTo>
                <a:lnTo>
                  <a:pt x="4760" y="283005"/>
                </a:lnTo>
                <a:lnTo>
                  <a:pt x="0" y="235594"/>
                </a:lnTo>
                <a:lnTo>
                  <a:pt x="4760" y="188151"/>
                </a:lnTo>
                <a:lnTo>
                  <a:pt x="18416" y="143946"/>
                </a:lnTo>
                <a:lnTo>
                  <a:pt x="40036" y="103929"/>
                </a:lnTo>
                <a:lnTo>
                  <a:pt x="68682" y="69053"/>
                </a:lnTo>
                <a:lnTo>
                  <a:pt x="103422" y="40270"/>
                </a:lnTo>
                <a:lnTo>
                  <a:pt x="143320" y="18532"/>
                </a:lnTo>
                <a:lnTo>
                  <a:pt x="187442" y="4791"/>
                </a:lnTo>
                <a:lnTo>
                  <a:pt x="234853" y="0"/>
                </a:lnTo>
                <a:lnTo>
                  <a:pt x="282296" y="4791"/>
                </a:lnTo>
                <a:lnTo>
                  <a:pt x="314386" y="14766"/>
                </a:lnTo>
                <a:lnTo>
                  <a:pt x="234853" y="14766"/>
                </a:lnTo>
                <a:lnTo>
                  <a:pt x="191808" y="18989"/>
                </a:lnTo>
                <a:lnTo>
                  <a:pt x="150842" y="31382"/>
                </a:lnTo>
                <a:lnTo>
                  <a:pt x="112922" y="51529"/>
                </a:lnTo>
                <a:lnTo>
                  <a:pt x="79017" y="79017"/>
                </a:lnTo>
                <a:lnTo>
                  <a:pt x="51529" y="112934"/>
                </a:lnTo>
                <a:lnTo>
                  <a:pt x="31382" y="150935"/>
                </a:lnTo>
                <a:lnTo>
                  <a:pt x="19022" y="192012"/>
                </a:lnTo>
                <a:lnTo>
                  <a:pt x="14766" y="235594"/>
                </a:lnTo>
                <a:lnTo>
                  <a:pt x="18989" y="278639"/>
                </a:lnTo>
                <a:lnTo>
                  <a:pt x="31382" y="319605"/>
                </a:lnTo>
                <a:lnTo>
                  <a:pt x="51529" y="357524"/>
                </a:lnTo>
                <a:lnTo>
                  <a:pt x="79017" y="391430"/>
                </a:lnTo>
                <a:lnTo>
                  <a:pt x="112922" y="418918"/>
                </a:lnTo>
                <a:lnTo>
                  <a:pt x="150842" y="439065"/>
                </a:lnTo>
                <a:lnTo>
                  <a:pt x="191808" y="451458"/>
                </a:lnTo>
                <a:lnTo>
                  <a:pt x="234853" y="455681"/>
                </a:lnTo>
                <a:lnTo>
                  <a:pt x="314687" y="455681"/>
                </a:lnTo>
                <a:lnTo>
                  <a:pt x="282296" y="465688"/>
                </a:lnTo>
                <a:lnTo>
                  <a:pt x="234853" y="470448"/>
                </a:lnTo>
                <a:close/>
              </a:path>
              <a:path w="470534" h="470535">
                <a:moveTo>
                  <a:pt x="314687" y="455681"/>
                </a:moveTo>
                <a:lnTo>
                  <a:pt x="234853" y="455681"/>
                </a:lnTo>
                <a:lnTo>
                  <a:pt x="278326" y="451458"/>
                </a:lnTo>
                <a:lnTo>
                  <a:pt x="319512" y="439065"/>
                </a:lnTo>
                <a:lnTo>
                  <a:pt x="357513" y="418918"/>
                </a:lnTo>
                <a:lnTo>
                  <a:pt x="391429" y="391430"/>
                </a:lnTo>
                <a:lnTo>
                  <a:pt x="418918" y="357524"/>
                </a:lnTo>
                <a:lnTo>
                  <a:pt x="439065" y="319605"/>
                </a:lnTo>
                <a:lnTo>
                  <a:pt x="451458" y="278639"/>
                </a:lnTo>
                <a:lnTo>
                  <a:pt x="455680" y="235594"/>
                </a:lnTo>
                <a:lnTo>
                  <a:pt x="451533" y="192894"/>
                </a:lnTo>
                <a:lnTo>
                  <a:pt x="439065" y="150935"/>
                </a:lnTo>
                <a:lnTo>
                  <a:pt x="418918" y="112934"/>
                </a:lnTo>
                <a:lnTo>
                  <a:pt x="391429" y="79017"/>
                </a:lnTo>
                <a:lnTo>
                  <a:pt x="357513" y="51529"/>
                </a:lnTo>
                <a:lnTo>
                  <a:pt x="319512" y="31382"/>
                </a:lnTo>
                <a:lnTo>
                  <a:pt x="278326" y="18989"/>
                </a:lnTo>
                <a:lnTo>
                  <a:pt x="234853" y="14766"/>
                </a:lnTo>
                <a:lnTo>
                  <a:pt x="314386" y="14766"/>
                </a:lnTo>
                <a:lnTo>
                  <a:pt x="366518" y="40270"/>
                </a:lnTo>
                <a:lnTo>
                  <a:pt x="401394" y="69053"/>
                </a:lnTo>
                <a:lnTo>
                  <a:pt x="430176" y="103929"/>
                </a:lnTo>
                <a:lnTo>
                  <a:pt x="451914" y="143946"/>
                </a:lnTo>
                <a:lnTo>
                  <a:pt x="465655" y="188151"/>
                </a:lnTo>
                <a:lnTo>
                  <a:pt x="470447" y="235594"/>
                </a:lnTo>
                <a:lnTo>
                  <a:pt x="465655" y="283005"/>
                </a:lnTo>
                <a:lnTo>
                  <a:pt x="451914" y="327126"/>
                </a:lnTo>
                <a:lnTo>
                  <a:pt x="430176" y="367025"/>
                </a:lnTo>
                <a:lnTo>
                  <a:pt x="401394" y="401764"/>
                </a:lnTo>
                <a:lnTo>
                  <a:pt x="366518" y="430411"/>
                </a:lnTo>
                <a:lnTo>
                  <a:pt x="326501" y="452031"/>
                </a:lnTo>
                <a:lnTo>
                  <a:pt x="314687" y="455681"/>
                </a:lnTo>
                <a:close/>
              </a:path>
              <a:path w="470534" h="470535">
                <a:moveTo>
                  <a:pt x="198677" y="365577"/>
                </a:moveTo>
                <a:lnTo>
                  <a:pt x="154732" y="344951"/>
                </a:lnTo>
                <a:lnTo>
                  <a:pt x="125275" y="315633"/>
                </a:lnTo>
                <a:lnTo>
                  <a:pt x="105925" y="278420"/>
                </a:lnTo>
                <a:lnTo>
                  <a:pt x="98967" y="235594"/>
                </a:lnTo>
                <a:lnTo>
                  <a:pt x="105867" y="192894"/>
                </a:lnTo>
                <a:lnTo>
                  <a:pt x="125102" y="155797"/>
                </a:lnTo>
                <a:lnTo>
                  <a:pt x="154475" y="126536"/>
                </a:lnTo>
                <a:lnTo>
                  <a:pt x="191791" y="107343"/>
                </a:lnTo>
                <a:lnTo>
                  <a:pt x="234853" y="100449"/>
                </a:lnTo>
                <a:lnTo>
                  <a:pt x="277553" y="107343"/>
                </a:lnTo>
                <a:lnTo>
                  <a:pt x="314650" y="126536"/>
                </a:lnTo>
                <a:lnTo>
                  <a:pt x="343911" y="155797"/>
                </a:lnTo>
                <a:lnTo>
                  <a:pt x="344152" y="156263"/>
                </a:lnTo>
                <a:lnTo>
                  <a:pt x="165467" y="156263"/>
                </a:lnTo>
                <a:lnTo>
                  <a:pt x="163219" y="156576"/>
                </a:lnTo>
                <a:lnTo>
                  <a:pt x="159780" y="169482"/>
                </a:lnTo>
                <a:lnTo>
                  <a:pt x="159524" y="180109"/>
                </a:lnTo>
                <a:lnTo>
                  <a:pt x="160931" y="187829"/>
                </a:lnTo>
                <a:lnTo>
                  <a:pt x="162478" y="192012"/>
                </a:lnTo>
                <a:lnTo>
                  <a:pt x="156547" y="199644"/>
                </a:lnTo>
                <a:lnTo>
                  <a:pt x="152141" y="208176"/>
                </a:lnTo>
                <a:lnTo>
                  <a:pt x="149397" y="217675"/>
                </a:lnTo>
                <a:lnTo>
                  <a:pt x="148452" y="228210"/>
                </a:lnTo>
                <a:lnTo>
                  <a:pt x="153875" y="260308"/>
                </a:lnTo>
                <a:lnTo>
                  <a:pt x="168021" y="280088"/>
                </a:lnTo>
                <a:lnTo>
                  <a:pt x="182687" y="288018"/>
                </a:lnTo>
                <a:lnTo>
                  <a:pt x="141068" y="288018"/>
                </a:lnTo>
                <a:lnTo>
                  <a:pt x="139185" y="288157"/>
                </a:lnTo>
                <a:lnTo>
                  <a:pt x="135985" y="289126"/>
                </a:lnTo>
                <a:lnTo>
                  <a:pt x="135142" y="291758"/>
                </a:lnTo>
                <a:lnTo>
                  <a:pt x="140328" y="296883"/>
                </a:lnTo>
                <a:lnTo>
                  <a:pt x="149192" y="300585"/>
                </a:lnTo>
                <a:lnTo>
                  <a:pt x="155140" y="316183"/>
                </a:lnTo>
                <a:lnTo>
                  <a:pt x="156952" y="319774"/>
                </a:lnTo>
                <a:lnTo>
                  <a:pt x="163864" y="327263"/>
                </a:lnTo>
                <a:lnTo>
                  <a:pt x="177836" y="333229"/>
                </a:lnTo>
                <a:lnTo>
                  <a:pt x="200876" y="333229"/>
                </a:lnTo>
                <a:lnTo>
                  <a:pt x="200876" y="361134"/>
                </a:lnTo>
                <a:lnTo>
                  <a:pt x="198677" y="365577"/>
                </a:lnTo>
                <a:close/>
              </a:path>
              <a:path w="470534" h="470535">
                <a:moveTo>
                  <a:pt x="200876" y="169862"/>
                </a:moveTo>
                <a:lnTo>
                  <a:pt x="184086" y="160619"/>
                </a:lnTo>
                <a:lnTo>
                  <a:pt x="172353" y="156848"/>
                </a:lnTo>
                <a:lnTo>
                  <a:pt x="165467" y="156263"/>
                </a:lnTo>
                <a:lnTo>
                  <a:pt x="303614" y="156263"/>
                </a:lnTo>
                <a:lnTo>
                  <a:pt x="296983" y="156848"/>
                </a:lnTo>
                <a:lnTo>
                  <a:pt x="285505" y="160619"/>
                </a:lnTo>
                <a:lnTo>
                  <a:pt x="276806" y="165441"/>
                </a:lnTo>
                <a:lnTo>
                  <a:pt x="234853" y="165441"/>
                </a:lnTo>
                <a:lnTo>
                  <a:pt x="226123" y="165715"/>
                </a:lnTo>
                <a:lnTo>
                  <a:pt x="217595" y="166540"/>
                </a:lnTo>
                <a:lnTo>
                  <a:pt x="209202" y="167921"/>
                </a:lnTo>
                <a:lnTo>
                  <a:pt x="200876" y="169862"/>
                </a:lnTo>
                <a:close/>
              </a:path>
              <a:path w="470534" h="470535">
                <a:moveTo>
                  <a:pt x="271052" y="365577"/>
                </a:moveTo>
                <a:lnTo>
                  <a:pt x="268089" y="361134"/>
                </a:lnTo>
                <a:lnTo>
                  <a:pt x="268020" y="319605"/>
                </a:lnTo>
                <a:lnTo>
                  <a:pt x="267430" y="311923"/>
                </a:lnTo>
                <a:lnTo>
                  <a:pt x="265593" y="304922"/>
                </a:lnTo>
                <a:lnTo>
                  <a:pt x="262788" y="299445"/>
                </a:lnTo>
                <a:lnTo>
                  <a:pt x="259225" y="295423"/>
                </a:lnTo>
                <a:lnTo>
                  <a:pt x="281689" y="290732"/>
                </a:lnTo>
                <a:lnTo>
                  <a:pt x="301592" y="280088"/>
                </a:lnTo>
                <a:lnTo>
                  <a:pt x="315819" y="260308"/>
                </a:lnTo>
                <a:lnTo>
                  <a:pt x="321254" y="228210"/>
                </a:lnTo>
                <a:lnTo>
                  <a:pt x="320309" y="217675"/>
                </a:lnTo>
                <a:lnTo>
                  <a:pt x="317565" y="208176"/>
                </a:lnTo>
                <a:lnTo>
                  <a:pt x="313159" y="199644"/>
                </a:lnTo>
                <a:lnTo>
                  <a:pt x="307228" y="192012"/>
                </a:lnTo>
                <a:lnTo>
                  <a:pt x="308660" y="187829"/>
                </a:lnTo>
                <a:lnTo>
                  <a:pt x="309812" y="180109"/>
                </a:lnTo>
                <a:lnTo>
                  <a:pt x="309302" y="169482"/>
                </a:lnTo>
                <a:lnTo>
                  <a:pt x="305747" y="156576"/>
                </a:lnTo>
                <a:lnTo>
                  <a:pt x="303614" y="156263"/>
                </a:lnTo>
                <a:lnTo>
                  <a:pt x="344152" y="156263"/>
                </a:lnTo>
                <a:lnTo>
                  <a:pt x="363104" y="192894"/>
                </a:lnTo>
                <a:lnTo>
                  <a:pt x="369998" y="235594"/>
                </a:lnTo>
                <a:lnTo>
                  <a:pt x="363156" y="278420"/>
                </a:lnTo>
                <a:lnTo>
                  <a:pt x="344061" y="315633"/>
                </a:lnTo>
                <a:lnTo>
                  <a:pt x="314858" y="344951"/>
                </a:lnTo>
                <a:lnTo>
                  <a:pt x="277694" y="364096"/>
                </a:lnTo>
                <a:lnTo>
                  <a:pt x="271052" y="365577"/>
                </a:lnTo>
                <a:close/>
              </a:path>
              <a:path w="470534" h="470535">
                <a:moveTo>
                  <a:pt x="268829" y="169862"/>
                </a:moveTo>
                <a:lnTo>
                  <a:pt x="260403" y="167921"/>
                </a:lnTo>
                <a:lnTo>
                  <a:pt x="251842" y="166540"/>
                </a:lnTo>
                <a:lnTo>
                  <a:pt x="243280" y="165715"/>
                </a:lnTo>
                <a:lnTo>
                  <a:pt x="234853" y="165441"/>
                </a:lnTo>
                <a:lnTo>
                  <a:pt x="276806" y="165441"/>
                </a:lnTo>
                <a:lnTo>
                  <a:pt x="268829" y="169862"/>
                </a:lnTo>
                <a:close/>
              </a:path>
              <a:path w="470534" h="470535">
                <a:moveTo>
                  <a:pt x="183343" y="316830"/>
                </a:moveTo>
                <a:lnTo>
                  <a:pt x="172128" y="313047"/>
                </a:lnTo>
                <a:lnTo>
                  <a:pt x="161737" y="302066"/>
                </a:lnTo>
                <a:lnTo>
                  <a:pt x="155094" y="289499"/>
                </a:lnTo>
                <a:lnTo>
                  <a:pt x="141068" y="288018"/>
                </a:lnTo>
                <a:lnTo>
                  <a:pt x="182687" y="288018"/>
                </a:lnTo>
                <a:lnTo>
                  <a:pt x="187705" y="290732"/>
                </a:lnTo>
                <a:lnTo>
                  <a:pt x="209741" y="295423"/>
                </a:lnTo>
                <a:lnTo>
                  <a:pt x="206060" y="299104"/>
                </a:lnTo>
                <a:lnTo>
                  <a:pt x="202357" y="305007"/>
                </a:lnTo>
                <a:lnTo>
                  <a:pt x="201616" y="313871"/>
                </a:lnTo>
                <a:lnTo>
                  <a:pt x="193726" y="316183"/>
                </a:lnTo>
                <a:lnTo>
                  <a:pt x="183343" y="316830"/>
                </a:lnTo>
                <a:close/>
              </a:path>
              <a:path w="470534" h="470535">
                <a:moveTo>
                  <a:pt x="200876" y="333229"/>
                </a:moveTo>
                <a:lnTo>
                  <a:pt x="177836" y="333229"/>
                </a:lnTo>
                <a:lnTo>
                  <a:pt x="200876" y="332341"/>
                </a:lnTo>
                <a:lnTo>
                  <a:pt x="200876" y="333229"/>
                </a:lnTo>
                <a:close/>
              </a:path>
            </a:pathLst>
          </a:custGeom>
          <a:solidFill>
            <a:srgbClr val="058ECD"/>
          </a:solidFill>
        </p:spPr>
        <p:txBody>
          <a:bodyPr wrap="square" lIns="0" tIns="0" rIns="0" bIns="0" rtlCol="0"/>
          <a:lstStyle/>
          <a:p>
            <a:endParaRPr/>
          </a:p>
        </p:txBody>
      </p:sp>
      <p:sp>
        <p:nvSpPr>
          <p:cNvPr id="40" name="object 40"/>
          <p:cNvSpPr/>
          <p:nvPr/>
        </p:nvSpPr>
        <p:spPr>
          <a:xfrm>
            <a:off x="5798553" y="1352902"/>
            <a:ext cx="470534" cy="470534"/>
          </a:xfrm>
          <a:custGeom>
            <a:avLst/>
            <a:gdLst/>
            <a:ahLst/>
            <a:cxnLst/>
            <a:rect l="l" t="t" r="r" b="b"/>
            <a:pathLst>
              <a:path w="470535" h="470535">
                <a:moveTo>
                  <a:pt x="234853" y="470447"/>
                </a:moveTo>
                <a:lnTo>
                  <a:pt x="187442" y="465687"/>
                </a:lnTo>
                <a:lnTo>
                  <a:pt x="143321" y="452030"/>
                </a:lnTo>
                <a:lnTo>
                  <a:pt x="103423" y="430411"/>
                </a:lnTo>
                <a:lnTo>
                  <a:pt x="68683" y="401764"/>
                </a:lnTo>
                <a:lnTo>
                  <a:pt x="40036" y="367024"/>
                </a:lnTo>
                <a:lnTo>
                  <a:pt x="18417" y="327126"/>
                </a:lnTo>
                <a:lnTo>
                  <a:pt x="4760" y="283004"/>
                </a:lnTo>
                <a:lnTo>
                  <a:pt x="0" y="235594"/>
                </a:lnTo>
                <a:lnTo>
                  <a:pt x="4760" y="188151"/>
                </a:lnTo>
                <a:lnTo>
                  <a:pt x="18417" y="143946"/>
                </a:lnTo>
                <a:lnTo>
                  <a:pt x="40036" y="103929"/>
                </a:lnTo>
                <a:lnTo>
                  <a:pt x="68683" y="69053"/>
                </a:lnTo>
                <a:lnTo>
                  <a:pt x="103423" y="40270"/>
                </a:lnTo>
                <a:lnTo>
                  <a:pt x="143321" y="18532"/>
                </a:lnTo>
                <a:lnTo>
                  <a:pt x="187442" y="4791"/>
                </a:lnTo>
                <a:lnTo>
                  <a:pt x="234853" y="0"/>
                </a:lnTo>
                <a:lnTo>
                  <a:pt x="282296" y="4791"/>
                </a:lnTo>
                <a:lnTo>
                  <a:pt x="314386" y="14766"/>
                </a:lnTo>
                <a:lnTo>
                  <a:pt x="234853" y="14766"/>
                </a:lnTo>
                <a:lnTo>
                  <a:pt x="191808" y="18989"/>
                </a:lnTo>
                <a:lnTo>
                  <a:pt x="150842" y="31382"/>
                </a:lnTo>
                <a:lnTo>
                  <a:pt x="112923" y="51529"/>
                </a:lnTo>
                <a:lnTo>
                  <a:pt x="79017" y="79017"/>
                </a:lnTo>
                <a:lnTo>
                  <a:pt x="51529" y="112934"/>
                </a:lnTo>
                <a:lnTo>
                  <a:pt x="31382" y="150935"/>
                </a:lnTo>
                <a:lnTo>
                  <a:pt x="18989" y="192121"/>
                </a:lnTo>
                <a:lnTo>
                  <a:pt x="14923" y="233977"/>
                </a:lnTo>
                <a:lnTo>
                  <a:pt x="14912" y="237075"/>
                </a:lnTo>
                <a:lnTo>
                  <a:pt x="18989" y="278639"/>
                </a:lnTo>
                <a:lnTo>
                  <a:pt x="31382" y="319605"/>
                </a:lnTo>
                <a:lnTo>
                  <a:pt x="51529" y="357524"/>
                </a:lnTo>
                <a:lnTo>
                  <a:pt x="79017" y="391430"/>
                </a:lnTo>
                <a:lnTo>
                  <a:pt x="112923" y="418918"/>
                </a:lnTo>
                <a:lnTo>
                  <a:pt x="150842" y="439065"/>
                </a:lnTo>
                <a:lnTo>
                  <a:pt x="191808" y="451458"/>
                </a:lnTo>
                <a:lnTo>
                  <a:pt x="234853" y="455681"/>
                </a:lnTo>
                <a:lnTo>
                  <a:pt x="314686" y="455681"/>
                </a:lnTo>
                <a:lnTo>
                  <a:pt x="282296" y="465687"/>
                </a:lnTo>
                <a:lnTo>
                  <a:pt x="234853" y="470447"/>
                </a:lnTo>
                <a:close/>
              </a:path>
              <a:path w="470535" h="470535">
                <a:moveTo>
                  <a:pt x="314686" y="455681"/>
                </a:moveTo>
                <a:lnTo>
                  <a:pt x="234853" y="455681"/>
                </a:lnTo>
                <a:lnTo>
                  <a:pt x="278326" y="451458"/>
                </a:lnTo>
                <a:lnTo>
                  <a:pt x="319512" y="439065"/>
                </a:lnTo>
                <a:lnTo>
                  <a:pt x="357513" y="418918"/>
                </a:lnTo>
                <a:lnTo>
                  <a:pt x="391429" y="391430"/>
                </a:lnTo>
                <a:lnTo>
                  <a:pt x="418918" y="357524"/>
                </a:lnTo>
                <a:lnTo>
                  <a:pt x="439065" y="319605"/>
                </a:lnTo>
                <a:lnTo>
                  <a:pt x="451458" y="278639"/>
                </a:lnTo>
                <a:lnTo>
                  <a:pt x="455680" y="235594"/>
                </a:lnTo>
                <a:lnTo>
                  <a:pt x="451458" y="192121"/>
                </a:lnTo>
                <a:lnTo>
                  <a:pt x="439065" y="150935"/>
                </a:lnTo>
                <a:lnTo>
                  <a:pt x="418918" y="112934"/>
                </a:lnTo>
                <a:lnTo>
                  <a:pt x="391429" y="79017"/>
                </a:lnTo>
                <a:lnTo>
                  <a:pt x="357513" y="51529"/>
                </a:lnTo>
                <a:lnTo>
                  <a:pt x="319512" y="31382"/>
                </a:lnTo>
                <a:lnTo>
                  <a:pt x="278326" y="18989"/>
                </a:lnTo>
                <a:lnTo>
                  <a:pt x="234853" y="14766"/>
                </a:lnTo>
                <a:lnTo>
                  <a:pt x="314386" y="14766"/>
                </a:lnTo>
                <a:lnTo>
                  <a:pt x="366518" y="40270"/>
                </a:lnTo>
                <a:lnTo>
                  <a:pt x="401394" y="69053"/>
                </a:lnTo>
                <a:lnTo>
                  <a:pt x="430177" y="103929"/>
                </a:lnTo>
                <a:lnTo>
                  <a:pt x="451915" y="143946"/>
                </a:lnTo>
                <a:lnTo>
                  <a:pt x="465656" y="188151"/>
                </a:lnTo>
                <a:lnTo>
                  <a:pt x="470284" y="233977"/>
                </a:lnTo>
                <a:lnTo>
                  <a:pt x="470298" y="237075"/>
                </a:lnTo>
                <a:lnTo>
                  <a:pt x="465656" y="283004"/>
                </a:lnTo>
                <a:lnTo>
                  <a:pt x="451915" y="327126"/>
                </a:lnTo>
                <a:lnTo>
                  <a:pt x="430177" y="367024"/>
                </a:lnTo>
                <a:lnTo>
                  <a:pt x="401394" y="401764"/>
                </a:lnTo>
                <a:lnTo>
                  <a:pt x="366518" y="430411"/>
                </a:lnTo>
                <a:lnTo>
                  <a:pt x="326501" y="452030"/>
                </a:lnTo>
                <a:lnTo>
                  <a:pt x="314686" y="455681"/>
                </a:lnTo>
                <a:close/>
              </a:path>
              <a:path w="470535" h="470535">
                <a:moveTo>
                  <a:pt x="234853" y="366317"/>
                </a:moveTo>
                <a:lnTo>
                  <a:pt x="184751" y="356081"/>
                </a:lnTo>
                <a:lnTo>
                  <a:pt x="143647" y="328189"/>
                </a:lnTo>
                <a:lnTo>
                  <a:pt x="115835" y="286865"/>
                </a:lnTo>
                <a:lnTo>
                  <a:pt x="105611" y="236334"/>
                </a:lnTo>
                <a:lnTo>
                  <a:pt x="115835" y="185919"/>
                </a:lnTo>
                <a:lnTo>
                  <a:pt x="143647" y="144850"/>
                </a:lnTo>
                <a:lnTo>
                  <a:pt x="184751" y="117212"/>
                </a:lnTo>
                <a:lnTo>
                  <a:pt x="234853" y="107092"/>
                </a:lnTo>
                <a:lnTo>
                  <a:pt x="285384" y="117212"/>
                </a:lnTo>
                <a:lnTo>
                  <a:pt x="297867" y="125561"/>
                </a:lnTo>
                <a:lnTo>
                  <a:pt x="234853" y="125561"/>
                </a:lnTo>
                <a:lnTo>
                  <a:pt x="228216" y="125708"/>
                </a:lnTo>
                <a:lnTo>
                  <a:pt x="221649" y="126198"/>
                </a:lnTo>
                <a:lnTo>
                  <a:pt x="215221" y="127105"/>
                </a:lnTo>
                <a:lnTo>
                  <a:pt x="209000" y="128502"/>
                </a:lnTo>
                <a:lnTo>
                  <a:pt x="213389" y="134712"/>
                </a:lnTo>
                <a:lnTo>
                  <a:pt x="214193" y="135885"/>
                </a:lnTo>
                <a:lnTo>
                  <a:pt x="187590" y="135885"/>
                </a:lnTo>
                <a:lnTo>
                  <a:pt x="165968" y="149455"/>
                </a:lnTo>
                <a:lnTo>
                  <a:pt x="148082" y="167461"/>
                </a:lnTo>
                <a:lnTo>
                  <a:pt x="134622" y="189068"/>
                </a:lnTo>
                <a:lnTo>
                  <a:pt x="126280" y="213444"/>
                </a:lnTo>
                <a:lnTo>
                  <a:pt x="260812" y="213444"/>
                </a:lnTo>
                <a:lnTo>
                  <a:pt x="261447" y="214924"/>
                </a:lnTo>
                <a:lnTo>
                  <a:pt x="262266" y="217124"/>
                </a:lnTo>
                <a:lnTo>
                  <a:pt x="237815" y="217124"/>
                </a:lnTo>
                <a:lnTo>
                  <a:pt x="196262" y="226830"/>
                </a:lnTo>
                <a:lnTo>
                  <a:pt x="160178" y="231619"/>
                </a:lnTo>
                <a:lnTo>
                  <a:pt x="134479" y="233223"/>
                </a:lnTo>
                <a:lnTo>
                  <a:pt x="124080" y="233372"/>
                </a:lnTo>
                <a:lnTo>
                  <a:pt x="124147" y="237075"/>
                </a:lnTo>
                <a:lnTo>
                  <a:pt x="125970" y="257332"/>
                </a:lnTo>
                <a:lnTo>
                  <a:pt x="131458" y="276949"/>
                </a:lnTo>
                <a:lnTo>
                  <a:pt x="140270" y="294908"/>
                </a:lnTo>
                <a:lnTo>
                  <a:pt x="152132" y="310931"/>
                </a:lnTo>
                <a:lnTo>
                  <a:pt x="175491" y="310931"/>
                </a:lnTo>
                <a:lnTo>
                  <a:pt x="171275" y="316278"/>
                </a:lnTo>
                <a:lnTo>
                  <a:pt x="215926" y="346232"/>
                </a:lnTo>
                <a:lnTo>
                  <a:pt x="234853" y="347848"/>
                </a:lnTo>
                <a:lnTo>
                  <a:pt x="297582" y="347848"/>
                </a:lnTo>
                <a:lnTo>
                  <a:pt x="285384" y="356081"/>
                </a:lnTo>
                <a:lnTo>
                  <a:pt x="234853" y="366317"/>
                </a:lnTo>
                <a:close/>
              </a:path>
              <a:path w="470535" h="470535">
                <a:moveTo>
                  <a:pt x="289827" y="193493"/>
                </a:moveTo>
                <a:lnTo>
                  <a:pt x="250360" y="193493"/>
                </a:lnTo>
                <a:lnTo>
                  <a:pt x="277134" y="180708"/>
                </a:lnTo>
                <a:lnTo>
                  <a:pt x="295045" y="167646"/>
                </a:lnTo>
                <a:lnTo>
                  <a:pt x="305200" y="157352"/>
                </a:lnTo>
                <a:lnTo>
                  <a:pt x="308709" y="152873"/>
                </a:lnTo>
                <a:lnTo>
                  <a:pt x="292701" y="141439"/>
                </a:lnTo>
                <a:lnTo>
                  <a:pt x="274828" y="132847"/>
                </a:lnTo>
                <a:lnTo>
                  <a:pt x="255432" y="127440"/>
                </a:lnTo>
                <a:lnTo>
                  <a:pt x="234853" y="125561"/>
                </a:lnTo>
                <a:lnTo>
                  <a:pt x="297867" y="125561"/>
                </a:lnTo>
                <a:lnTo>
                  <a:pt x="326708" y="144850"/>
                </a:lnTo>
                <a:lnTo>
                  <a:pt x="341194" y="166181"/>
                </a:lnTo>
                <a:lnTo>
                  <a:pt x="320514" y="166181"/>
                </a:lnTo>
                <a:lnTo>
                  <a:pt x="317066" y="170494"/>
                </a:lnTo>
                <a:lnTo>
                  <a:pt x="306212" y="181313"/>
                </a:lnTo>
                <a:lnTo>
                  <a:pt x="289827" y="193493"/>
                </a:lnTo>
                <a:close/>
              </a:path>
              <a:path w="470535" h="470535">
                <a:moveTo>
                  <a:pt x="260812" y="213444"/>
                </a:moveTo>
                <a:lnTo>
                  <a:pt x="126280" y="213444"/>
                </a:lnTo>
                <a:lnTo>
                  <a:pt x="136092" y="213340"/>
                </a:lnTo>
                <a:lnTo>
                  <a:pt x="158781" y="212058"/>
                </a:lnTo>
                <a:lnTo>
                  <a:pt x="190887" y="208142"/>
                </a:lnTo>
                <a:lnTo>
                  <a:pt x="228950" y="200136"/>
                </a:lnTo>
                <a:lnTo>
                  <a:pt x="214592" y="176084"/>
                </a:lnTo>
                <a:lnTo>
                  <a:pt x="201622" y="156110"/>
                </a:lnTo>
                <a:lnTo>
                  <a:pt x="191977" y="142087"/>
                </a:lnTo>
                <a:lnTo>
                  <a:pt x="187590" y="135885"/>
                </a:lnTo>
                <a:lnTo>
                  <a:pt x="214193" y="135885"/>
                </a:lnTo>
                <a:lnTo>
                  <a:pt x="223040" y="148811"/>
                </a:lnTo>
                <a:lnTo>
                  <a:pt x="236011" y="169004"/>
                </a:lnTo>
                <a:lnTo>
                  <a:pt x="250360" y="193493"/>
                </a:lnTo>
                <a:lnTo>
                  <a:pt x="289827" y="193493"/>
                </a:lnTo>
                <a:lnTo>
                  <a:pt x="287187" y="195455"/>
                </a:lnTo>
                <a:lnTo>
                  <a:pt x="259225" y="209741"/>
                </a:lnTo>
                <a:lnTo>
                  <a:pt x="260812" y="213444"/>
                </a:lnTo>
                <a:close/>
              </a:path>
              <a:path w="470535" h="470535">
                <a:moveTo>
                  <a:pt x="364686" y="235594"/>
                </a:moveTo>
                <a:lnTo>
                  <a:pt x="346366" y="235594"/>
                </a:lnTo>
                <a:lnTo>
                  <a:pt x="344300" y="216123"/>
                </a:lnTo>
                <a:lnTo>
                  <a:pt x="339256" y="197833"/>
                </a:lnTo>
                <a:lnTo>
                  <a:pt x="331304" y="181070"/>
                </a:lnTo>
                <a:lnTo>
                  <a:pt x="320514" y="166181"/>
                </a:lnTo>
                <a:lnTo>
                  <a:pt x="341194" y="166181"/>
                </a:lnTo>
                <a:lnTo>
                  <a:pt x="354600" y="185919"/>
                </a:lnTo>
                <a:lnTo>
                  <a:pt x="364686" y="235594"/>
                </a:lnTo>
                <a:close/>
              </a:path>
              <a:path w="470535" h="470535">
                <a:moveTo>
                  <a:pt x="175491" y="310931"/>
                </a:moveTo>
                <a:lnTo>
                  <a:pt x="152132" y="310931"/>
                </a:lnTo>
                <a:lnTo>
                  <a:pt x="157812" y="302193"/>
                </a:lnTo>
                <a:lnTo>
                  <a:pt x="174849" y="281476"/>
                </a:lnTo>
                <a:lnTo>
                  <a:pt x="203239" y="257022"/>
                </a:lnTo>
                <a:lnTo>
                  <a:pt x="242977" y="237075"/>
                </a:lnTo>
                <a:lnTo>
                  <a:pt x="244458" y="237075"/>
                </a:lnTo>
                <a:lnTo>
                  <a:pt x="245939" y="236334"/>
                </a:lnTo>
                <a:lnTo>
                  <a:pt x="247398" y="236334"/>
                </a:lnTo>
                <a:lnTo>
                  <a:pt x="244458" y="229691"/>
                </a:lnTo>
                <a:lnTo>
                  <a:pt x="241496" y="223767"/>
                </a:lnTo>
                <a:lnTo>
                  <a:pt x="237815" y="217124"/>
                </a:lnTo>
                <a:lnTo>
                  <a:pt x="262266" y="217124"/>
                </a:lnTo>
                <a:lnTo>
                  <a:pt x="263646" y="220827"/>
                </a:lnTo>
                <a:lnTo>
                  <a:pt x="266608" y="225989"/>
                </a:lnTo>
                <a:lnTo>
                  <a:pt x="267349" y="228210"/>
                </a:lnTo>
                <a:lnTo>
                  <a:pt x="268089" y="229691"/>
                </a:lnTo>
                <a:lnTo>
                  <a:pt x="268830" y="231891"/>
                </a:lnTo>
                <a:lnTo>
                  <a:pt x="324044" y="231891"/>
                </a:lnTo>
                <a:lnTo>
                  <a:pt x="339026" y="233977"/>
                </a:lnTo>
                <a:lnTo>
                  <a:pt x="346366" y="235594"/>
                </a:lnTo>
                <a:lnTo>
                  <a:pt x="364686" y="235594"/>
                </a:lnTo>
                <a:lnTo>
                  <a:pt x="364836" y="236334"/>
                </a:lnTo>
                <a:lnTo>
                  <a:pt x="362530" y="247720"/>
                </a:lnTo>
                <a:lnTo>
                  <a:pt x="301281" y="247720"/>
                </a:lnTo>
                <a:lnTo>
                  <a:pt x="275473" y="249620"/>
                </a:lnTo>
                <a:lnTo>
                  <a:pt x="277212" y="254804"/>
                </a:lnTo>
                <a:lnTo>
                  <a:pt x="254063" y="254804"/>
                </a:lnTo>
                <a:lnTo>
                  <a:pt x="212713" y="275202"/>
                </a:lnTo>
                <a:lnTo>
                  <a:pt x="185832" y="297817"/>
                </a:lnTo>
                <a:lnTo>
                  <a:pt x="175491" y="310931"/>
                </a:lnTo>
                <a:close/>
              </a:path>
              <a:path w="470535" h="470535">
                <a:moveTo>
                  <a:pt x="324044" y="231891"/>
                </a:moveTo>
                <a:lnTo>
                  <a:pt x="268830" y="231891"/>
                </a:lnTo>
                <a:lnTo>
                  <a:pt x="296936" y="230188"/>
                </a:lnTo>
                <a:lnTo>
                  <a:pt x="321442" y="231529"/>
                </a:lnTo>
                <a:lnTo>
                  <a:pt x="324044" y="231891"/>
                </a:lnTo>
                <a:close/>
              </a:path>
              <a:path w="470535" h="470535">
                <a:moveTo>
                  <a:pt x="326042" y="328638"/>
                </a:moveTo>
                <a:lnTo>
                  <a:pt x="296882" y="328638"/>
                </a:lnTo>
                <a:lnTo>
                  <a:pt x="314251" y="314189"/>
                </a:lnTo>
                <a:lnTo>
                  <a:pt x="328366" y="296619"/>
                </a:lnTo>
                <a:lnTo>
                  <a:pt x="338739" y="276414"/>
                </a:lnTo>
                <a:lnTo>
                  <a:pt x="344886" y="254063"/>
                </a:lnTo>
                <a:lnTo>
                  <a:pt x="338202" y="252227"/>
                </a:lnTo>
                <a:lnTo>
                  <a:pt x="322929" y="249351"/>
                </a:lnTo>
                <a:lnTo>
                  <a:pt x="301281" y="247720"/>
                </a:lnTo>
                <a:lnTo>
                  <a:pt x="362530" y="247720"/>
                </a:lnTo>
                <a:lnTo>
                  <a:pt x="354600" y="286865"/>
                </a:lnTo>
                <a:lnTo>
                  <a:pt x="326708" y="328189"/>
                </a:lnTo>
                <a:lnTo>
                  <a:pt x="326042" y="328638"/>
                </a:lnTo>
                <a:close/>
              </a:path>
              <a:path w="470535" h="470535">
                <a:moveTo>
                  <a:pt x="297582" y="347848"/>
                </a:moveTo>
                <a:lnTo>
                  <a:pt x="234853" y="347848"/>
                </a:lnTo>
                <a:lnTo>
                  <a:pt x="246334" y="347293"/>
                </a:lnTo>
                <a:lnTo>
                  <a:pt x="257469" y="345629"/>
                </a:lnTo>
                <a:lnTo>
                  <a:pt x="268192" y="342859"/>
                </a:lnTo>
                <a:lnTo>
                  <a:pt x="278435" y="338983"/>
                </a:lnTo>
                <a:lnTo>
                  <a:pt x="276298" y="327490"/>
                </a:lnTo>
                <a:lnTo>
                  <a:pt x="271879" y="308524"/>
                </a:lnTo>
                <a:lnTo>
                  <a:pt x="264830" y="283743"/>
                </a:lnTo>
                <a:lnTo>
                  <a:pt x="254804" y="254804"/>
                </a:lnTo>
                <a:lnTo>
                  <a:pt x="277212" y="254804"/>
                </a:lnTo>
                <a:lnTo>
                  <a:pt x="284944" y="277857"/>
                </a:lnTo>
                <a:lnTo>
                  <a:pt x="291438" y="301593"/>
                </a:lnTo>
                <a:lnTo>
                  <a:pt x="295301" y="319097"/>
                </a:lnTo>
                <a:lnTo>
                  <a:pt x="296882" y="328638"/>
                </a:lnTo>
                <a:lnTo>
                  <a:pt x="326042" y="328638"/>
                </a:lnTo>
                <a:lnTo>
                  <a:pt x="297582" y="347848"/>
                </a:lnTo>
                <a:close/>
              </a:path>
            </a:pathLst>
          </a:custGeom>
          <a:solidFill>
            <a:srgbClr val="058ECD"/>
          </a:solidFill>
        </p:spPr>
        <p:txBody>
          <a:bodyPr wrap="square" lIns="0" tIns="0" rIns="0" bIns="0" rtlCol="0"/>
          <a:lstStyle/>
          <a:p>
            <a:endParaRPr/>
          </a:p>
        </p:txBody>
      </p:sp>
      <p:sp>
        <p:nvSpPr>
          <p:cNvPr id="41" name="object 41"/>
          <p:cNvSpPr/>
          <p:nvPr/>
        </p:nvSpPr>
        <p:spPr>
          <a:xfrm>
            <a:off x="7690018" y="3022825"/>
            <a:ext cx="470534" cy="472440"/>
          </a:xfrm>
          <a:custGeom>
            <a:avLst/>
            <a:gdLst/>
            <a:ahLst/>
            <a:cxnLst/>
            <a:rect l="l" t="t" r="r" b="b"/>
            <a:pathLst>
              <a:path w="470534" h="472439">
                <a:moveTo>
                  <a:pt x="234853" y="471851"/>
                </a:moveTo>
                <a:lnTo>
                  <a:pt x="187443" y="467077"/>
                </a:lnTo>
                <a:lnTo>
                  <a:pt x="143321" y="453379"/>
                </a:lnTo>
                <a:lnTo>
                  <a:pt x="103422" y="431696"/>
                </a:lnTo>
                <a:lnTo>
                  <a:pt x="68683" y="402963"/>
                </a:lnTo>
                <a:lnTo>
                  <a:pt x="40036" y="368120"/>
                </a:lnTo>
                <a:lnTo>
                  <a:pt x="18416" y="328102"/>
                </a:lnTo>
                <a:lnTo>
                  <a:pt x="4760" y="283849"/>
                </a:lnTo>
                <a:lnTo>
                  <a:pt x="0" y="236297"/>
                </a:lnTo>
                <a:lnTo>
                  <a:pt x="4760" y="188713"/>
                </a:lnTo>
                <a:lnTo>
                  <a:pt x="18416" y="144375"/>
                </a:lnTo>
                <a:lnTo>
                  <a:pt x="40036" y="104239"/>
                </a:lnTo>
                <a:lnTo>
                  <a:pt x="68683" y="69259"/>
                </a:lnTo>
                <a:lnTo>
                  <a:pt x="103422" y="40390"/>
                </a:lnTo>
                <a:lnTo>
                  <a:pt x="143321" y="18588"/>
                </a:lnTo>
                <a:lnTo>
                  <a:pt x="187443" y="4806"/>
                </a:lnTo>
                <a:lnTo>
                  <a:pt x="234853" y="0"/>
                </a:lnTo>
                <a:lnTo>
                  <a:pt x="282296" y="4806"/>
                </a:lnTo>
                <a:lnTo>
                  <a:pt x="314387" y="14810"/>
                </a:lnTo>
                <a:lnTo>
                  <a:pt x="234853" y="14810"/>
                </a:lnTo>
                <a:lnTo>
                  <a:pt x="191809" y="19046"/>
                </a:lnTo>
                <a:lnTo>
                  <a:pt x="150843" y="31475"/>
                </a:lnTo>
                <a:lnTo>
                  <a:pt x="112923" y="51683"/>
                </a:lnTo>
                <a:lnTo>
                  <a:pt x="79017" y="79253"/>
                </a:lnTo>
                <a:lnTo>
                  <a:pt x="51529" y="113271"/>
                </a:lnTo>
                <a:lnTo>
                  <a:pt x="31382" y="151385"/>
                </a:lnTo>
                <a:lnTo>
                  <a:pt x="18989" y="192694"/>
                </a:lnTo>
                <a:lnTo>
                  <a:pt x="14766" y="236297"/>
                </a:lnTo>
                <a:lnTo>
                  <a:pt x="18989" y="279470"/>
                </a:lnTo>
                <a:lnTo>
                  <a:pt x="31382" y="320558"/>
                </a:lnTo>
                <a:lnTo>
                  <a:pt x="51529" y="358591"/>
                </a:lnTo>
                <a:lnTo>
                  <a:pt x="79017" y="392598"/>
                </a:lnTo>
                <a:lnTo>
                  <a:pt x="112923" y="420168"/>
                </a:lnTo>
                <a:lnTo>
                  <a:pt x="150843" y="440376"/>
                </a:lnTo>
                <a:lnTo>
                  <a:pt x="191809" y="452805"/>
                </a:lnTo>
                <a:lnTo>
                  <a:pt x="234853" y="457041"/>
                </a:lnTo>
                <a:lnTo>
                  <a:pt x="314686" y="457041"/>
                </a:lnTo>
                <a:lnTo>
                  <a:pt x="282296" y="467077"/>
                </a:lnTo>
                <a:lnTo>
                  <a:pt x="234853" y="471851"/>
                </a:lnTo>
                <a:close/>
              </a:path>
              <a:path w="470534" h="472439">
                <a:moveTo>
                  <a:pt x="314686" y="457041"/>
                </a:moveTo>
                <a:lnTo>
                  <a:pt x="234853" y="457041"/>
                </a:lnTo>
                <a:lnTo>
                  <a:pt x="278326" y="452805"/>
                </a:lnTo>
                <a:lnTo>
                  <a:pt x="319512" y="440376"/>
                </a:lnTo>
                <a:lnTo>
                  <a:pt x="357513" y="420168"/>
                </a:lnTo>
                <a:lnTo>
                  <a:pt x="391430" y="392598"/>
                </a:lnTo>
                <a:lnTo>
                  <a:pt x="418918" y="358591"/>
                </a:lnTo>
                <a:lnTo>
                  <a:pt x="439065" y="320558"/>
                </a:lnTo>
                <a:lnTo>
                  <a:pt x="451458" y="279470"/>
                </a:lnTo>
                <a:lnTo>
                  <a:pt x="455681" y="236297"/>
                </a:lnTo>
                <a:lnTo>
                  <a:pt x="451458" y="192694"/>
                </a:lnTo>
                <a:lnTo>
                  <a:pt x="439065" y="151385"/>
                </a:lnTo>
                <a:lnTo>
                  <a:pt x="418918" y="113271"/>
                </a:lnTo>
                <a:lnTo>
                  <a:pt x="391430" y="79253"/>
                </a:lnTo>
                <a:lnTo>
                  <a:pt x="357513" y="51683"/>
                </a:lnTo>
                <a:lnTo>
                  <a:pt x="319512" y="31475"/>
                </a:lnTo>
                <a:lnTo>
                  <a:pt x="278326" y="19046"/>
                </a:lnTo>
                <a:lnTo>
                  <a:pt x="234853" y="14810"/>
                </a:lnTo>
                <a:lnTo>
                  <a:pt x="314387" y="14810"/>
                </a:lnTo>
                <a:lnTo>
                  <a:pt x="366518" y="40390"/>
                </a:lnTo>
                <a:lnTo>
                  <a:pt x="401394" y="69259"/>
                </a:lnTo>
                <a:lnTo>
                  <a:pt x="430177" y="104239"/>
                </a:lnTo>
                <a:lnTo>
                  <a:pt x="451914" y="144375"/>
                </a:lnTo>
                <a:lnTo>
                  <a:pt x="465655" y="188713"/>
                </a:lnTo>
                <a:lnTo>
                  <a:pt x="470447" y="236297"/>
                </a:lnTo>
                <a:lnTo>
                  <a:pt x="465655" y="283849"/>
                </a:lnTo>
                <a:lnTo>
                  <a:pt x="451914" y="328102"/>
                </a:lnTo>
                <a:lnTo>
                  <a:pt x="430177" y="368120"/>
                </a:lnTo>
                <a:lnTo>
                  <a:pt x="401394" y="402963"/>
                </a:lnTo>
                <a:lnTo>
                  <a:pt x="366518" y="431696"/>
                </a:lnTo>
                <a:lnTo>
                  <a:pt x="326502" y="453379"/>
                </a:lnTo>
                <a:lnTo>
                  <a:pt x="314686" y="457041"/>
                </a:lnTo>
                <a:close/>
              </a:path>
              <a:path w="470534" h="472439">
                <a:moveTo>
                  <a:pt x="120377" y="317036"/>
                </a:moveTo>
                <a:lnTo>
                  <a:pt x="116176" y="304477"/>
                </a:lnTo>
                <a:lnTo>
                  <a:pt x="112806" y="274348"/>
                </a:lnTo>
                <a:lnTo>
                  <a:pt x="124117" y="237973"/>
                </a:lnTo>
                <a:lnTo>
                  <a:pt x="163959" y="206675"/>
                </a:lnTo>
                <a:lnTo>
                  <a:pt x="149192" y="175546"/>
                </a:lnTo>
                <a:lnTo>
                  <a:pt x="186109" y="171854"/>
                </a:lnTo>
                <a:lnTo>
                  <a:pt x="198676" y="197041"/>
                </a:lnTo>
                <a:lnTo>
                  <a:pt x="289830" y="197041"/>
                </a:lnTo>
                <a:lnTo>
                  <a:pt x="332392" y="210410"/>
                </a:lnTo>
                <a:lnTo>
                  <a:pt x="249528" y="210410"/>
                </a:lnTo>
                <a:lnTo>
                  <a:pt x="207519" y="214823"/>
                </a:lnTo>
                <a:lnTo>
                  <a:pt x="214457" y="228891"/>
                </a:lnTo>
                <a:lnTo>
                  <a:pt x="175024" y="228891"/>
                </a:lnTo>
                <a:lnTo>
                  <a:pt x="157238" y="245787"/>
                </a:lnTo>
                <a:lnTo>
                  <a:pt x="151215" y="261296"/>
                </a:lnTo>
                <a:lnTo>
                  <a:pt x="151559" y="272639"/>
                </a:lnTo>
                <a:lnTo>
                  <a:pt x="152873" y="277038"/>
                </a:lnTo>
                <a:lnTo>
                  <a:pt x="238203" y="277038"/>
                </a:lnTo>
                <a:lnTo>
                  <a:pt x="240756" y="282215"/>
                </a:lnTo>
                <a:lnTo>
                  <a:pt x="120377" y="317036"/>
                </a:lnTo>
                <a:close/>
              </a:path>
              <a:path w="470534" h="472439">
                <a:moveTo>
                  <a:pt x="289830" y="197041"/>
                </a:moveTo>
                <a:lnTo>
                  <a:pt x="200876" y="197041"/>
                </a:lnTo>
                <a:lnTo>
                  <a:pt x="282832" y="194844"/>
                </a:lnTo>
                <a:lnTo>
                  <a:pt x="289830" y="197041"/>
                </a:lnTo>
                <a:close/>
              </a:path>
              <a:path w="470534" h="472439">
                <a:moveTo>
                  <a:pt x="371889" y="243702"/>
                </a:moveTo>
                <a:lnTo>
                  <a:pt x="275473" y="243702"/>
                </a:lnTo>
                <a:lnTo>
                  <a:pt x="316833" y="232583"/>
                </a:lnTo>
                <a:lnTo>
                  <a:pt x="308062" y="227412"/>
                </a:lnTo>
                <a:lnTo>
                  <a:pt x="284335" y="217314"/>
                </a:lnTo>
                <a:lnTo>
                  <a:pt x="249528" y="210410"/>
                </a:lnTo>
                <a:lnTo>
                  <a:pt x="332392" y="210410"/>
                </a:lnTo>
                <a:lnTo>
                  <a:pt x="336402" y="211669"/>
                </a:lnTo>
                <a:lnTo>
                  <a:pt x="365600" y="232661"/>
                </a:lnTo>
                <a:lnTo>
                  <a:pt x="374441" y="242960"/>
                </a:lnTo>
                <a:lnTo>
                  <a:pt x="371889" y="243702"/>
                </a:lnTo>
                <a:close/>
              </a:path>
              <a:path w="470534" h="472439">
                <a:moveTo>
                  <a:pt x="254803" y="277780"/>
                </a:moveTo>
                <a:lnTo>
                  <a:pt x="226729" y="221486"/>
                </a:lnTo>
                <a:lnTo>
                  <a:pt x="236546" y="220233"/>
                </a:lnTo>
                <a:lnTo>
                  <a:pt x="246021" y="219815"/>
                </a:lnTo>
                <a:lnTo>
                  <a:pt x="255079" y="220233"/>
                </a:lnTo>
                <a:lnTo>
                  <a:pt x="263646" y="221486"/>
                </a:lnTo>
                <a:lnTo>
                  <a:pt x="275473" y="243702"/>
                </a:lnTo>
                <a:lnTo>
                  <a:pt x="371889" y="243702"/>
                </a:lnTo>
                <a:lnTo>
                  <a:pt x="254803" y="277780"/>
                </a:lnTo>
                <a:close/>
              </a:path>
              <a:path w="470534" h="472439">
                <a:moveTo>
                  <a:pt x="238203" y="277038"/>
                </a:moveTo>
                <a:lnTo>
                  <a:pt x="152873" y="277038"/>
                </a:lnTo>
                <a:lnTo>
                  <a:pt x="192752" y="265919"/>
                </a:lnTo>
                <a:lnTo>
                  <a:pt x="175024" y="228891"/>
                </a:lnTo>
                <a:lnTo>
                  <a:pt x="214457" y="228891"/>
                </a:lnTo>
                <a:lnTo>
                  <a:pt x="238203" y="277038"/>
                </a:lnTo>
                <a:close/>
              </a:path>
            </a:pathLst>
          </a:custGeom>
          <a:solidFill>
            <a:srgbClr val="058ECD"/>
          </a:solidFill>
        </p:spPr>
        <p:txBody>
          <a:bodyPr wrap="square" lIns="0" tIns="0" rIns="0" bIns="0" rtlCol="0"/>
          <a:lstStyle/>
          <a:p>
            <a:endParaRPr/>
          </a:p>
        </p:txBody>
      </p:sp>
      <p:sp>
        <p:nvSpPr>
          <p:cNvPr id="42" name="object 42"/>
          <p:cNvSpPr/>
          <p:nvPr/>
        </p:nvSpPr>
        <p:spPr>
          <a:xfrm>
            <a:off x="5790651" y="3023079"/>
            <a:ext cx="470534" cy="470534"/>
          </a:xfrm>
          <a:custGeom>
            <a:avLst/>
            <a:gdLst/>
            <a:ahLst/>
            <a:cxnLst/>
            <a:rect l="l" t="t" r="r" b="b"/>
            <a:pathLst>
              <a:path w="470535" h="470535">
                <a:moveTo>
                  <a:pt x="234853" y="470447"/>
                </a:moveTo>
                <a:lnTo>
                  <a:pt x="187443" y="465687"/>
                </a:lnTo>
                <a:lnTo>
                  <a:pt x="143321" y="452030"/>
                </a:lnTo>
                <a:lnTo>
                  <a:pt x="103423" y="430411"/>
                </a:lnTo>
                <a:lnTo>
                  <a:pt x="68683" y="401764"/>
                </a:lnTo>
                <a:lnTo>
                  <a:pt x="40036" y="367024"/>
                </a:lnTo>
                <a:lnTo>
                  <a:pt x="18417" y="327126"/>
                </a:lnTo>
                <a:lnTo>
                  <a:pt x="4760" y="283004"/>
                </a:lnTo>
                <a:lnTo>
                  <a:pt x="0" y="235594"/>
                </a:lnTo>
                <a:lnTo>
                  <a:pt x="4760" y="188151"/>
                </a:lnTo>
                <a:lnTo>
                  <a:pt x="18417" y="143945"/>
                </a:lnTo>
                <a:lnTo>
                  <a:pt x="40036" y="103929"/>
                </a:lnTo>
                <a:lnTo>
                  <a:pt x="68683" y="69053"/>
                </a:lnTo>
                <a:lnTo>
                  <a:pt x="103423" y="40270"/>
                </a:lnTo>
                <a:lnTo>
                  <a:pt x="143321" y="18532"/>
                </a:lnTo>
                <a:lnTo>
                  <a:pt x="187443" y="4791"/>
                </a:lnTo>
                <a:lnTo>
                  <a:pt x="234853" y="0"/>
                </a:lnTo>
                <a:lnTo>
                  <a:pt x="282296" y="4791"/>
                </a:lnTo>
                <a:lnTo>
                  <a:pt x="314386" y="14766"/>
                </a:lnTo>
                <a:lnTo>
                  <a:pt x="234853" y="14766"/>
                </a:lnTo>
                <a:lnTo>
                  <a:pt x="191808" y="18989"/>
                </a:lnTo>
                <a:lnTo>
                  <a:pt x="150842" y="31382"/>
                </a:lnTo>
                <a:lnTo>
                  <a:pt x="112923" y="51529"/>
                </a:lnTo>
                <a:lnTo>
                  <a:pt x="79017" y="79017"/>
                </a:lnTo>
                <a:lnTo>
                  <a:pt x="51529" y="112934"/>
                </a:lnTo>
                <a:lnTo>
                  <a:pt x="31382" y="150935"/>
                </a:lnTo>
                <a:lnTo>
                  <a:pt x="18989" y="192121"/>
                </a:lnTo>
                <a:lnTo>
                  <a:pt x="14766" y="235594"/>
                </a:lnTo>
                <a:lnTo>
                  <a:pt x="18989" y="278639"/>
                </a:lnTo>
                <a:lnTo>
                  <a:pt x="31382" y="319605"/>
                </a:lnTo>
                <a:lnTo>
                  <a:pt x="51529" y="357524"/>
                </a:lnTo>
                <a:lnTo>
                  <a:pt x="79017" y="391429"/>
                </a:lnTo>
                <a:lnTo>
                  <a:pt x="112923" y="418918"/>
                </a:lnTo>
                <a:lnTo>
                  <a:pt x="150842" y="439065"/>
                </a:lnTo>
                <a:lnTo>
                  <a:pt x="191808" y="451458"/>
                </a:lnTo>
                <a:lnTo>
                  <a:pt x="234853" y="455680"/>
                </a:lnTo>
                <a:lnTo>
                  <a:pt x="314687" y="455680"/>
                </a:lnTo>
                <a:lnTo>
                  <a:pt x="282296" y="465687"/>
                </a:lnTo>
                <a:lnTo>
                  <a:pt x="234853" y="470447"/>
                </a:lnTo>
                <a:close/>
              </a:path>
              <a:path w="470535" h="470535">
                <a:moveTo>
                  <a:pt x="314687" y="455680"/>
                </a:moveTo>
                <a:lnTo>
                  <a:pt x="234853" y="455680"/>
                </a:lnTo>
                <a:lnTo>
                  <a:pt x="278326" y="451458"/>
                </a:lnTo>
                <a:lnTo>
                  <a:pt x="319512" y="439065"/>
                </a:lnTo>
                <a:lnTo>
                  <a:pt x="357513" y="418918"/>
                </a:lnTo>
                <a:lnTo>
                  <a:pt x="391429" y="391429"/>
                </a:lnTo>
                <a:lnTo>
                  <a:pt x="418918" y="357524"/>
                </a:lnTo>
                <a:lnTo>
                  <a:pt x="439065" y="319605"/>
                </a:lnTo>
                <a:lnTo>
                  <a:pt x="451458" y="278639"/>
                </a:lnTo>
                <a:lnTo>
                  <a:pt x="455681" y="235594"/>
                </a:lnTo>
                <a:lnTo>
                  <a:pt x="451458" y="192121"/>
                </a:lnTo>
                <a:lnTo>
                  <a:pt x="439065" y="150935"/>
                </a:lnTo>
                <a:lnTo>
                  <a:pt x="418918" y="112934"/>
                </a:lnTo>
                <a:lnTo>
                  <a:pt x="391429" y="79017"/>
                </a:lnTo>
                <a:lnTo>
                  <a:pt x="357513" y="51529"/>
                </a:lnTo>
                <a:lnTo>
                  <a:pt x="319512" y="31382"/>
                </a:lnTo>
                <a:lnTo>
                  <a:pt x="278326" y="18989"/>
                </a:lnTo>
                <a:lnTo>
                  <a:pt x="234853" y="14766"/>
                </a:lnTo>
                <a:lnTo>
                  <a:pt x="314386" y="14766"/>
                </a:lnTo>
                <a:lnTo>
                  <a:pt x="366518" y="40270"/>
                </a:lnTo>
                <a:lnTo>
                  <a:pt x="401394" y="69053"/>
                </a:lnTo>
                <a:lnTo>
                  <a:pt x="430177" y="103929"/>
                </a:lnTo>
                <a:lnTo>
                  <a:pt x="451915" y="143945"/>
                </a:lnTo>
                <a:lnTo>
                  <a:pt x="465656" y="188151"/>
                </a:lnTo>
                <a:lnTo>
                  <a:pt x="470447" y="235594"/>
                </a:lnTo>
                <a:lnTo>
                  <a:pt x="465656" y="283004"/>
                </a:lnTo>
                <a:lnTo>
                  <a:pt x="451915" y="327126"/>
                </a:lnTo>
                <a:lnTo>
                  <a:pt x="430177" y="367024"/>
                </a:lnTo>
                <a:lnTo>
                  <a:pt x="401394" y="401764"/>
                </a:lnTo>
                <a:lnTo>
                  <a:pt x="366518" y="430411"/>
                </a:lnTo>
                <a:lnTo>
                  <a:pt x="326501" y="452030"/>
                </a:lnTo>
                <a:lnTo>
                  <a:pt x="314687" y="455680"/>
                </a:lnTo>
                <a:close/>
              </a:path>
              <a:path w="470535" h="470535">
                <a:moveTo>
                  <a:pt x="326438" y="239274"/>
                </a:moveTo>
                <a:lnTo>
                  <a:pt x="309775" y="235907"/>
                </a:lnTo>
                <a:lnTo>
                  <a:pt x="296156" y="226726"/>
                </a:lnTo>
                <a:lnTo>
                  <a:pt x="286968" y="213115"/>
                </a:lnTo>
                <a:lnTo>
                  <a:pt x="283597" y="196455"/>
                </a:lnTo>
                <a:lnTo>
                  <a:pt x="286968" y="179792"/>
                </a:lnTo>
                <a:lnTo>
                  <a:pt x="296156" y="166173"/>
                </a:lnTo>
                <a:lnTo>
                  <a:pt x="309775" y="156985"/>
                </a:lnTo>
                <a:lnTo>
                  <a:pt x="326438" y="153614"/>
                </a:lnTo>
                <a:lnTo>
                  <a:pt x="343098" y="156985"/>
                </a:lnTo>
                <a:lnTo>
                  <a:pt x="356710" y="166173"/>
                </a:lnTo>
                <a:lnTo>
                  <a:pt x="365890" y="179792"/>
                </a:lnTo>
                <a:lnTo>
                  <a:pt x="369258" y="196455"/>
                </a:lnTo>
                <a:lnTo>
                  <a:pt x="365890" y="213115"/>
                </a:lnTo>
                <a:lnTo>
                  <a:pt x="356710" y="226726"/>
                </a:lnTo>
                <a:lnTo>
                  <a:pt x="343098" y="235907"/>
                </a:lnTo>
                <a:lnTo>
                  <a:pt x="326438" y="239274"/>
                </a:lnTo>
                <a:close/>
              </a:path>
              <a:path w="470535" h="470535">
                <a:moveTo>
                  <a:pt x="226729" y="247398"/>
                </a:moveTo>
                <a:lnTo>
                  <a:pt x="212010" y="244297"/>
                </a:lnTo>
                <a:lnTo>
                  <a:pt x="199779" y="235866"/>
                </a:lnTo>
                <a:lnTo>
                  <a:pt x="191424" y="223417"/>
                </a:lnTo>
                <a:lnTo>
                  <a:pt x="188331" y="208260"/>
                </a:lnTo>
                <a:lnTo>
                  <a:pt x="191424" y="193540"/>
                </a:lnTo>
                <a:lnTo>
                  <a:pt x="199779" y="181310"/>
                </a:lnTo>
                <a:lnTo>
                  <a:pt x="212010" y="172955"/>
                </a:lnTo>
                <a:lnTo>
                  <a:pt x="226729" y="169862"/>
                </a:lnTo>
                <a:lnTo>
                  <a:pt x="241877" y="172955"/>
                </a:lnTo>
                <a:lnTo>
                  <a:pt x="254327" y="181310"/>
                </a:lnTo>
                <a:lnTo>
                  <a:pt x="262763" y="193540"/>
                </a:lnTo>
                <a:lnTo>
                  <a:pt x="265868" y="208260"/>
                </a:lnTo>
                <a:lnTo>
                  <a:pt x="262763" y="223417"/>
                </a:lnTo>
                <a:lnTo>
                  <a:pt x="254327" y="235866"/>
                </a:lnTo>
                <a:lnTo>
                  <a:pt x="241877" y="244297"/>
                </a:lnTo>
                <a:lnTo>
                  <a:pt x="226729" y="247398"/>
                </a:lnTo>
                <a:close/>
              </a:path>
              <a:path w="470535" h="470535">
                <a:moveTo>
                  <a:pt x="136625" y="254063"/>
                </a:moveTo>
                <a:lnTo>
                  <a:pt x="123106" y="251340"/>
                </a:lnTo>
                <a:lnTo>
                  <a:pt x="112071" y="243908"/>
                </a:lnTo>
                <a:lnTo>
                  <a:pt x="104634" y="232875"/>
                </a:lnTo>
                <a:lnTo>
                  <a:pt x="101908" y="219346"/>
                </a:lnTo>
                <a:lnTo>
                  <a:pt x="104634" y="205817"/>
                </a:lnTo>
                <a:lnTo>
                  <a:pt x="112071" y="194783"/>
                </a:lnTo>
                <a:lnTo>
                  <a:pt x="123106" y="187352"/>
                </a:lnTo>
                <a:lnTo>
                  <a:pt x="136625" y="184628"/>
                </a:lnTo>
                <a:lnTo>
                  <a:pt x="150154" y="187352"/>
                </a:lnTo>
                <a:lnTo>
                  <a:pt x="161188" y="194783"/>
                </a:lnTo>
                <a:lnTo>
                  <a:pt x="168620" y="205817"/>
                </a:lnTo>
                <a:lnTo>
                  <a:pt x="171343" y="219346"/>
                </a:lnTo>
                <a:lnTo>
                  <a:pt x="168620" y="232875"/>
                </a:lnTo>
                <a:lnTo>
                  <a:pt x="161188" y="243908"/>
                </a:lnTo>
                <a:lnTo>
                  <a:pt x="150154" y="251340"/>
                </a:lnTo>
                <a:lnTo>
                  <a:pt x="136625" y="254063"/>
                </a:lnTo>
                <a:close/>
              </a:path>
              <a:path w="470535" h="470535">
                <a:moveTo>
                  <a:pt x="371479" y="318314"/>
                </a:moveTo>
                <a:lnTo>
                  <a:pt x="281375" y="318314"/>
                </a:lnTo>
                <a:lnTo>
                  <a:pt x="279176" y="316092"/>
                </a:lnTo>
                <a:lnTo>
                  <a:pt x="279176" y="297623"/>
                </a:lnTo>
                <a:lnTo>
                  <a:pt x="282555" y="279725"/>
                </a:lnTo>
                <a:lnTo>
                  <a:pt x="291816" y="264667"/>
                </a:lnTo>
                <a:lnTo>
                  <a:pt x="305647" y="253901"/>
                </a:lnTo>
                <a:lnTo>
                  <a:pt x="322735" y="248879"/>
                </a:lnTo>
                <a:lnTo>
                  <a:pt x="330119" y="248879"/>
                </a:lnTo>
                <a:lnTo>
                  <a:pt x="347210" y="253901"/>
                </a:lnTo>
                <a:lnTo>
                  <a:pt x="361049" y="264667"/>
                </a:lnTo>
                <a:lnTo>
                  <a:pt x="370318" y="279725"/>
                </a:lnTo>
                <a:lnTo>
                  <a:pt x="373701" y="297623"/>
                </a:lnTo>
                <a:lnTo>
                  <a:pt x="373701" y="316092"/>
                </a:lnTo>
                <a:lnTo>
                  <a:pt x="371479" y="318314"/>
                </a:lnTo>
                <a:close/>
              </a:path>
              <a:path w="470535" h="470535">
                <a:moveTo>
                  <a:pt x="229691" y="256263"/>
                </a:moveTo>
                <a:lnTo>
                  <a:pt x="228951" y="256263"/>
                </a:lnTo>
                <a:lnTo>
                  <a:pt x="229691" y="255522"/>
                </a:lnTo>
                <a:lnTo>
                  <a:pt x="229691" y="256263"/>
                </a:lnTo>
                <a:close/>
              </a:path>
              <a:path w="470535" h="470535">
                <a:moveTo>
                  <a:pt x="268089" y="318314"/>
                </a:moveTo>
                <a:lnTo>
                  <a:pt x="186109" y="318314"/>
                </a:lnTo>
                <a:lnTo>
                  <a:pt x="184628" y="316833"/>
                </a:lnTo>
                <a:lnTo>
                  <a:pt x="184628" y="299845"/>
                </a:lnTo>
                <a:lnTo>
                  <a:pt x="187629" y="283586"/>
                </a:lnTo>
                <a:lnTo>
                  <a:pt x="195891" y="270025"/>
                </a:lnTo>
                <a:lnTo>
                  <a:pt x="208307" y="260478"/>
                </a:lnTo>
                <a:lnTo>
                  <a:pt x="223767" y="256263"/>
                </a:lnTo>
                <a:lnTo>
                  <a:pt x="230432" y="256263"/>
                </a:lnTo>
                <a:lnTo>
                  <a:pt x="245892" y="260478"/>
                </a:lnTo>
                <a:lnTo>
                  <a:pt x="258308" y="270025"/>
                </a:lnTo>
                <a:lnTo>
                  <a:pt x="266570" y="283586"/>
                </a:lnTo>
                <a:lnTo>
                  <a:pt x="269570" y="299845"/>
                </a:lnTo>
                <a:lnTo>
                  <a:pt x="269570" y="316833"/>
                </a:lnTo>
                <a:lnTo>
                  <a:pt x="268089" y="318314"/>
                </a:lnTo>
                <a:close/>
              </a:path>
              <a:path w="470535" h="470535">
                <a:moveTo>
                  <a:pt x="173564" y="318314"/>
                </a:moveTo>
                <a:lnTo>
                  <a:pt x="100449" y="318314"/>
                </a:lnTo>
                <a:lnTo>
                  <a:pt x="98227" y="316833"/>
                </a:lnTo>
                <a:lnTo>
                  <a:pt x="98227" y="301325"/>
                </a:lnTo>
                <a:lnTo>
                  <a:pt x="100962" y="286999"/>
                </a:lnTo>
                <a:lnTo>
                  <a:pt x="108475" y="274822"/>
                </a:lnTo>
                <a:lnTo>
                  <a:pt x="119728" y="266113"/>
                </a:lnTo>
                <a:lnTo>
                  <a:pt x="133685" y="262187"/>
                </a:lnTo>
                <a:lnTo>
                  <a:pt x="139587" y="262187"/>
                </a:lnTo>
                <a:lnTo>
                  <a:pt x="153532" y="266113"/>
                </a:lnTo>
                <a:lnTo>
                  <a:pt x="164779" y="274822"/>
                </a:lnTo>
                <a:lnTo>
                  <a:pt x="172289" y="286999"/>
                </a:lnTo>
                <a:lnTo>
                  <a:pt x="175024" y="301325"/>
                </a:lnTo>
                <a:lnTo>
                  <a:pt x="175024" y="316833"/>
                </a:lnTo>
                <a:lnTo>
                  <a:pt x="173564" y="318314"/>
                </a:lnTo>
                <a:close/>
              </a:path>
            </a:pathLst>
          </a:custGeom>
          <a:solidFill>
            <a:srgbClr val="058ECD"/>
          </a:solidFill>
        </p:spPr>
        <p:txBody>
          <a:bodyPr wrap="square" lIns="0" tIns="0" rIns="0" bIns="0" rtlCol="0"/>
          <a:lstStyle/>
          <a:p>
            <a:endParaRPr/>
          </a:p>
        </p:txBody>
      </p:sp>
      <p:sp>
        <p:nvSpPr>
          <p:cNvPr id="43" name="object 43"/>
          <p:cNvSpPr/>
          <p:nvPr/>
        </p:nvSpPr>
        <p:spPr>
          <a:xfrm>
            <a:off x="5790651" y="2216175"/>
            <a:ext cx="470534" cy="472440"/>
          </a:xfrm>
          <a:custGeom>
            <a:avLst/>
            <a:gdLst/>
            <a:ahLst/>
            <a:cxnLst/>
            <a:rect l="l" t="t" r="r" b="b"/>
            <a:pathLst>
              <a:path w="470535" h="472439">
                <a:moveTo>
                  <a:pt x="234853" y="471851"/>
                </a:moveTo>
                <a:lnTo>
                  <a:pt x="187443" y="467077"/>
                </a:lnTo>
                <a:lnTo>
                  <a:pt x="143321" y="453379"/>
                </a:lnTo>
                <a:lnTo>
                  <a:pt x="103423" y="431696"/>
                </a:lnTo>
                <a:lnTo>
                  <a:pt x="68683" y="402963"/>
                </a:lnTo>
                <a:lnTo>
                  <a:pt x="40036" y="368120"/>
                </a:lnTo>
                <a:lnTo>
                  <a:pt x="18417" y="328102"/>
                </a:lnTo>
                <a:lnTo>
                  <a:pt x="4760" y="283849"/>
                </a:lnTo>
                <a:lnTo>
                  <a:pt x="0" y="236297"/>
                </a:lnTo>
                <a:lnTo>
                  <a:pt x="4760" y="188713"/>
                </a:lnTo>
                <a:lnTo>
                  <a:pt x="18417" y="144375"/>
                </a:lnTo>
                <a:lnTo>
                  <a:pt x="40036" y="104239"/>
                </a:lnTo>
                <a:lnTo>
                  <a:pt x="68683" y="69259"/>
                </a:lnTo>
                <a:lnTo>
                  <a:pt x="103423" y="40390"/>
                </a:lnTo>
                <a:lnTo>
                  <a:pt x="143321" y="18588"/>
                </a:lnTo>
                <a:lnTo>
                  <a:pt x="187443" y="4806"/>
                </a:lnTo>
                <a:lnTo>
                  <a:pt x="234853" y="0"/>
                </a:lnTo>
                <a:lnTo>
                  <a:pt x="282296" y="4806"/>
                </a:lnTo>
                <a:lnTo>
                  <a:pt x="314387" y="14810"/>
                </a:lnTo>
                <a:lnTo>
                  <a:pt x="234853" y="14810"/>
                </a:lnTo>
                <a:lnTo>
                  <a:pt x="191808" y="19046"/>
                </a:lnTo>
                <a:lnTo>
                  <a:pt x="150842" y="31475"/>
                </a:lnTo>
                <a:lnTo>
                  <a:pt x="112923" y="51683"/>
                </a:lnTo>
                <a:lnTo>
                  <a:pt x="79017" y="79253"/>
                </a:lnTo>
                <a:lnTo>
                  <a:pt x="51529" y="113271"/>
                </a:lnTo>
                <a:lnTo>
                  <a:pt x="31382" y="151385"/>
                </a:lnTo>
                <a:lnTo>
                  <a:pt x="18989" y="192694"/>
                </a:lnTo>
                <a:lnTo>
                  <a:pt x="14892" y="234995"/>
                </a:lnTo>
                <a:lnTo>
                  <a:pt x="14839" y="237039"/>
                </a:lnTo>
                <a:lnTo>
                  <a:pt x="18989" y="279470"/>
                </a:lnTo>
                <a:lnTo>
                  <a:pt x="31382" y="320558"/>
                </a:lnTo>
                <a:lnTo>
                  <a:pt x="51529" y="358591"/>
                </a:lnTo>
                <a:lnTo>
                  <a:pt x="79017" y="392598"/>
                </a:lnTo>
                <a:lnTo>
                  <a:pt x="112923" y="420168"/>
                </a:lnTo>
                <a:lnTo>
                  <a:pt x="150842" y="440376"/>
                </a:lnTo>
                <a:lnTo>
                  <a:pt x="191808" y="452805"/>
                </a:lnTo>
                <a:lnTo>
                  <a:pt x="234853" y="457040"/>
                </a:lnTo>
                <a:lnTo>
                  <a:pt x="314687" y="457040"/>
                </a:lnTo>
                <a:lnTo>
                  <a:pt x="282296" y="467077"/>
                </a:lnTo>
                <a:lnTo>
                  <a:pt x="234853" y="471851"/>
                </a:lnTo>
                <a:close/>
              </a:path>
              <a:path w="470535" h="472439">
                <a:moveTo>
                  <a:pt x="314687" y="457040"/>
                </a:moveTo>
                <a:lnTo>
                  <a:pt x="234853" y="457040"/>
                </a:lnTo>
                <a:lnTo>
                  <a:pt x="278326" y="452805"/>
                </a:lnTo>
                <a:lnTo>
                  <a:pt x="319512" y="440376"/>
                </a:lnTo>
                <a:lnTo>
                  <a:pt x="357513" y="420168"/>
                </a:lnTo>
                <a:lnTo>
                  <a:pt x="391429" y="392598"/>
                </a:lnTo>
                <a:lnTo>
                  <a:pt x="418918" y="358591"/>
                </a:lnTo>
                <a:lnTo>
                  <a:pt x="439065" y="320558"/>
                </a:lnTo>
                <a:lnTo>
                  <a:pt x="451458" y="279470"/>
                </a:lnTo>
                <a:lnTo>
                  <a:pt x="455608" y="237039"/>
                </a:lnTo>
                <a:lnTo>
                  <a:pt x="455555" y="234995"/>
                </a:lnTo>
                <a:lnTo>
                  <a:pt x="451458" y="192694"/>
                </a:lnTo>
                <a:lnTo>
                  <a:pt x="439065" y="151385"/>
                </a:lnTo>
                <a:lnTo>
                  <a:pt x="418918" y="113271"/>
                </a:lnTo>
                <a:lnTo>
                  <a:pt x="391429" y="79253"/>
                </a:lnTo>
                <a:lnTo>
                  <a:pt x="357513" y="51683"/>
                </a:lnTo>
                <a:lnTo>
                  <a:pt x="319512" y="31475"/>
                </a:lnTo>
                <a:lnTo>
                  <a:pt x="278326" y="19046"/>
                </a:lnTo>
                <a:lnTo>
                  <a:pt x="234853" y="14810"/>
                </a:lnTo>
                <a:lnTo>
                  <a:pt x="314387" y="14810"/>
                </a:lnTo>
                <a:lnTo>
                  <a:pt x="366518" y="40390"/>
                </a:lnTo>
                <a:lnTo>
                  <a:pt x="401394" y="69259"/>
                </a:lnTo>
                <a:lnTo>
                  <a:pt x="430177" y="104239"/>
                </a:lnTo>
                <a:lnTo>
                  <a:pt x="451915" y="144375"/>
                </a:lnTo>
                <a:lnTo>
                  <a:pt x="465656" y="188713"/>
                </a:lnTo>
                <a:lnTo>
                  <a:pt x="470447" y="236297"/>
                </a:lnTo>
                <a:lnTo>
                  <a:pt x="465656" y="283849"/>
                </a:lnTo>
                <a:lnTo>
                  <a:pt x="451891" y="328147"/>
                </a:lnTo>
                <a:lnTo>
                  <a:pt x="430177" y="368120"/>
                </a:lnTo>
                <a:lnTo>
                  <a:pt x="401394" y="402963"/>
                </a:lnTo>
                <a:lnTo>
                  <a:pt x="366518" y="431696"/>
                </a:lnTo>
                <a:lnTo>
                  <a:pt x="326501" y="453379"/>
                </a:lnTo>
                <a:lnTo>
                  <a:pt x="314687" y="457040"/>
                </a:lnTo>
                <a:close/>
              </a:path>
              <a:path w="470535" h="472439">
                <a:moveTo>
                  <a:pt x="234853" y="365925"/>
                </a:moveTo>
                <a:lnTo>
                  <a:pt x="184866" y="355786"/>
                </a:lnTo>
                <a:lnTo>
                  <a:pt x="144017" y="328147"/>
                </a:lnTo>
                <a:lnTo>
                  <a:pt x="116460" y="287175"/>
                </a:lnTo>
                <a:lnTo>
                  <a:pt x="106353" y="237031"/>
                </a:lnTo>
                <a:lnTo>
                  <a:pt x="116460" y="186904"/>
                </a:lnTo>
                <a:lnTo>
                  <a:pt x="144017" y="145932"/>
                </a:lnTo>
                <a:lnTo>
                  <a:pt x="184866" y="118293"/>
                </a:lnTo>
                <a:lnTo>
                  <a:pt x="234853" y="108154"/>
                </a:lnTo>
                <a:lnTo>
                  <a:pt x="284724" y="118293"/>
                </a:lnTo>
                <a:lnTo>
                  <a:pt x="308976" y="134805"/>
                </a:lnTo>
                <a:lnTo>
                  <a:pt x="234853" y="134805"/>
                </a:lnTo>
                <a:lnTo>
                  <a:pt x="226123" y="135107"/>
                </a:lnTo>
                <a:lnTo>
                  <a:pt x="180492" y="150787"/>
                </a:lnTo>
                <a:lnTo>
                  <a:pt x="148855" y="182826"/>
                </a:lnTo>
                <a:lnTo>
                  <a:pt x="134322" y="223796"/>
                </a:lnTo>
                <a:lnTo>
                  <a:pt x="133685" y="245188"/>
                </a:lnTo>
                <a:lnTo>
                  <a:pt x="134404" y="254821"/>
                </a:lnTo>
                <a:lnTo>
                  <a:pt x="143268" y="257770"/>
                </a:lnTo>
                <a:lnTo>
                  <a:pt x="146230" y="259256"/>
                </a:lnTo>
                <a:lnTo>
                  <a:pt x="303733" y="259256"/>
                </a:lnTo>
                <a:lnTo>
                  <a:pt x="310190" y="262969"/>
                </a:lnTo>
                <a:lnTo>
                  <a:pt x="322950" y="264961"/>
                </a:lnTo>
                <a:lnTo>
                  <a:pt x="357049" y="264961"/>
                </a:lnTo>
                <a:lnTo>
                  <a:pt x="352621" y="287175"/>
                </a:lnTo>
                <a:lnTo>
                  <a:pt x="325319" y="328147"/>
                </a:lnTo>
                <a:lnTo>
                  <a:pt x="284724" y="355786"/>
                </a:lnTo>
                <a:lnTo>
                  <a:pt x="234853" y="365925"/>
                </a:lnTo>
                <a:close/>
              </a:path>
              <a:path w="470535" h="472439">
                <a:moveTo>
                  <a:pt x="357049" y="264961"/>
                </a:moveTo>
                <a:lnTo>
                  <a:pt x="322950" y="264961"/>
                </a:lnTo>
                <a:lnTo>
                  <a:pt x="330868" y="259450"/>
                </a:lnTo>
                <a:lnTo>
                  <a:pt x="334910" y="249216"/>
                </a:lnTo>
                <a:lnTo>
                  <a:pt x="336043" y="237039"/>
                </a:lnTo>
                <a:lnTo>
                  <a:pt x="335893" y="230383"/>
                </a:lnTo>
                <a:lnTo>
                  <a:pt x="335384" y="223714"/>
                </a:lnTo>
                <a:lnTo>
                  <a:pt x="322976" y="185997"/>
                </a:lnTo>
                <a:lnTo>
                  <a:pt x="282862" y="146937"/>
                </a:lnTo>
                <a:lnTo>
                  <a:pt x="234853" y="134805"/>
                </a:lnTo>
                <a:lnTo>
                  <a:pt x="308976" y="134805"/>
                </a:lnTo>
                <a:lnTo>
                  <a:pt x="325319" y="145932"/>
                </a:lnTo>
                <a:lnTo>
                  <a:pt x="352621" y="186904"/>
                </a:lnTo>
                <a:lnTo>
                  <a:pt x="362615" y="237039"/>
                </a:lnTo>
                <a:lnTo>
                  <a:pt x="357049" y="264961"/>
                </a:lnTo>
                <a:close/>
              </a:path>
              <a:path w="470535" h="472439">
                <a:moveTo>
                  <a:pt x="303733" y="259256"/>
                </a:moveTo>
                <a:lnTo>
                  <a:pt x="147711" y="259256"/>
                </a:lnTo>
                <a:lnTo>
                  <a:pt x="154209" y="258354"/>
                </a:lnTo>
                <a:lnTo>
                  <a:pt x="160360" y="255925"/>
                </a:lnTo>
                <a:lnTo>
                  <a:pt x="186850" y="223714"/>
                </a:lnTo>
                <a:lnTo>
                  <a:pt x="190649" y="197616"/>
                </a:lnTo>
                <a:lnTo>
                  <a:pt x="190595" y="191668"/>
                </a:lnTo>
                <a:lnTo>
                  <a:pt x="190354" y="182826"/>
                </a:lnTo>
                <a:lnTo>
                  <a:pt x="189144" y="170369"/>
                </a:lnTo>
                <a:lnTo>
                  <a:pt x="189072" y="161478"/>
                </a:lnTo>
                <a:lnTo>
                  <a:pt x="191271" y="162220"/>
                </a:lnTo>
                <a:lnTo>
                  <a:pt x="192752" y="162220"/>
                </a:lnTo>
                <a:lnTo>
                  <a:pt x="199395" y="164449"/>
                </a:lnTo>
                <a:lnTo>
                  <a:pt x="234513" y="184229"/>
                </a:lnTo>
                <a:lnTo>
                  <a:pt x="264387" y="213338"/>
                </a:lnTo>
                <a:lnTo>
                  <a:pt x="282661" y="237039"/>
                </a:lnTo>
                <a:lnTo>
                  <a:pt x="286559" y="242217"/>
                </a:lnTo>
                <a:lnTo>
                  <a:pt x="291391" y="248270"/>
                </a:lnTo>
                <a:lnTo>
                  <a:pt x="296986" y="253978"/>
                </a:lnTo>
                <a:lnTo>
                  <a:pt x="303276" y="258993"/>
                </a:lnTo>
                <a:lnTo>
                  <a:pt x="303733" y="259256"/>
                </a:lnTo>
                <a:close/>
              </a:path>
            </a:pathLst>
          </a:custGeom>
          <a:solidFill>
            <a:srgbClr val="058ECD"/>
          </a:solidFill>
        </p:spPr>
        <p:txBody>
          <a:bodyPr wrap="square" lIns="0" tIns="0" rIns="0" bIns="0" rtlCol="0"/>
          <a:lstStyle/>
          <a:p>
            <a:endParaRPr/>
          </a:p>
        </p:txBody>
      </p:sp>
      <p:sp>
        <p:nvSpPr>
          <p:cNvPr id="44" name="object 44"/>
          <p:cNvSpPr/>
          <p:nvPr/>
        </p:nvSpPr>
        <p:spPr>
          <a:xfrm>
            <a:off x="4840837" y="2217640"/>
            <a:ext cx="470534" cy="470534"/>
          </a:xfrm>
          <a:custGeom>
            <a:avLst/>
            <a:gdLst/>
            <a:ahLst/>
            <a:cxnLst/>
            <a:rect l="l" t="t" r="r" b="b"/>
            <a:pathLst>
              <a:path w="470535" h="470535">
                <a:moveTo>
                  <a:pt x="234779" y="470447"/>
                </a:moveTo>
                <a:lnTo>
                  <a:pt x="187368" y="465687"/>
                </a:lnTo>
                <a:lnTo>
                  <a:pt x="143246" y="452030"/>
                </a:lnTo>
                <a:lnTo>
                  <a:pt x="103348" y="430411"/>
                </a:lnTo>
                <a:lnTo>
                  <a:pt x="68608" y="401764"/>
                </a:lnTo>
                <a:lnTo>
                  <a:pt x="39961" y="367024"/>
                </a:lnTo>
                <a:lnTo>
                  <a:pt x="18342" y="327126"/>
                </a:lnTo>
                <a:lnTo>
                  <a:pt x="4746" y="283202"/>
                </a:lnTo>
                <a:lnTo>
                  <a:pt x="0" y="236334"/>
                </a:lnTo>
                <a:lnTo>
                  <a:pt x="0" y="234853"/>
                </a:lnTo>
                <a:lnTo>
                  <a:pt x="4685" y="188151"/>
                </a:lnTo>
                <a:lnTo>
                  <a:pt x="18364" y="143905"/>
                </a:lnTo>
                <a:lnTo>
                  <a:pt x="39961" y="103929"/>
                </a:lnTo>
                <a:lnTo>
                  <a:pt x="68608" y="69053"/>
                </a:lnTo>
                <a:lnTo>
                  <a:pt x="103348" y="40270"/>
                </a:lnTo>
                <a:lnTo>
                  <a:pt x="143246" y="18532"/>
                </a:lnTo>
                <a:lnTo>
                  <a:pt x="187368" y="4791"/>
                </a:lnTo>
                <a:lnTo>
                  <a:pt x="234779" y="0"/>
                </a:lnTo>
                <a:lnTo>
                  <a:pt x="282221" y="4791"/>
                </a:lnTo>
                <a:lnTo>
                  <a:pt x="314311" y="14766"/>
                </a:lnTo>
                <a:lnTo>
                  <a:pt x="234779" y="14766"/>
                </a:lnTo>
                <a:lnTo>
                  <a:pt x="191734" y="18989"/>
                </a:lnTo>
                <a:lnTo>
                  <a:pt x="150768" y="31382"/>
                </a:lnTo>
                <a:lnTo>
                  <a:pt x="112848" y="51529"/>
                </a:lnTo>
                <a:lnTo>
                  <a:pt x="78943" y="79017"/>
                </a:lnTo>
                <a:lnTo>
                  <a:pt x="51455" y="112934"/>
                </a:lnTo>
                <a:lnTo>
                  <a:pt x="31307" y="150935"/>
                </a:lnTo>
                <a:lnTo>
                  <a:pt x="18915" y="192121"/>
                </a:lnTo>
                <a:lnTo>
                  <a:pt x="14764" y="234853"/>
                </a:lnTo>
                <a:lnTo>
                  <a:pt x="14765" y="236334"/>
                </a:lnTo>
                <a:lnTo>
                  <a:pt x="18915" y="278639"/>
                </a:lnTo>
                <a:lnTo>
                  <a:pt x="31307" y="319605"/>
                </a:lnTo>
                <a:lnTo>
                  <a:pt x="51455" y="357524"/>
                </a:lnTo>
                <a:lnTo>
                  <a:pt x="78943" y="391430"/>
                </a:lnTo>
                <a:lnTo>
                  <a:pt x="112848" y="418918"/>
                </a:lnTo>
                <a:lnTo>
                  <a:pt x="150768" y="439065"/>
                </a:lnTo>
                <a:lnTo>
                  <a:pt x="191734" y="451458"/>
                </a:lnTo>
                <a:lnTo>
                  <a:pt x="234779" y="455681"/>
                </a:lnTo>
                <a:lnTo>
                  <a:pt x="314612" y="455681"/>
                </a:lnTo>
                <a:lnTo>
                  <a:pt x="282221" y="465687"/>
                </a:lnTo>
                <a:lnTo>
                  <a:pt x="234779" y="470447"/>
                </a:lnTo>
                <a:close/>
              </a:path>
              <a:path w="470535" h="470535">
                <a:moveTo>
                  <a:pt x="314612" y="455681"/>
                </a:moveTo>
                <a:lnTo>
                  <a:pt x="234779" y="455681"/>
                </a:lnTo>
                <a:lnTo>
                  <a:pt x="278252" y="451458"/>
                </a:lnTo>
                <a:lnTo>
                  <a:pt x="319438" y="439065"/>
                </a:lnTo>
                <a:lnTo>
                  <a:pt x="357438" y="418918"/>
                </a:lnTo>
                <a:lnTo>
                  <a:pt x="391355" y="391430"/>
                </a:lnTo>
                <a:lnTo>
                  <a:pt x="418843" y="357524"/>
                </a:lnTo>
                <a:lnTo>
                  <a:pt x="438991" y="319605"/>
                </a:lnTo>
                <a:lnTo>
                  <a:pt x="451383" y="278639"/>
                </a:lnTo>
                <a:lnTo>
                  <a:pt x="455534" y="236334"/>
                </a:lnTo>
                <a:lnTo>
                  <a:pt x="455534" y="234853"/>
                </a:lnTo>
                <a:lnTo>
                  <a:pt x="451383" y="192121"/>
                </a:lnTo>
                <a:lnTo>
                  <a:pt x="438991" y="150935"/>
                </a:lnTo>
                <a:lnTo>
                  <a:pt x="418843" y="112934"/>
                </a:lnTo>
                <a:lnTo>
                  <a:pt x="391355" y="79017"/>
                </a:lnTo>
                <a:lnTo>
                  <a:pt x="357438" y="51529"/>
                </a:lnTo>
                <a:lnTo>
                  <a:pt x="319438" y="31382"/>
                </a:lnTo>
                <a:lnTo>
                  <a:pt x="278252" y="18989"/>
                </a:lnTo>
                <a:lnTo>
                  <a:pt x="234779" y="14766"/>
                </a:lnTo>
                <a:lnTo>
                  <a:pt x="314311" y="14766"/>
                </a:lnTo>
                <a:lnTo>
                  <a:pt x="366444" y="40270"/>
                </a:lnTo>
                <a:lnTo>
                  <a:pt x="401320" y="69053"/>
                </a:lnTo>
                <a:lnTo>
                  <a:pt x="430102" y="103929"/>
                </a:lnTo>
                <a:lnTo>
                  <a:pt x="451818" y="143905"/>
                </a:lnTo>
                <a:lnTo>
                  <a:pt x="465581" y="188151"/>
                </a:lnTo>
                <a:lnTo>
                  <a:pt x="470298" y="234853"/>
                </a:lnTo>
                <a:lnTo>
                  <a:pt x="470298" y="236334"/>
                </a:lnTo>
                <a:lnTo>
                  <a:pt x="465633" y="282489"/>
                </a:lnTo>
                <a:lnTo>
                  <a:pt x="451840" y="327126"/>
                </a:lnTo>
                <a:lnTo>
                  <a:pt x="430102" y="367024"/>
                </a:lnTo>
                <a:lnTo>
                  <a:pt x="401320" y="401764"/>
                </a:lnTo>
                <a:lnTo>
                  <a:pt x="366444" y="430411"/>
                </a:lnTo>
                <a:lnTo>
                  <a:pt x="326427" y="452030"/>
                </a:lnTo>
                <a:lnTo>
                  <a:pt x="314612" y="455681"/>
                </a:lnTo>
                <a:close/>
              </a:path>
              <a:path w="470535" h="470535">
                <a:moveTo>
                  <a:pt x="220284" y="288209"/>
                </a:moveTo>
                <a:lnTo>
                  <a:pt x="171510" y="279487"/>
                </a:lnTo>
                <a:lnTo>
                  <a:pt x="144203" y="234853"/>
                </a:lnTo>
                <a:lnTo>
                  <a:pt x="138773" y="200136"/>
                </a:lnTo>
                <a:lnTo>
                  <a:pt x="138773" y="191271"/>
                </a:lnTo>
                <a:lnTo>
                  <a:pt x="148377" y="177986"/>
                </a:lnTo>
                <a:lnTo>
                  <a:pt x="150577" y="176505"/>
                </a:lnTo>
                <a:lnTo>
                  <a:pt x="154280" y="175764"/>
                </a:lnTo>
                <a:lnTo>
                  <a:pt x="184554" y="175764"/>
                </a:lnTo>
                <a:lnTo>
                  <a:pt x="188997" y="172083"/>
                </a:lnTo>
                <a:lnTo>
                  <a:pt x="188997" y="167640"/>
                </a:lnTo>
                <a:lnTo>
                  <a:pt x="188257" y="163219"/>
                </a:lnTo>
                <a:lnTo>
                  <a:pt x="188257" y="140328"/>
                </a:lnTo>
                <a:lnTo>
                  <a:pt x="219084" y="126019"/>
                </a:lnTo>
                <a:lnTo>
                  <a:pt x="230531" y="127137"/>
                </a:lnTo>
                <a:lnTo>
                  <a:pt x="241422" y="129982"/>
                </a:lnTo>
                <a:lnTo>
                  <a:pt x="246605" y="131464"/>
                </a:lnTo>
                <a:lnTo>
                  <a:pt x="251027" y="137366"/>
                </a:lnTo>
                <a:lnTo>
                  <a:pt x="251767" y="144009"/>
                </a:lnTo>
                <a:lnTo>
                  <a:pt x="275711" y="144009"/>
                </a:lnTo>
                <a:lnTo>
                  <a:pt x="317499" y="152133"/>
                </a:lnTo>
                <a:lnTo>
                  <a:pt x="329037" y="212148"/>
                </a:lnTo>
                <a:lnTo>
                  <a:pt x="329294" y="220086"/>
                </a:lnTo>
                <a:lnTo>
                  <a:pt x="275398" y="220086"/>
                </a:lnTo>
                <a:lnTo>
                  <a:pt x="273177" y="227470"/>
                </a:lnTo>
                <a:lnTo>
                  <a:pt x="272436" y="233372"/>
                </a:lnTo>
                <a:lnTo>
                  <a:pt x="286484" y="233372"/>
                </a:lnTo>
                <a:lnTo>
                  <a:pt x="292387" y="234853"/>
                </a:lnTo>
                <a:lnTo>
                  <a:pt x="296808" y="236334"/>
                </a:lnTo>
                <a:lnTo>
                  <a:pt x="329821" y="236334"/>
                </a:lnTo>
                <a:lnTo>
                  <a:pt x="329967" y="240835"/>
                </a:lnTo>
                <a:lnTo>
                  <a:pt x="329717" y="248880"/>
                </a:lnTo>
                <a:lnTo>
                  <a:pt x="234779" y="248880"/>
                </a:lnTo>
                <a:lnTo>
                  <a:pt x="234617" y="255551"/>
                </a:lnTo>
                <a:lnTo>
                  <a:pt x="225097" y="286755"/>
                </a:lnTo>
                <a:lnTo>
                  <a:pt x="220284" y="288209"/>
                </a:lnTo>
                <a:close/>
              </a:path>
              <a:path w="470535" h="470535">
                <a:moveTo>
                  <a:pt x="144675" y="172083"/>
                </a:moveTo>
                <a:lnTo>
                  <a:pt x="143935" y="172083"/>
                </a:lnTo>
                <a:lnTo>
                  <a:pt x="183814" y="132204"/>
                </a:lnTo>
                <a:lnTo>
                  <a:pt x="184554" y="132204"/>
                </a:lnTo>
                <a:lnTo>
                  <a:pt x="182354" y="136625"/>
                </a:lnTo>
                <a:lnTo>
                  <a:pt x="180873" y="140328"/>
                </a:lnTo>
                <a:lnTo>
                  <a:pt x="180991" y="152133"/>
                </a:lnTo>
                <a:lnTo>
                  <a:pt x="181525" y="165440"/>
                </a:lnTo>
                <a:lnTo>
                  <a:pt x="181614" y="169121"/>
                </a:lnTo>
                <a:lnTo>
                  <a:pt x="180133" y="169862"/>
                </a:lnTo>
                <a:lnTo>
                  <a:pt x="152799" y="169862"/>
                </a:lnTo>
                <a:lnTo>
                  <a:pt x="148377" y="170602"/>
                </a:lnTo>
                <a:lnTo>
                  <a:pt x="144675" y="172083"/>
                </a:lnTo>
                <a:close/>
              </a:path>
              <a:path w="470535" h="470535">
                <a:moveTo>
                  <a:pt x="275711" y="144009"/>
                </a:moveTo>
                <a:lnTo>
                  <a:pt x="251767" y="144009"/>
                </a:lnTo>
                <a:lnTo>
                  <a:pt x="258586" y="143604"/>
                </a:lnTo>
                <a:lnTo>
                  <a:pt x="266442" y="143546"/>
                </a:lnTo>
                <a:lnTo>
                  <a:pt x="274714" y="143905"/>
                </a:lnTo>
                <a:lnTo>
                  <a:pt x="275711" y="144009"/>
                </a:lnTo>
                <a:close/>
              </a:path>
              <a:path w="470535" h="470535">
                <a:moveTo>
                  <a:pt x="142454" y="173564"/>
                </a:moveTo>
                <a:lnTo>
                  <a:pt x="143934" y="172083"/>
                </a:lnTo>
                <a:lnTo>
                  <a:pt x="142454" y="173564"/>
                </a:lnTo>
                <a:close/>
              </a:path>
              <a:path w="470535" h="470535">
                <a:moveTo>
                  <a:pt x="329821" y="236334"/>
                </a:moveTo>
                <a:lnTo>
                  <a:pt x="296808" y="236334"/>
                </a:lnTo>
                <a:lnTo>
                  <a:pt x="296068" y="229691"/>
                </a:lnTo>
                <a:lnTo>
                  <a:pt x="295349" y="220086"/>
                </a:lnTo>
                <a:lnTo>
                  <a:pt x="329294" y="220086"/>
                </a:lnTo>
                <a:lnTo>
                  <a:pt x="329821" y="236334"/>
                </a:lnTo>
                <a:close/>
              </a:path>
              <a:path w="470535" h="470535">
                <a:moveTo>
                  <a:pt x="315178" y="329378"/>
                </a:moveTo>
                <a:lnTo>
                  <a:pt x="271696" y="329378"/>
                </a:lnTo>
                <a:lnTo>
                  <a:pt x="282408" y="328792"/>
                </a:lnTo>
                <a:lnTo>
                  <a:pt x="288690" y="326340"/>
                </a:lnTo>
                <a:lnTo>
                  <a:pt x="291647" y="320980"/>
                </a:lnTo>
                <a:lnTo>
                  <a:pt x="292292" y="312865"/>
                </a:lnTo>
                <a:lnTo>
                  <a:pt x="292323" y="310931"/>
                </a:lnTo>
                <a:lnTo>
                  <a:pt x="291083" y="296552"/>
                </a:lnTo>
                <a:lnTo>
                  <a:pt x="287495" y="287662"/>
                </a:lnTo>
                <a:lnTo>
                  <a:pt x="282105" y="283202"/>
                </a:lnTo>
                <a:lnTo>
                  <a:pt x="275398" y="281375"/>
                </a:lnTo>
                <a:lnTo>
                  <a:pt x="259518" y="279165"/>
                </a:lnTo>
                <a:lnTo>
                  <a:pt x="252963" y="278061"/>
                </a:lnTo>
                <a:lnTo>
                  <a:pt x="236260" y="248880"/>
                </a:lnTo>
                <a:lnTo>
                  <a:pt x="329717" y="248880"/>
                </a:lnTo>
                <a:lnTo>
                  <a:pt x="323864" y="300956"/>
                </a:lnTo>
                <a:lnTo>
                  <a:pt x="318980" y="319795"/>
                </a:lnTo>
                <a:lnTo>
                  <a:pt x="315178" y="329378"/>
                </a:lnTo>
                <a:close/>
              </a:path>
              <a:path w="470535" h="470535">
                <a:moveTo>
                  <a:pt x="275398" y="352291"/>
                </a:moveTo>
                <a:lnTo>
                  <a:pt x="255424" y="351205"/>
                </a:lnTo>
                <a:lnTo>
                  <a:pt x="242440" y="346931"/>
                </a:lnTo>
                <a:lnTo>
                  <a:pt x="235410" y="337948"/>
                </a:lnTo>
                <a:lnTo>
                  <a:pt x="233298" y="322736"/>
                </a:lnTo>
                <a:lnTo>
                  <a:pt x="235735" y="306414"/>
                </a:lnTo>
                <a:lnTo>
                  <a:pt x="242813" y="297912"/>
                </a:lnTo>
                <a:lnTo>
                  <a:pt x="254183" y="294809"/>
                </a:lnTo>
                <a:lnTo>
                  <a:pt x="269496" y="294683"/>
                </a:lnTo>
                <a:lnTo>
                  <a:pt x="272436" y="294683"/>
                </a:lnTo>
                <a:lnTo>
                  <a:pt x="268755" y="297623"/>
                </a:lnTo>
                <a:lnTo>
                  <a:pt x="268755" y="308709"/>
                </a:lnTo>
                <a:lnTo>
                  <a:pt x="270237" y="310190"/>
                </a:lnTo>
                <a:lnTo>
                  <a:pt x="253248" y="310190"/>
                </a:lnTo>
                <a:lnTo>
                  <a:pt x="253248" y="329378"/>
                </a:lnTo>
                <a:lnTo>
                  <a:pt x="315178" y="329378"/>
                </a:lnTo>
                <a:lnTo>
                  <a:pt x="311650" y="338269"/>
                </a:lnTo>
                <a:lnTo>
                  <a:pt x="303005" y="347951"/>
                </a:lnTo>
                <a:lnTo>
                  <a:pt x="291452" y="351679"/>
                </a:lnTo>
                <a:lnTo>
                  <a:pt x="275398" y="352291"/>
                </a:lnTo>
                <a:close/>
              </a:path>
              <a:path w="470535" h="470535">
                <a:moveTo>
                  <a:pt x="270977" y="310931"/>
                </a:moveTo>
                <a:lnTo>
                  <a:pt x="262113" y="310931"/>
                </a:lnTo>
                <a:lnTo>
                  <a:pt x="253248" y="310190"/>
                </a:lnTo>
                <a:lnTo>
                  <a:pt x="270237" y="310190"/>
                </a:lnTo>
                <a:lnTo>
                  <a:pt x="270977" y="310931"/>
                </a:lnTo>
                <a:close/>
              </a:path>
            </a:pathLst>
          </a:custGeom>
          <a:solidFill>
            <a:srgbClr val="058ECD"/>
          </a:solidFill>
        </p:spPr>
        <p:txBody>
          <a:bodyPr wrap="square" lIns="0" tIns="0" rIns="0" bIns="0" rtlCol="0"/>
          <a:lstStyle/>
          <a:p>
            <a:endParaRPr/>
          </a:p>
        </p:txBody>
      </p:sp>
      <p:sp>
        <p:nvSpPr>
          <p:cNvPr id="45" name="object 45"/>
          <p:cNvSpPr/>
          <p:nvPr/>
        </p:nvSpPr>
        <p:spPr>
          <a:xfrm>
            <a:off x="8653678" y="3025999"/>
            <a:ext cx="470534" cy="470534"/>
          </a:xfrm>
          <a:custGeom>
            <a:avLst/>
            <a:gdLst/>
            <a:ahLst/>
            <a:cxnLst/>
            <a:rect l="l" t="t" r="r" b="b"/>
            <a:pathLst>
              <a:path w="470534" h="470535">
                <a:moveTo>
                  <a:pt x="235594" y="470447"/>
                </a:moveTo>
                <a:lnTo>
                  <a:pt x="188151" y="465656"/>
                </a:lnTo>
                <a:lnTo>
                  <a:pt x="143946" y="451915"/>
                </a:lnTo>
                <a:lnTo>
                  <a:pt x="103929" y="430177"/>
                </a:lnTo>
                <a:lnTo>
                  <a:pt x="69053" y="401394"/>
                </a:lnTo>
                <a:lnTo>
                  <a:pt x="40270" y="366518"/>
                </a:lnTo>
                <a:lnTo>
                  <a:pt x="18532" y="326501"/>
                </a:lnTo>
                <a:lnTo>
                  <a:pt x="4791" y="282296"/>
                </a:lnTo>
                <a:lnTo>
                  <a:pt x="0" y="234853"/>
                </a:lnTo>
                <a:lnTo>
                  <a:pt x="4791" y="187443"/>
                </a:lnTo>
                <a:lnTo>
                  <a:pt x="18553" y="143282"/>
                </a:lnTo>
                <a:lnTo>
                  <a:pt x="40270" y="103423"/>
                </a:lnTo>
                <a:lnTo>
                  <a:pt x="69053" y="68683"/>
                </a:lnTo>
                <a:lnTo>
                  <a:pt x="103929" y="40036"/>
                </a:lnTo>
                <a:lnTo>
                  <a:pt x="143946" y="18417"/>
                </a:lnTo>
                <a:lnTo>
                  <a:pt x="188151" y="4760"/>
                </a:lnTo>
                <a:lnTo>
                  <a:pt x="235594" y="0"/>
                </a:lnTo>
                <a:lnTo>
                  <a:pt x="283005" y="4760"/>
                </a:lnTo>
                <a:lnTo>
                  <a:pt x="315333" y="14766"/>
                </a:lnTo>
                <a:lnTo>
                  <a:pt x="235594" y="14766"/>
                </a:lnTo>
                <a:lnTo>
                  <a:pt x="192121" y="18989"/>
                </a:lnTo>
                <a:lnTo>
                  <a:pt x="150935" y="31382"/>
                </a:lnTo>
                <a:lnTo>
                  <a:pt x="112934" y="51529"/>
                </a:lnTo>
                <a:lnTo>
                  <a:pt x="79017" y="79017"/>
                </a:lnTo>
                <a:lnTo>
                  <a:pt x="51529" y="112506"/>
                </a:lnTo>
                <a:lnTo>
                  <a:pt x="31382" y="150287"/>
                </a:lnTo>
                <a:lnTo>
                  <a:pt x="18989" y="191392"/>
                </a:lnTo>
                <a:lnTo>
                  <a:pt x="14773" y="234918"/>
                </a:lnTo>
                <a:lnTo>
                  <a:pt x="18989" y="278315"/>
                </a:lnTo>
                <a:lnTo>
                  <a:pt x="31382" y="319420"/>
                </a:lnTo>
                <a:lnTo>
                  <a:pt x="51529" y="357200"/>
                </a:lnTo>
                <a:lnTo>
                  <a:pt x="79017" y="390689"/>
                </a:lnTo>
                <a:lnTo>
                  <a:pt x="112934" y="418605"/>
                </a:lnTo>
                <a:lnTo>
                  <a:pt x="150935" y="438973"/>
                </a:lnTo>
                <a:lnTo>
                  <a:pt x="192121" y="451446"/>
                </a:lnTo>
                <a:lnTo>
                  <a:pt x="235594" y="455681"/>
                </a:lnTo>
                <a:lnTo>
                  <a:pt x="315034" y="455681"/>
                </a:lnTo>
                <a:lnTo>
                  <a:pt x="283005" y="465656"/>
                </a:lnTo>
                <a:lnTo>
                  <a:pt x="235594" y="470447"/>
                </a:lnTo>
                <a:close/>
              </a:path>
              <a:path w="470534" h="470535">
                <a:moveTo>
                  <a:pt x="315034" y="455681"/>
                </a:moveTo>
                <a:lnTo>
                  <a:pt x="235594" y="455681"/>
                </a:lnTo>
                <a:lnTo>
                  <a:pt x="278639" y="451446"/>
                </a:lnTo>
                <a:lnTo>
                  <a:pt x="319605" y="438973"/>
                </a:lnTo>
                <a:lnTo>
                  <a:pt x="357525" y="418605"/>
                </a:lnTo>
                <a:lnTo>
                  <a:pt x="391430" y="390689"/>
                </a:lnTo>
                <a:lnTo>
                  <a:pt x="418918" y="357200"/>
                </a:lnTo>
                <a:lnTo>
                  <a:pt x="439065" y="319420"/>
                </a:lnTo>
                <a:lnTo>
                  <a:pt x="451458" y="278315"/>
                </a:lnTo>
                <a:lnTo>
                  <a:pt x="455680" y="234853"/>
                </a:lnTo>
                <a:lnTo>
                  <a:pt x="451458" y="191392"/>
                </a:lnTo>
                <a:lnTo>
                  <a:pt x="439065" y="150287"/>
                </a:lnTo>
                <a:lnTo>
                  <a:pt x="418918" y="112506"/>
                </a:lnTo>
                <a:lnTo>
                  <a:pt x="391430" y="79017"/>
                </a:lnTo>
                <a:lnTo>
                  <a:pt x="357525" y="51529"/>
                </a:lnTo>
                <a:lnTo>
                  <a:pt x="319605" y="31382"/>
                </a:lnTo>
                <a:lnTo>
                  <a:pt x="278639" y="18989"/>
                </a:lnTo>
                <a:lnTo>
                  <a:pt x="235594" y="14766"/>
                </a:lnTo>
                <a:lnTo>
                  <a:pt x="315333" y="14766"/>
                </a:lnTo>
                <a:lnTo>
                  <a:pt x="367024" y="40036"/>
                </a:lnTo>
                <a:lnTo>
                  <a:pt x="401764" y="68683"/>
                </a:lnTo>
                <a:lnTo>
                  <a:pt x="430411" y="103423"/>
                </a:lnTo>
                <a:lnTo>
                  <a:pt x="452030" y="143321"/>
                </a:lnTo>
                <a:lnTo>
                  <a:pt x="465687" y="187443"/>
                </a:lnTo>
                <a:lnTo>
                  <a:pt x="470447" y="234853"/>
                </a:lnTo>
                <a:lnTo>
                  <a:pt x="465687" y="282296"/>
                </a:lnTo>
                <a:lnTo>
                  <a:pt x="452030" y="326501"/>
                </a:lnTo>
                <a:lnTo>
                  <a:pt x="430411" y="366518"/>
                </a:lnTo>
                <a:lnTo>
                  <a:pt x="401764" y="401394"/>
                </a:lnTo>
                <a:lnTo>
                  <a:pt x="367024" y="430177"/>
                </a:lnTo>
                <a:lnTo>
                  <a:pt x="327126" y="451915"/>
                </a:lnTo>
                <a:lnTo>
                  <a:pt x="315034" y="455681"/>
                </a:lnTo>
                <a:close/>
              </a:path>
              <a:path w="470534" h="470535">
                <a:moveTo>
                  <a:pt x="205320" y="183888"/>
                </a:moveTo>
                <a:lnTo>
                  <a:pt x="202357" y="183888"/>
                </a:lnTo>
                <a:lnTo>
                  <a:pt x="176505" y="180948"/>
                </a:lnTo>
                <a:lnTo>
                  <a:pt x="175023" y="180207"/>
                </a:lnTo>
                <a:lnTo>
                  <a:pt x="172083" y="177245"/>
                </a:lnTo>
                <a:lnTo>
                  <a:pt x="172083" y="175764"/>
                </a:lnTo>
                <a:lnTo>
                  <a:pt x="172823" y="174305"/>
                </a:lnTo>
                <a:lnTo>
                  <a:pt x="180436" y="155278"/>
                </a:lnTo>
                <a:lnTo>
                  <a:pt x="193313" y="142903"/>
                </a:lnTo>
                <a:lnTo>
                  <a:pt x="209792" y="136075"/>
                </a:lnTo>
                <a:lnTo>
                  <a:pt x="228210" y="133685"/>
                </a:lnTo>
                <a:lnTo>
                  <a:pt x="255583" y="135644"/>
                </a:lnTo>
                <a:lnTo>
                  <a:pt x="275475" y="143282"/>
                </a:lnTo>
                <a:lnTo>
                  <a:pt x="287613" y="155906"/>
                </a:lnTo>
                <a:lnTo>
                  <a:pt x="289209" y="162478"/>
                </a:lnTo>
                <a:lnTo>
                  <a:pt x="228210" y="162478"/>
                </a:lnTo>
                <a:lnTo>
                  <a:pt x="220625" y="163782"/>
                </a:lnTo>
                <a:lnTo>
                  <a:pt x="214633" y="167371"/>
                </a:lnTo>
                <a:lnTo>
                  <a:pt x="210443" y="172760"/>
                </a:lnTo>
                <a:lnTo>
                  <a:pt x="207519" y="181688"/>
                </a:lnTo>
                <a:lnTo>
                  <a:pt x="205320" y="183888"/>
                </a:lnTo>
                <a:close/>
              </a:path>
              <a:path w="470534" h="470535">
                <a:moveTo>
                  <a:pt x="214924" y="296883"/>
                </a:moveTo>
                <a:lnTo>
                  <a:pt x="195465" y="294935"/>
                </a:lnTo>
                <a:lnTo>
                  <a:pt x="180025" y="286826"/>
                </a:lnTo>
                <a:lnTo>
                  <a:pt x="169849" y="272484"/>
                </a:lnTo>
                <a:lnTo>
                  <a:pt x="166180" y="251842"/>
                </a:lnTo>
                <a:lnTo>
                  <a:pt x="170947" y="229822"/>
                </a:lnTo>
                <a:lnTo>
                  <a:pt x="182783" y="213620"/>
                </a:lnTo>
                <a:lnTo>
                  <a:pt x="199608" y="203238"/>
                </a:lnTo>
                <a:lnTo>
                  <a:pt x="219345" y="198677"/>
                </a:lnTo>
                <a:lnTo>
                  <a:pt x="251101" y="196455"/>
                </a:lnTo>
                <a:lnTo>
                  <a:pt x="251101" y="181688"/>
                </a:lnTo>
                <a:lnTo>
                  <a:pt x="249798" y="174305"/>
                </a:lnTo>
                <a:lnTo>
                  <a:pt x="245749" y="168204"/>
                </a:lnTo>
                <a:lnTo>
                  <a:pt x="238642" y="164025"/>
                </a:lnTo>
                <a:lnTo>
                  <a:pt x="228210" y="162478"/>
                </a:lnTo>
                <a:lnTo>
                  <a:pt x="289209" y="162478"/>
                </a:lnTo>
                <a:lnTo>
                  <a:pt x="291705" y="172760"/>
                </a:lnTo>
                <a:lnTo>
                  <a:pt x="291720" y="217865"/>
                </a:lnTo>
                <a:lnTo>
                  <a:pt x="251101" y="217865"/>
                </a:lnTo>
                <a:lnTo>
                  <a:pt x="234853" y="218605"/>
                </a:lnTo>
                <a:lnTo>
                  <a:pt x="225290" y="220904"/>
                </a:lnTo>
                <a:lnTo>
                  <a:pt x="216482" y="226457"/>
                </a:lnTo>
                <a:lnTo>
                  <a:pt x="210026" y="234918"/>
                </a:lnTo>
                <a:lnTo>
                  <a:pt x="207519" y="245939"/>
                </a:lnTo>
                <a:lnTo>
                  <a:pt x="208986" y="255522"/>
                </a:lnTo>
                <a:lnTo>
                  <a:pt x="214083" y="263192"/>
                </a:lnTo>
                <a:lnTo>
                  <a:pt x="222377" y="267425"/>
                </a:lnTo>
                <a:lnTo>
                  <a:pt x="301592" y="267425"/>
                </a:lnTo>
                <a:lnTo>
                  <a:pt x="302066" y="268089"/>
                </a:lnTo>
                <a:lnTo>
                  <a:pt x="303547" y="269570"/>
                </a:lnTo>
                <a:lnTo>
                  <a:pt x="302806" y="272511"/>
                </a:lnTo>
                <a:lnTo>
                  <a:pt x="301326" y="274732"/>
                </a:lnTo>
                <a:lnTo>
                  <a:pt x="299731" y="276213"/>
                </a:lnTo>
                <a:lnTo>
                  <a:pt x="257003" y="276213"/>
                </a:lnTo>
                <a:lnTo>
                  <a:pt x="248046" y="284530"/>
                </a:lnTo>
                <a:lnTo>
                  <a:pt x="237908" y="290705"/>
                </a:lnTo>
                <a:lnTo>
                  <a:pt x="226798" y="294802"/>
                </a:lnTo>
                <a:lnTo>
                  <a:pt x="214924" y="296883"/>
                </a:lnTo>
                <a:close/>
              </a:path>
              <a:path w="470534" h="470535">
                <a:moveTo>
                  <a:pt x="301592" y="267425"/>
                </a:moveTo>
                <a:lnTo>
                  <a:pt x="222377" y="267425"/>
                </a:lnTo>
                <a:lnTo>
                  <a:pt x="233372" y="266608"/>
                </a:lnTo>
                <a:lnTo>
                  <a:pt x="239570" y="263133"/>
                </a:lnTo>
                <a:lnTo>
                  <a:pt x="245283" y="256546"/>
                </a:lnTo>
                <a:lnTo>
                  <a:pt x="249473" y="247607"/>
                </a:lnTo>
                <a:lnTo>
                  <a:pt x="251101" y="237075"/>
                </a:lnTo>
                <a:lnTo>
                  <a:pt x="251101" y="217865"/>
                </a:lnTo>
                <a:lnTo>
                  <a:pt x="291720" y="217865"/>
                </a:lnTo>
                <a:lnTo>
                  <a:pt x="291798" y="247607"/>
                </a:lnTo>
                <a:lnTo>
                  <a:pt x="292461" y="255522"/>
                </a:lnTo>
                <a:lnTo>
                  <a:pt x="294683" y="257744"/>
                </a:lnTo>
                <a:lnTo>
                  <a:pt x="301592" y="267425"/>
                </a:lnTo>
                <a:close/>
              </a:path>
              <a:path w="470534" h="470535">
                <a:moveTo>
                  <a:pt x="279175" y="295423"/>
                </a:moveTo>
                <a:lnTo>
                  <a:pt x="275473" y="295423"/>
                </a:lnTo>
                <a:lnTo>
                  <a:pt x="273991" y="294683"/>
                </a:lnTo>
                <a:lnTo>
                  <a:pt x="273251" y="293942"/>
                </a:lnTo>
                <a:lnTo>
                  <a:pt x="257003" y="276213"/>
                </a:lnTo>
                <a:lnTo>
                  <a:pt x="299731" y="276213"/>
                </a:lnTo>
                <a:lnTo>
                  <a:pt x="280634" y="293942"/>
                </a:lnTo>
                <a:lnTo>
                  <a:pt x="279175" y="295423"/>
                </a:lnTo>
                <a:close/>
              </a:path>
              <a:path w="470534" h="470535">
                <a:moveTo>
                  <a:pt x="304265" y="296883"/>
                </a:moveTo>
                <a:lnTo>
                  <a:pt x="301326" y="296142"/>
                </a:lnTo>
                <a:lnTo>
                  <a:pt x="305747" y="293202"/>
                </a:lnTo>
                <a:lnTo>
                  <a:pt x="315386" y="288898"/>
                </a:lnTo>
                <a:lnTo>
                  <a:pt x="326892" y="287016"/>
                </a:lnTo>
                <a:lnTo>
                  <a:pt x="337431" y="287487"/>
                </a:lnTo>
                <a:lnTo>
                  <a:pt x="344166" y="290240"/>
                </a:lnTo>
                <a:lnTo>
                  <a:pt x="345069" y="295423"/>
                </a:lnTo>
                <a:lnTo>
                  <a:pt x="323476" y="295423"/>
                </a:lnTo>
                <a:lnTo>
                  <a:pt x="316092" y="296142"/>
                </a:lnTo>
                <a:lnTo>
                  <a:pt x="308709" y="296142"/>
                </a:lnTo>
                <a:lnTo>
                  <a:pt x="304265" y="296883"/>
                </a:lnTo>
                <a:close/>
              </a:path>
              <a:path w="470534" h="470535">
                <a:moveTo>
                  <a:pt x="241496" y="336043"/>
                </a:moveTo>
                <a:lnTo>
                  <a:pt x="180017" y="326893"/>
                </a:lnTo>
                <a:lnTo>
                  <a:pt x="126280" y="293942"/>
                </a:lnTo>
                <a:lnTo>
                  <a:pt x="124820" y="292461"/>
                </a:lnTo>
                <a:lnTo>
                  <a:pt x="126280" y="290980"/>
                </a:lnTo>
                <a:lnTo>
                  <a:pt x="135144" y="295423"/>
                </a:lnTo>
                <a:lnTo>
                  <a:pt x="135884" y="295423"/>
                </a:lnTo>
                <a:lnTo>
                  <a:pt x="179562" y="312692"/>
                </a:lnTo>
                <a:lnTo>
                  <a:pt x="226081" y="320059"/>
                </a:lnTo>
                <a:lnTo>
                  <a:pt x="305330" y="320059"/>
                </a:lnTo>
                <a:lnTo>
                  <a:pt x="288301" y="327173"/>
                </a:lnTo>
                <a:lnTo>
                  <a:pt x="265834" y="333131"/>
                </a:lnTo>
                <a:lnTo>
                  <a:pt x="241496" y="336043"/>
                </a:lnTo>
                <a:close/>
              </a:path>
              <a:path w="470534" h="470535">
                <a:moveTo>
                  <a:pt x="325698" y="329378"/>
                </a:moveTo>
                <a:lnTo>
                  <a:pt x="327919" y="323476"/>
                </a:lnTo>
                <a:lnTo>
                  <a:pt x="332340" y="312390"/>
                </a:lnTo>
                <a:lnTo>
                  <a:pt x="333821" y="305006"/>
                </a:lnTo>
                <a:lnTo>
                  <a:pt x="335302" y="299104"/>
                </a:lnTo>
                <a:lnTo>
                  <a:pt x="335302" y="296142"/>
                </a:lnTo>
                <a:lnTo>
                  <a:pt x="329378" y="296142"/>
                </a:lnTo>
                <a:lnTo>
                  <a:pt x="323476" y="295423"/>
                </a:lnTo>
                <a:lnTo>
                  <a:pt x="345069" y="295423"/>
                </a:lnTo>
                <a:lnTo>
                  <a:pt x="345052" y="296142"/>
                </a:lnTo>
                <a:lnTo>
                  <a:pt x="343051" y="305663"/>
                </a:lnTo>
                <a:lnTo>
                  <a:pt x="338758" y="316522"/>
                </a:lnTo>
                <a:lnTo>
                  <a:pt x="333080" y="324957"/>
                </a:lnTo>
                <a:lnTo>
                  <a:pt x="332340" y="325697"/>
                </a:lnTo>
                <a:lnTo>
                  <a:pt x="325698" y="329378"/>
                </a:lnTo>
                <a:close/>
              </a:path>
              <a:path w="470534" h="470535">
                <a:moveTo>
                  <a:pt x="305330" y="320059"/>
                </a:moveTo>
                <a:lnTo>
                  <a:pt x="226081" y="320059"/>
                </a:lnTo>
                <a:lnTo>
                  <a:pt x="273295" y="317319"/>
                </a:lnTo>
                <a:lnTo>
                  <a:pt x="319055" y="304266"/>
                </a:lnTo>
                <a:lnTo>
                  <a:pt x="321254" y="303547"/>
                </a:lnTo>
                <a:lnTo>
                  <a:pt x="324216" y="302807"/>
                </a:lnTo>
                <a:lnTo>
                  <a:pt x="325698" y="304266"/>
                </a:lnTo>
                <a:lnTo>
                  <a:pt x="326438" y="305747"/>
                </a:lnTo>
                <a:lnTo>
                  <a:pt x="325698" y="307969"/>
                </a:lnTo>
                <a:lnTo>
                  <a:pt x="323476" y="309450"/>
                </a:lnTo>
                <a:lnTo>
                  <a:pt x="307861" y="319002"/>
                </a:lnTo>
                <a:lnTo>
                  <a:pt x="305330" y="320059"/>
                </a:lnTo>
                <a:close/>
              </a:path>
            </a:pathLst>
          </a:custGeom>
          <a:solidFill>
            <a:srgbClr val="058ECD"/>
          </a:solidFill>
        </p:spPr>
        <p:txBody>
          <a:bodyPr wrap="square" lIns="0" tIns="0" rIns="0" bIns="0" rtlCol="0"/>
          <a:lstStyle/>
          <a:p>
            <a:endParaRPr/>
          </a:p>
        </p:txBody>
      </p:sp>
      <p:sp>
        <p:nvSpPr>
          <p:cNvPr id="46" name="object 46"/>
          <p:cNvSpPr/>
          <p:nvPr/>
        </p:nvSpPr>
        <p:spPr>
          <a:xfrm>
            <a:off x="4866794" y="5451275"/>
            <a:ext cx="470534" cy="470534"/>
          </a:xfrm>
          <a:custGeom>
            <a:avLst/>
            <a:gdLst/>
            <a:ahLst/>
            <a:cxnLst/>
            <a:rect l="l" t="t" r="r" b="b"/>
            <a:pathLst>
              <a:path w="470535" h="470535">
                <a:moveTo>
                  <a:pt x="234853" y="470447"/>
                </a:moveTo>
                <a:lnTo>
                  <a:pt x="187443" y="465656"/>
                </a:lnTo>
                <a:lnTo>
                  <a:pt x="143321" y="451915"/>
                </a:lnTo>
                <a:lnTo>
                  <a:pt x="103423" y="430177"/>
                </a:lnTo>
                <a:lnTo>
                  <a:pt x="68683" y="401394"/>
                </a:lnTo>
                <a:lnTo>
                  <a:pt x="40036" y="366518"/>
                </a:lnTo>
                <a:lnTo>
                  <a:pt x="18417" y="326502"/>
                </a:lnTo>
                <a:lnTo>
                  <a:pt x="4760" y="282296"/>
                </a:lnTo>
                <a:lnTo>
                  <a:pt x="0" y="234853"/>
                </a:lnTo>
                <a:lnTo>
                  <a:pt x="4760" y="187443"/>
                </a:lnTo>
                <a:lnTo>
                  <a:pt x="18417" y="143321"/>
                </a:lnTo>
                <a:lnTo>
                  <a:pt x="40036" y="103423"/>
                </a:lnTo>
                <a:lnTo>
                  <a:pt x="68683" y="68683"/>
                </a:lnTo>
                <a:lnTo>
                  <a:pt x="103423" y="40036"/>
                </a:lnTo>
                <a:lnTo>
                  <a:pt x="143321" y="18417"/>
                </a:lnTo>
                <a:lnTo>
                  <a:pt x="187443" y="4760"/>
                </a:lnTo>
                <a:lnTo>
                  <a:pt x="234853" y="0"/>
                </a:lnTo>
                <a:lnTo>
                  <a:pt x="282296" y="4760"/>
                </a:lnTo>
                <a:lnTo>
                  <a:pt x="314686" y="14766"/>
                </a:lnTo>
                <a:lnTo>
                  <a:pt x="234853" y="14766"/>
                </a:lnTo>
                <a:lnTo>
                  <a:pt x="191808" y="18989"/>
                </a:lnTo>
                <a:lnTo>
                  <a:pt x="150842" y="31382"/>
                </a:lnTo>
                <a:lnTo>
                  <a:pt x="112923" y="51529"/>
                </a:lnTo>
                <a:lnTo>
                  <a:pt x="79017" y="79017"/>
                </a:lnTo>
                <a:lnTo>
                  <a:pt x="51529" y="112506"/>
                </a:lnTo>
                <a:lnTo>
                  <a:pt x="31382" y="150287"/>
                </a:lnTo>
                <a:lnTo>
                  <a:pt x="18989" y="191392"/>
                </a:lnTo>
                <a:lnTo>
                  <a:pt x="14766" y="234853"/>
                </a:lnTo>
                <a:lnTo>
                  <a:pt x="18989" y="278315"/>
                </a:lnTo>
                <a:lnTo>
                  <a:pt x="31382" y="319420"/>
                </a:lnTo>
                <a:lnTo>
                  <a:pt x="51529" y="357200"/>
                </a:lnTo>
                <a:lnTo>
                  <a:pt x="79017" y="390689"/>
                </a:lnTo>
                <a:lnTo>
                  <a:pt x="112923" y="418605"/>
                </a:lnTo>
                <a:lnTo>
                  <a:pt x="150842" y="438973"/>
                </a:lnTo>
                <a:lnTo>
                  <a:pt x="191808" y="451446"/>
                </a:lnTo>
                <a:lnTo>
                  <a:pt x="234853" y="455681"/>
                </a:lnTo>
                <a:lnTo>
                  <a:pt x="314386" y="455681"/>
                </a:lnTo>
                <a:lnTo>
                  <a:pt x="282296" y="465656"/>
                </a:lnTo>
                <a:lnTo>
                  <a:pt x="234853" y="470447"/>
                </a:lnTo>
                <a:close/>
              </a:path>
              <a:path w="470535" h="470535">
                <a:moveTo>
                  <a:pt x="314386" y="455681"/>
                </a:moveTo>
                <a:lnTo>
                  <a:pt x="234853" y="455681"/>
                </a:lnTo>
                <a:lnTo>
                  <a:pt x="278326" y="451446"/>
                </a:lnTo>
                <a:lnTo>
                  <a:pt x="319512" y="438973"/>
                </a:lnTo>
                <a:lnTo>
                  <a:pt x="357513" y="418605"/>
                </a:lnTo>
                <a:lnTo>
                  <a:pt x="391429" y="390689"/>
                </a:lnTo>
                <a:lnTo>
                  <a:pt x="418918" y="357200"/>
                </a:lnTo>
                <a:lnTo>
                  <a:pt x="439065" y="319420"/>
                </a:lnTo>
                <a:lnTo>
                  <a:pt x="451458" y="278315"/>
                </a:lnTo>
                <a:lnTo>
                  <a:pt x="455681" y="234853"/>
                </a:lnTo>
                <a:lnTo>
                  <a:pt x="451458" y="191392"/>
                </a:lnTo>
                <a:lnTo>
                  <a:pt x="439065" y="150287"/>
                </a:lnTo>
                <a:lnTo>
                  <a:pt x="418918" y="112506"/>
                </a:lnTo>
                <a:lnTo>
                  <a:pt x="391429" y="79017"/>
                </a:lnTo>
                <a:lnTo>
                  <a:pt x="357513" y="51529"/>
                </a:lnTo>
                <a:lnTo>
                  <a:pt x="319512" y="31382"/>
                </a:lnTo>
                <a:lnTo>
                  <a:pt x="278326" y="18989"/>
                </a:lnTo>
                <a:lnTo>
                  <a:pt x="234853" y="14766"/>
                </a:lnTo>
                <a:lnTo>
                  <a:pt x="314686" y="14766"/>
                </a:lnTo>
                <a:lnTo>
                  <a:pt x="366518" y="40036"/>
                </a:lnTo>
                <a:lnTo>
                  <a:pt x="401394" y="68683"/>
                </a:lnTo>
                <a:lnTo>
                  <a:pt x="430177" y="103423"/>
                </a:lnTo>
                <a:lnTo>
                  <a:pt x="451915" y="143321"/>
                </a:lnTo>
                <a:lnTo>
                  <a:pt x="465656" y="187443"/>
                </a:lnTo>
                <a:lnTo>
                  <a:pt x="470447" y="234853"/>
                </a:lnTo>
                <a:lnTo>
                  <a:pt x="465656" y="282296"/>
                </a:lnTo>
                <a:lnTo>
                  <a:pt x="451915" y="326502"/>
                </a:lnTo>
                <a:lnTo>
                  <a:pt x="430177" y="366518"/>
                </a:lnTo>
                <a:lnTo>
                  <a:pt x="401394" y="401394"/>
                </a:lnTo>
                <a:lnTo>
                  <a:pt x="366518" y="430177"/>
                </a:lnTo>
                <a:lnTo>
                  <a:pt x="326501" y="451915"/>
                </a:lnTo>
                <a:lnTo>
                  <a:pt x="314386" y="455681"/>
                </a:lnTo>
                <a:close/>
              </a:path>
              <a:path w="470535" h="470535">
                <a:moveTo>
                  <a:pt x="343426" y="345626"/>
                </a:moveTo>
                <a:lnTo>
                  <a:pt x="127761" y="345626"/>
                </a:lnTo>
                <a:lnTo>
                  <a:pt x="125561" y="343426"/>
                </a:lnTo>
                <a:lnTo>
                  <a:pt x="125561" y="127020"/>
                </a:lnTo>
                <a:lnTo>
                  <a:pt x="127761" y="125561"/>
                </a:lnTo>
                <a:lnTo>
                  <a:pt x="343426" y="125561"/>
                </a:lnTo>
                <a:lnTo>
                  <a:pt x="345626" y="127020"/>
                </a:lnTo>
                <a:lnTo>
                  <a:pt x="345626" y="134404"/>
                </a:lnTo>
                <a:lnTo>
                  <a:pt x="134404" y="134404"/>
                </a:lnTo>
                <a:lnTo>
                  <a:pt x="134404" y="234853"/>
                </a:lnTo>
                <a:lnTo>
                  <a:pt x="234853" y="234853"/>
                </a:lnTo>
                <a:lnTo>
                  <a:pt x="234853" y="336762"/>
                </a:lnTo>
                <a:lnTo>
                  <a:pt x="345626" y="336762"/>
                </a:lnTo>
                <a:lnTo>
                  <a:pt x="345626" y="343426"/>
                </a:lnTo>
                <a:lnTo>
                  <a:pt x="343426" y="345626"/>
                </a:lnTo>
                <a:close/>
              </a:path>
              <a:path w="470535" h="470535">
                <a:moveTo>
                  <a:pt x="345626" y="336762"/>
                </a:moveTo>
                <a:lnTo>
                  <a:pt x="336762" y="336762"/>
                </a:lnTo>
                <a:lnTo>
                  <a:pt x="336762" y="234853"/>
                </a:lnTo>
                <a:lnTo>
                  <a:pt x="234853" y="234853"/>
                </a:lnTo>
                <a:lnTo>
                  <a:pt x="234853" y="134404"/>
                </a:lnTo>
                <a:lnTo>
                  <a:pt x="345626" y="134404"/>
                </a:lnTo>
                <a:lnTo>
                  <a:pt x="345626" y="336762"/>
                </a:lnTo>
                <a:close/>
              </a:path>
            </a:pathLst>
          </a:custGeom>
          <a:solidFill>
            <a:srgbClr val="058ECD"/>
          </a:solidFill>
        </p:spPr>
        <p:txBody>
          <a:bodyPr wrap="square" lIns="0" tIns="0" rIns="0" bIns="0" rtlCol="0"/>
          <a:lstStyle/>
          <a:p>
            <a:endParaRPr/>
          </a:p>
        </p:txBody>
      </p:sp>
      <p:sp>
        <p:nvSpPr>
          <p:cNvPr id="47" name="object 47"/>
          <p:cNvSpPr/>
          <p:nvPr/>
        </p:nvSpPr>
        <p:spPr>
          <a:xfrm>
            <a:off x="5832487" y="5451275"/>
            <a:ext cx="470534" cy="470534"/>
          </a:xfrm>
          <a:custGeom>
            <a:avLst/>
            <a:gdLst/>
            <a:ahLst/>
            <a:cxnLst/>
            <a:rect l="l" t="t" r="r" b="b"/>
            <a:pathLst>
              <a:path w="470535" h="470535">
                <a:moveTo>
                  <a:pt x="234853" y="470447"/>
                </a:moveTo>
                <a:lnTo>
                  <a:pt x="187442" y="465656"/>
                </a:lnTo>
                <a:lnTo>
                  <a:pt x="143321" y="451915"/>
                </a:lnTo>
                <a:lnTo>
                  <a:pt x="103423" y="430177"/>
                </a:lnTo>
                <a:lnTo>
                  <a:pt x="68683" y="401394"/>
                </a:lnTo>
                <a:lnTo>
                  <a:pt x="40036" y="366518"/>
                </a:lnTo>
                <a:lnTo>
                  <a:pt x="18417" y="326502"/>
                </a:lnTo>
                <a:lnTo>
                  <a:pt x="4760" y="282296"/>
                </a:lnTo>
                <a:lnTo>
                  <a:pt x="0" y="234853"/>
                </a:lnTo>
                <a:lnTo>
                  <a:pt x="4760" y="187443"/>
                </a:lnTo>
                <a:lnTo>
                  <a:pt x="18417" y="143321"/>
                </a:lnTo>
                <a:lnTo>
                  <a:pt x="40036" y="103423"/>
                </a:lnTo>
                <a:lnTo>
                  <a:pt x="68683" y="68683"/>
                </a:lnTo>
                <a:lnTo>
                  <a:pt x="103423" y="40036"/>
                </a:lnTo>
                <a:lnTo>
                  <a:pt x="143321" y="18417"/>
                </a:lnTo>
                <a:lnTo>
                  <a:pt x="187442" y="4760"/>
                </a:lnTo>
                <a:lnTo>
                  <a:pt x="234853" y="0"/>
                </a:lnTo>
                <a:lnTo>
                  <a:pt x="282296" y="4760"/>
                </a:lnTo>
                <a:lnTo>
                  <a:pt x="314686" y="14766"/>
                </a:lnTo>
                <a:lnTo>
                  <a:pt x="234853" y="14766"/>
                </a:lnTo>
                <a:lnTo>
                  <a:pt x="191808" y="18989"/>
                </a:lnTo>
                <a:lnTo>
                  <a:pt x="150842" y="31382"/>
                </a:lnTo>
                <a:lnTo>
                  <a:pt x="112923" y="51529"/>
                </a:lnTo>
                <a:lnTo>
                  <a:pt x="79017" y="79017"/>
                </a:lnTo>
                <a:lnTo>
                  <a:pt x="51529" y="112506"/>
                </a:lnTo>
                <a:lnTo>
                  <a:pt x="31382" y="150287"/>
                </a:lnTo>
                <a:lnTo>
                  <a:pt x="18989" y="191392"/>
                </a:lnTo>
                <a:lnTo>
                  <a:pt x="14766" y="234853"/>
                </a:lnTo>
                <a:lnTo>
                  <a:pt x="18989" y="278315"/>
                </a:lnTo>
                <a:lnTo>
                  <a:pt x="31382" y="319420"/>
                </a:lnTo>
                <a:lnTo>
                  <a:pt x="51529" y="357200"/>
                </a:lnTo>
                <a:lnTo>
                  <a:pt x="79017" y="390689"/>
                </a:lnTo>
                <a:lnTo>
                  <a:pt x="112923" y="418605"/>
                </a:lnTo>
                <a:lnTo>
                  <a:pt x="150842" y="438973"/>
                </a:lnTo>
                <a:lnTo>
                  <a:pt x="191808" y="451446"/>
                </a:lnTo>
                <a:lnTo>
                  <a:pt x="234853" y="455681"/>
                </a:lnTo>
                <a:lnTo>
                  <a:pt x="314386" y="455681"/>
                </a:lnTo>
                <a:lnTo>
                  <a:pt x="282296" y="465656"/>
                </a:lnTo>
                <a:lnTo>
                  <a:pt x="234853" y="470447"/>
                </a:lnTo>
                <a:close/>
              </a:path>
              <a:path w="470535" h="470535">
                <a:moveTo>
                  <a:pt x="314386" y="455681"/>
                </a:moveTo>
                <a:lnTo>
                  <a:pt x="234853" y="455681"/>
                </a:lnTo>
                <a:lnTo>
                  <a:pt x="278326" y="451446"/>
                </a:lnTo>
                <a:lnTo>
                  <a:pt x="319512" y="438973"/>
                </a:lnTo>
                <a:lnTo>
                  <a:pt x="357513" y="418605"/>
                </a:lnTo>
                <a:lnTo>
                  <a:pt x="391429" y="390689"/>
                </a:lnTo>
                <a:lnTo>
                  <a:pt x="418918" y="357200"/>
                </a:lnTo>
                <a:lnTo>
                  <a:pt x="439065" y="319420"/>
                </a:lnTo>
                <a:lnTo>
                  <a:pt x="451458" y="278315"/>
                </a:lnTo>
                <a:lnTo>
                  <a:pt x="455681" y="234853"/>
                </a:lnTo>
                <a:lnTo>
                  <a:pt x="451458" y="191392"/>
                </a:lnTo>
                <a:lnTo>
                  <a:pt x="439065" y="150287"/>
                </a:lnTo>
                <a:lnTo>
                  <a:pt x="418918" y="112506"/>
                </a:lnTo>
                <a:lnTo>
                  <a:pt x="391429" y="79017"/>
                </a:lnTo>
                <a:lnTo>
                  <a:pt x="357513" y="51529"/>
                </a:lnTo>
                <a:lnTo>
                  <a:pt x="319512" y="31382"/>
                </a:lnTo>
                <a:lnTo>
                  <a:pt x="278326" y="18989"/>
                </a:lnTo>
                <a:lnTo>
                  <a:pt x="234853" y="14766"/>
                </a:lnTo>
                <a:lnTo>
                  <a:pt x="314686" y="14766"/>
                </a:lnTo>
                <a:lnTo>
                  <a:pt x="366518" y="40036"/>
                </a:lnTo>
                <a:lnTo>
                  <a:pt x="401394" y="68683"/>
                </a:lnTo>
                <a:lnTo>
                  <a:pt x="430177" y="103423"/>
                </a:lnTo>
                <a:lnTo>
                  <a:pt x="451915" y="143321"/>
                </a:lnTo>
                <a:lnTo>
                  <a:pt x="465656" y="187443"/>
                </a:lnTo>
                <a:lnTo>
                  <a:pt x="470447" y="234853"/>
                </a:lnTo>
                <a:lnTo>
                  <a:pt x="465656" y="282296"/>
                </a:lnTo>
                <a:lnTo>
                  <a:pt x="451915" y="326502"/>
                </a:lnTo>
                <a:lnTo>
                  <a:pt x="430177" y="366518"/>
                </a:lnTo>
                <a:lnTo>
                  <a:pt x="401394" y="401394"/>
                </a:lnTo>
                <a:lnTo>
                  <a:pt x="366518" y="430177"/>
                </a:lnTo>
                <a:lnTo>
                  <a:pt x="326501" y="451915"/>
                </a:lnTo>
                <a:lnTo>
                  <a:pt x="314386" y="455681"/>
                </a:lnTo>
                <a:close/>
              </a:path>
              <a:path w="470535" h="470535">
                <a:moveTo>
                  <a:pt x="215643" y="343426"/>
                </a:moveTo>
                <a:lnTo>
                  <a:pt x="129982" y="343426"/>
                </a:lnTo>
                <a:lnTo>
                  <a:pt x="182429" y="219346"/>
                </a:lnTo>
                <a:lnTo>
                  <a:pt x="235593" y="96006"/>
                </a:lnTo>
                <a:lnTo>
                  <a:pt x="288759" y="219346"/>
                </a:lnTo>
                <a:lnTo>
                  <a:pt x="297808" y="240756"/>
                </a:lnTo>
                <a:lnTo>
                  <a:pt x="215643" y="240756"/>
                </a:lnTo>
                <a:lnTo>
                  <a:pt x="215643" y="268089"/>
                </a:lnTo>
                <a:lnTo>
                  <a:pt x="198677" y="268089"/>
                </a:lnTo>
                <a:lnTo>
                  <a:pt x="195714" y="273992"/>
                </a:lnTo>
                <a:lnTo>
                  <a:pt x="215643" y="291721"/>
                </a:lnTo>
                <a:lnTo>
                  <a:pt x="215643" y="343426"/>
                </a:lnTo>
                <a:close/>
              </a:path>
              <a:path w="470535" h="470535">
                <a:moveTo>
                  <a:pt x="246680" y="267349"/>
                </a:moveTo>
                <a:lnTo>
                  <a:pt x="246680" y="240756"/>
                </a:lnTo>
                <a:lnTo>
                  <a:pt x="297808" y="240756"/>
                </a:lnTo>
                <a:lnTo>
                  <a:pt x="304363" y="256263"/>
                </a:lnTo>
                <a:lnTo>
                  <a:pt x="267349" y="256263"/>
                </a:lnTo>
                <a:lnTo>
                  <a:pt x="246680" y="267349"/>
                </a:lnTo>
                <a:close/>
              </a:path>
              <a:path w="470535" h="470535">
                <a:moveTo>
                  <a:pt x="246680" y="295423"/>
                </a:moveTo>
                <a:lnTo>
                  <a:pt x="246680" y="275473"/>
                </a:lnTo>
                <a:lnTo>
                  <a:pt x="271051" y="263646"/>
                </a:lnTo>
                <a:lnTo>
                  <a:pt x="267349" y="256263"/>
                </a:lnTo>
                <a:lnTo>
                  <a:pt x="304363" y="256263"/>
                </a:lnTo>
                <a:lnTo>
                  <a:pt x="313108" y="276954"/>
                </a:lnTo>
                <a:lnTo>
                  <a:pt x="284337" y="276954"/>
                </a:lnTo>
                <a:lnTo>
                  <a:pt x="246680" y="295423"/>
                </a:lnTo>
                <a:close/>
              </a:path>
              <a:path w="470535" h="470535">
                <a:moveTo>
                  <a:pt x="215643" y="282116"/>
                </a:moveTo>
                <a:lnTo>
                  <a:pt x="198677" y="268089"/>
                </a:lnTo>
                <a:lnTo>
                  <a:pt x="215643" y="268089"/>
                </a:lnTo>
                <a:lnTo>
                  <a:pt x="215643" y="282116"/>
                </a:lnTo>
                <a:close/>
              </a:path>
              <a:path w="470535" h="470535">
                <a:moveTo>
                  <a:pt x="341205" y="343426"/>
                </a:moveTo>
                <a:lnTo>
                  <a:pt x="246680" y="343426"/>
                </a:lnTo>
                <a:lnTo>
                  <a:pt x="246680" y="304266"/>
                </a:lnTo>
                <a:lnTo>
                  <a:pt x="287299" y="283597"/>
                </a:lnTo>
                <a:lnTo>
                  <a:pt x="284337" y="276954"/>
                </a:lnTo>
                <a:lnTo>
                  <a:pt x="313108" y="276954"/>
                </a:lnTo>
                <a:lnTo>
                  <a:pt x="341205" y="343426"/>
                </a:lnTo>
                <a:close/>
              </a:path>
            </a:pathLst>
          </a:custGeom>
          <a:solidFill>
            <a:srgbClr val="058ECD"/>
          </a:solidFill>
        </p:spPr>
        <p:txBody>
          <a:bodyPr wrap="square" lIns="0" tIns="0" rIns="0" bIns="0" rtlCol="0"/>
          <a:lstStyle/>
          <a:p>
            <a:endParaRPr/>
          </a:p>
        </p:txBody>
      </p:sp>
      <p:sp>
        <p:nvSpPr>
          <p:cNvPr id="48" name="object 48"/>
          <p:cNvSpPr/>
          <p:nvPr/>
        </p:nvSpPr>
        <p:spPr>
          <a:xfrm>
            <a:off x="6765456" y="5451275"/>
            <a:ext cx="470534" cy="470534"/>
          </a:xfrm>
          <a:custGeom>
            <a:avLst/>
            <a:gdLst/>
            <a:ahLst/>
            <a:cxnLst/>
            <a:rect l="l" t="t" r="r" b="b"/>
            <a:pathLst>
              <a:path w="470534" h="470535">
                <a:moveTo>
                  <a:pt x="235224" y="470447"/>
                </a:moveTo>
                <a:lnTo>
                  <a:pt x="187853" y="465656"/>
                </a:lnTo>
                <a:lnTo>
                  <a:pt x="143716" y="451915"/>
                </a:lnTo>
                <a:lnTo>
                  <a:pt x="103762" y="430177"/>
                </a:lnTo>
                <a:lnTo>
                  <a:pt x="68941" y="401394"/>
                </a:lnTo>
                <a:lnTo>
                  <a:pt x="40205" y="366518"/>
                </a:lnTo>
                <a:lnTo>
                  <a:pt x="18502" y="326502"/>
                </a:lnTo>
                <a:lnTo>
                  <a:pt x="4783" y="282296"/>
                </a:lnTo>
                <a:lnTo>
                  <a:pt x="0" y="234853"/>
                </a:lnTo>
                <a:lnTo>
                  <a:pt x="4783" y="187443"/>
                </a:lnTo>
                <a:lnTo>
                  <a:pt x="18502" y="143321"/>
                </a:lnTo>
                <a:lnTo>
                  <a:pt x="40205" y="103423"/>
                </a:lnTo>
                <a:lnTo>
                  <a:pt x="68941" y="68683"/>
                </a:lnTo>
                <a:lnTo>
                  <a:pt x="103762" y="40036"/>
                </a:lnTo>
                <a:lnTo>
                  <a:pt x="143716" y="18417"/>
                </a:lnTo>
                <a:lnTo>
                  <a:pt x="187853" y="4760"/>
                </a:lnTo>
                <a:lnTo>
                  <a:pt x="235224" y="0"/>
                </a:lnTo>
                <a:lnTo>
                  <a:pt x="282594" y="4760"/>
                </a:lnTo>
                <a:lnTo>
                  <a:pt x="314934" y="14766"/>
                </a:lnTo>
                <a:lnTo>
                  <a:pt x="235224" y="14766"/>
                </a:lnTo>
                <a:lnTo>
                  <a:pt x="191836" y="18989"/>
                </a:lnTo>
                <a:lnTo>
                  <a:pt x="150793" y="31382"/>
                </a:lnTo>
                <a:lnTo>
                  <a:pt x="113066" y="51529"/>
                </a:lnTo>
                <a:lnTo>
                  <a:pt x="79627" y="79017"/>
                </a:lnTo>
                <a:lnTo>
                  <a:pt x="52077" y="112506"/>
                </a:lnTo>
                <a:lnTo>
                  <a:pt x="31709" y="150287"/>
                </a:lnTo>
                <a:lnTo>
                  <a:pt x="19079" y="191392"/>
                </a:lnTo>
                <a:lnTo>
                  <a:pt x="14745" y="234853"/>
                </a:lnTo>
                <a:lnTo>
                  <a:pt x="19079" y="278315"/>
                </a:lnTo>
                <a:lnTo>
                  <a:pt x="31709" y="319420"/>
                </a:lnTo>
                <a:lnTo>
                  <a:pt x="52077" y="357200"/>
                </a:lnTo>
                <a:lnTo>
                  <a:pt x="79627" y="390689"/>
                </a:lnTo>
                <a:lnTo>
                  <a:pt x="113066" y="418605"/>
                </a:lnTo>
                <a:lnTo>
                  <a:pt x="150793" y="438973"/>
                </a:lnTo>
                <a:lnTo>
                  <a:pt x="191836" y="451446"/>
                </a:lnTo>
                <a:lnTo>
                  <a:pt x="235224" y="455681"/>
                </a:lnTo>
                <a:lnTo>
                  <a:pt x="314635" y="455681"/>
                </a:lnTo>
                <a:lnTo>
                  <a:pt x="282594" y="465656"/>
                </a:lnTo>
                <a:lnTo>
                  <a:pt x="235224" y="470447"/>
                </a:lnTo>
                <a:close/>
              </a:path>
              <a:path w="470534" h="470535">
                <a:moveTo>
                  <a:pt x="314635" y="455681"/>
                </a:moveTo>
                <a:lnTo>
                  <a:pt x="235224" y="455681"/>
                </a:lnTo>
                <a:lnTo>
                  <a:pt x="278611" y="451446"/>
                </a:lnTo>
                <a:lnTo>
                  <a:pt x="319654" y="438973"/>
                </a:lnTo>
                <a:lnTo>
                  <a:pt x="357381" y="418605"/>
                </a:lnTo>
                <a:lnTo>
                  <a:pt x="390820" y="390689"/>
                </a:lnTo>
                <a:lnTo>
                  <a:pt x="418682" y="357200"/>
                </a:lnTo>
                <a:lnTo>
                  <a:pt x="439016" y="319420"/>
                </a:lnTo>
                <a:lnTo>
                  <a:pt x="451473" y="278315"/>
                </a:lnTo>
                <a:lnTo>
                  <a:pt x="455703" y="234853"/>
                </a:lnTo>
                <a:lnTo>
                  <a:pt x="451473" y="191392"/>
                </a:lnTo>
                <a:lnTo>
                  <a:pt x="439016" y="150287"/>
                </a:lnTo>
                <a:lnTo>
                  <a:pt x="418682" y="112506"/>
                </a:lnTo>
                <a:lnTo>
                  <a:pt x="390820" y="79017"/>
                </a:lnTo>
                <a:lnTo>
                  <a:pt x="357381" y="51529"/>
                </a:lnTo>
                <a:lnTo>
                  <a:pt x="319654" y="31382"/>
                </a:lnTo>
                <a:lnTo>
                  <a:pt x="278611" y="18989"/>
                </a:lnTo>
                <a:lnTo>
                  <a:pt x="235224" y="14766"/>
                </a:lnTo>
                <a:lnTo>
                  <a:pt x="314934" y="14766"/>
                </a:lnTo>
                <a:lnTo>
                  <a:pt x="366685" y="40036"/>
                </a:lnTo>
                <a:lnTo>
                  <a:pt x="401506" y="68683"/>
                </a:lnTo>
                <a:lnTo>
                  <a:pt x="430242" y="103423"/>
                </a:lnTo>
                <a:lnTo>
                  <a:pt x="451945" y="143321"/>
                </a:lnTo>
                <a:lnTo>
                  <a:pt x="465663" y="187443"/>
                </a:lnTo>
                <a:lnTo>
                  <a:pt x="470447" y="234853"/>
                </a:lnTo>
                <a:lnTo>
                  <a:pt x="465663" y="282296"/>
                </a:lnTo>
                <a:lnTo>
                  <a:pt x="451945" y="326502"/>
                </a:lnTo>
                <a:lnTo>
                  <a:pt x="430242" y="366518"/>
                </a:lnTo>
                <a:lnTo>
                  <a:pt x="401506" y="401394"/>
                </a:lnTo>
                <a:lnTo>
                  <a:pt x="366685" y="430177"/>
                </a:lnTo>
                <a:lnTo>
                  <a:pt x="326731" y="451915"/>
                </a:lnTo>
                <a:lnTo>
                  <a:pt x="314635" y="455681"/>
                </a:lnTo>
                <a:close/>
              </a:path>
              <a:path w="470534" h="470535">
                <a:moveTo>
                  <a:pt x="183605" y="312390"/>
                </a:moveTo>
                <a:lnTo>
                  <a:pt x="154120" y="306438"/>
                </a:lnTo>
                <a:lnTo>
                  <a:pt x="130239" y="290242"/>
                </a:lnTo>
                <a:lnTo>
                  <a:pt x="114239" y="266292"/>
                </a:lnTo>
                <a:lnTo>
                  <a:pt x="108399" y="237075"/>
                </a:lnTo>
                <a:lnTo>
                  <a:pt x="114239" y="207855"/>
                </a:lnTo>
                <a:lnTo>
                  <a:pt x="130239" y="183896"/>
                </a:lnTo>
                <a:lnTo>
                  <a:pt x="154120" y="167693"/>
                </a:lnTo>
                <a:lnTo>
                  <a:pt x="183605" y="161738"/>
                </a:lnTo>
                <a:lnTo>
                  <a:pt x="205739" y="164854"/>
                </a:lnTo>
                <a:lnTo>
                  <a:pt x="225180" y="173926"/>
                </a:lnTo>
                <a:lnTo>
                  <a:pt x="237701" y="185369"/>
                </a:lnTo>
                <a:lnTo>
                  <a:pt x="183605" y="185369"/>
                </a:lnTo>
                <a:lnTo>
                  <a:pt x="163411" y="189396"/>
                </a:lnTo>
                <a:lnTo>
                  <a:pt x="147014" y="200416"/>
                </a:lnTo>
                <a:lnTo>
                  <a:pt x="136009" y="216840"/>
                </a:lnTo>
                <a:lnTo>
                  <a:pt x="131986" y="237075"/>
                </a:lnTo>
                <a:lnTo>
                  <a:pt x="136009" y="257298"/>
                </a:lnTo>
                <a:lnTo>
                  <a:pt x="147014" y="273714"/>
                </a:lnTo>
                <a:lnTo>
                  <a:pt x="163411" y="284732"/>
                </a:lnTo>
                <a:lnTo>
                  <a:pt x="183605" y="288759"/>
                </a:lnTo>
                <a:lnTo>
                  <a:pt x="237935" y="288759"/>
                </a:lnTo>
                <a:lnTo>
                  <a:pt x="229654" y="296512"/>
                </a:lnTo>
                <a:lnTo>
                  <a:pt x="215504" y="305105"/>
                </a:lnTo>
                <a:lnTo>
                  <a:pt x="199970" y="310511"/>
                </a:lnTo>
                <a:lnTo>
                  <a:pt x="183605" y="312390"/>
                </a:lnTo>
                <a:close/>
              </a:path>
              <a:path w="470534" h="470535">
                <a:moveTo>
                  <a:pt x="351296" y="288759"/>
                </a:moveTo>
                <a:lnTo>
                  <a:pt x="306009" y="288759"/>
                </a:lnTo>
                <a:lnTo>
                  <a:pt x="317662" y="287467"/>
                </a:lnTo>
                <a:lnTo>
                  <a:pt x="326757" y="282851"/>
                </a:lnTo>
                <a:lnTo>
                  <a:pt x="332670" y="275466"/>
                </a:lnTo>
                <a:lnTo>
                  <a:pt x="334780" y="265868"/>
                </a:lnTo>
                <a:lnTo>
                  <a:pt x="333361" y="258500"/>
                </a:lnTo>
                <a:lnTo>
                  <a:pt x="328967" y="253412"/>
                </a:lnTo>
                <a:lnTo>
                  <a:pt x="321392" y="249571"/>
                </a:lnTo>
                <a:lnTo>
                  <a:pt x="310430" y="245939"/>
                </a:lnTo>
                <a:lnTo>
                  <a:pt x="291389" y="238401"/>
                </a:lnTo>
                <a:lnTo>
                  <a:pt x="277531" y="229408"/>
                </a:lnTo>
                <a:lnTo>
                  <a:pt x="269064" y="217786"/>
                </a:lnTo>
                <a:lnTo>
                  <a:pt x="266195" y="202357"/>
                </a:lnTo>
                <a:lnTo>
                  <a:pt x="269122" y="186272"/>
                </a:lnTo>
                <a:lnTo>
                  <a:pt x="277446" y="173924"/>
                </a:lnTo>
                <a:lnTo>
                  <a:pt x="290461" y="166011"/>
                </a:lnTo>
                <a:lnTo>
                  <a:pt x="307489" y="163219"/>
                </a:lnTo>
                <a:lnTo>
                  <a:pt x="318954" y="164603"/>
                </a:lnTo>
                <a:lnTo>
                  <a:pt x="328965" y="168756"/>
                </a:lnTo>
                <a:lnTo>
                  <a:pt x="337456" y="175678"/>
                </a:lnTo>
                <a:lnTo>
                  <a:pt x="343835" y="184628"/>
                </a:lnTo>
                <a:lnTo>
                  <a:pt x="295685" y="184628"/>
                </a:lnTo>
                <a:lnTo>
                  <a:pt x="288323" y="192012"/>
                </a:lnTo>
                <a:lnTo>
                  <a:pt x="288323" y="201617"/>
                </a:lnTo>
                <a:lnTo>
                  <a:pt x="290063" y="208995"/>
                </a:lnTo>
                <a:lnTo>
                  <a:pt x="295051" y="214083"/>
                </a:lnTo>
                <a:lnTo>
                  <a:pt x="302942" y="217927"/>
                </a:lnTo>
                <a:lnTo>
                  <a:pt x="313392" y="221567"/>
                </a:lnTo>
                <a:lnTo>
                  <a:pt x="320013" y="223767"/>
                </a:lnTo>
                <a:lnTo>
                  <a:pt x="336278" y="230357"/>
                </a:lnTo>
                <a:lnTo>
                  <a:pt x="348321" y="238817"/>
                </a:lnTo>
                <a:lnTo>
                  <a:pt x="355799" y="250463"/>
                </a:lnTo>
                <a:lnTo>
                  <a:pt x="358367" y="266608"/>
                </a:lnTo>
                <a:lnTo>
                  <a:pt x="354461" y="284556"/>
                </a:lnTo>
                <a:lnTo>
                  <a:pt x="351296" y="288759"/>
                </a:lnTo>
                <a:close/>
              </a:path>
              <a:path w="470534" h="470535">
                <a:moveTo>
                  <a:pt x="327396" y="196455"/>
                </a:moveTo>
                <a:lnTo>
                  <a:pt x="325915" y="196455"/>
                </a:lnTo>
                <a:lnTo>
                  <a:pt x="325915" y="195715"/>
                </a:lnTo>
                <a:lnTo>
                  <a:pt x="320013" y="187590"/>
                </a:lnTo>
                <a:lnTo>
                  <a:pt x="314132" y="184628"/>
                </a:lnTo>
                <a:lnTo>
                  <a:pt x="343835" y="184628"/>
                </a:lnTo>
                <a:lnTo>
                  <a:pt x="344363" y="185369"/>
                </a:lnTo>
                <a:lnTo>
                  <a:pt x="344363" y="187590"/>
                </a:lnTo>
                <a:lnTo>
                  <a:pt x="343623" y="187590"/>
                </a:lnTo>
                <a:lnTo>
                  <a:pt x="328137" y="195715"/>
                </a:lnTo>
                <a:lnTo>
                  <a:pt x="327396" y="196455"/>
                </a:lnTo>
                <a:close/>
              </a:path>
              <a:path w="470534" h="470535">
                <a:moveTo>
                  <a:pt x="307489" y="311671"/>
                </a:moveTo>
                <a:lnTo>
                  <a:pt x="265808" y="291723"/>
                </a:lnTo>
                <a:lnTo>
                  <a:pt x="254390" y="269570"/>
                </a:lnTo>
                <a:lnTo>
                  <a:pt x="230802" y="216384"/>
                </a:lnTo>
                <a:lnTo>
                  <a:pt x="223216" y="203755"/>
                </a:lnTo>
                <a:lnTo>
                  <a:pt x="212178" y="193959"/>
                </a:lnTo>
                <a:lnTo>
                  <a:pt x="198652" y="187621"/>
                </a:lnTo>
                <a:lnTo>
                  <a:pt x="183605" y="185369"/>
                </a:lnTo>
                <a:lnTo>
                  <a:pt x="237701" y="185369"/>
                </a:lnTo>
                <a:lnTo>
                  <a:pt x="241161" y="188531"/>
                </a:lnTo>
                <a:lnTo>
                  <a:pt x="252931" y="208260"/>
                </a:lnTo>
                <a:lnTo>
                  <a:pt x="255072" y="213386"/>
                </a:lnTo>
                <a:lnTo>
                  <a:pt x="260668" y="226544"/>
                </a:lnTo>
                <a:lnTo>
                  <a:pt x="277259" y="263646"/>
                </a:lnTo>
                <a:lnTo>
                  <a:pt x="306009" y="288759"/>
                </a:lnTo>
                <a:lnTo>
                  <a:pt x="351296" y="288759"/>
                </a:lnTo>
                <a:lnTo>
                  <a:pt x="343710" y="298835"/>
                </a:lnTo>
                <a:lnTo>
                  <a:pt x="327568" y="308266"/>
                </a:lnTo>
                <a:lnTo>
                  <a:pt x="307489" y="311671"/>
                </a:lnTo>
                <a:close/>
              </a:path>
              <a:path w="470534" h="470535">
                <a:moveTo>
                  <a:pt x="237935" y="288759"/>
                </a:moveTo>
                <a:lnTo>
                  <a:pt x="183605" y="288759"/>
                </a:lnTo>
                <a:lnTo>
                  <a:pt x="197590" y="286869"/>
                </a:lnTo>
                <a:lnTo>
                  <a:pt x="210334" y="281381"/>
                </a:lnTo>
                <a:lnTo>
                  <a:pt x="221143" y="272569"/>
                </a:lnTo>
                <a:lnTo>
                  <a:pt x="229321" y="260706"/>
                </a:lnTo>
                <a:lnTo>
                  <a:pt x="230062" y="259965"/>
                </a:lnTo>
                <a:lnTo>
                  <a:pt x="231542" y="259965"/>
                </a:lnTo>
                <a:lnTo>
                  <a:pt x="232283" y="260706"/>
                </a:lnTo>
                <a:lnTo>
                  <a:pt x="232283" y="261447"/>
                </a:lnTo>
                <a:lnTo>
                  <a:pt x="241864" y="282851"/>
                </a:lnTo>
                <a:lnTo>
                  <a:pt x="241867" y="285078"/>
                </a:lnTo>
                <a:lnTo>
                  <a:pt x="237935" y="288759"/>
                </a:lnTo>
                <a:close/>
              </a:path>
            </a:pathLst>
          </a:custGeom>
          <a:solidFill>
            <a:srgbClr val="058ECD"/>
          </a:solidFill>
        </p:spPr>
        <p:txBody>
          <a:bodyPr wrap="square" lIns="0" tIns="0" rIns="0" bIns="0" rtlCol="0"/>
          <a:lstStyle/>
          <a:p>
            <a:endParaRPr/>
          </a:p>
        </p:txBody>
      </p:sp>
      <p:sp>
        <p:nvSpPr>
          <p:cNvPr id="49" name="object 49"/>
          <p:cNvSpPr/>
          <p:nvPr/>
        </p:nvSpPr>
        <p:spPr>
          <a:xfrm>
            <a:off x="7729821" y="5451275"/>
            <a:ext cx="470534" cy="470534"/>
          </a:xfrm>
          <a:custGeom>
            <a:avLst/>
            <a:gdLst/>
            <a:ahLst/>
            <a:cxnLst/>
            <a:rect l="l" t="t" r="r" b="b"/>
            <a:pathLst>
              <a:path w="470534" h="470535">
                <a:moveTo>
                  <a:pt x="235223" y="470447"/>
                </a:moveTo>
                <a:lnTo>
                  <a:pt x="187853" y="465656"/>
                </a:lnTo>
                <a:lnTo>
                  <a:pt x="143716" y="451915"/>
                </a:lnTo>
                <a:lnTo>
                  <a:pt x="103762" y="430177"/>
                </a:lnTo>
                <a:lnTo>
                  <a:pt x="68941" y="401394"/>
                </a:lnTo>
                <a:lnTo>
                  <a:pt x="40205" y="366518"/>
                </a:lnTo>
                <a:lnTo>
                  <a:pt x="18502" y="326502"/>
                </a:lnTo>
                <a:lnTo>
                  <a:pt x="4783" y="282296"/>
                </a:lnTo>
                <a:lnTo>
                  <a:pt x="0" y="234853"/>
                </a:lnTo>
                <a:lnTo>
                  <a:pt x="4783" y="187443"/>
                </a:lnTo>
                <a:lnTo>
                  <a:pt x="18502" y="143321"/>
                </a:lnTo>
                <a:lnTo>
                  <a:pt x="40205" y="103423"/>
                </a:lnTo>
                <a:lnTo>
                  <a:pt x="68941" y="68683"/>
                </a:lnTo>
                <a:lnTo>
                  <a:pt x="103762" y="40036"/>
                </a:lnTo>
                <a:lnTo>
                  <a:pt x="143716" y="18417"/>
                </a:lnTo>
                <a:lnTo>
                  <a:pt x="187853" y="4760"/>
                </a:lnTo>
                <a:lnTo>
                  <a:pt x="235223" y="0"/>
                </a:lnTo>
                <a:lnTo>
                  <a:pt x="282594" y="4760"/>
                </a:lnTo>
                <a:lnTo>
                  <a:pt x="314934" y="14766"/>
                </a:lnTo>
                <a:lnTo>
                  <a:pt x="235223" y="14766"/>
                </a:lnTo>
                <a:lnTo>
                  <a:pt x="191836" y="18989"/>
                </a:lnTo>
                <a:lnTo>
                  <a:pt x="150793" y="31382"/>
                </a:lnTo>
                <a:lnTo>
                  <a:pt x="113066" y="51529"/>
                </a:lnTo>
                <a:lnTo>
                  <a:pt x="79627" y="79017"/>
                </a:lnTo>
                <a:lnTo>
                  <a:pt x="51765" y="112506"/>
                </a:lnTo>
                <a:lnTo>
                  <a:pt x="31431" y="150287"/>
                </a:lnTo>
                <a:lnTo>
                  <a:pt x="18975" y="191392"/>
                </a:lnTo>
                <a:lnTo>
                  <a:pt x="14745" y="234853"/>
                </a:lnTo>
                <a:lnTo>
                  <a:pt x="18975" y="278315"/>
                </a:lnTo>
                <a:lnTo>
                  <a:pt x="31431" y="319420"/>
                </a:lnTo>
                <a:lnTo>
                  <a:pt x="51765" y="357200"/>
                </a:lnTo>
                <a:lnTo>
                  <a:pt x="79627" y="390689"/>
                </a:lnTo>
                <a:lnTo>
                  <a:pt x="113066" y="418605"/>
                </a:lnTo>
                <a:lnTo>
                  <a:pt x="150793" y="438973"/>
                </a:lnTo>
                <a:lnTo>
                  <a:pt x="191836" y="451446"/>
                </a:lnTo>
                <a:lnTo>
                  <a:pt x="235223" y="455681"/>
                </a:lnTo>
                <a:lnTo>
                  <a:pt x="314634" y="455681"/>
                </a:lnTo>
                <a:lnTo>
                  <a:pt x="282594" y="465656"/>
                </a:lnTo>
                <a:lnTo>
                  <a:pt x="235223" y="470447"/>
                </a:lnTo>
                <a:close/>
              </a:path>
              <a:path w="470534" h="470535">
                <a:moveTo>
                  <a:pt x="314634" y="455681"/>
                </a:moveTo>
                <a:lnTo>
                  <a:pt x="235223" y="455681"/>
                </a:lnTo>
                <a:lnTo>
                  <a:pt x="278610" y="451446"/>
                </a:lnTo>
                <a:lnTo>
                  <a:pt x="319654" y="438973"/>
                </a:lnTo>
                <a:lnTo>
                  <a:pt x="357381" y="418605"/>
                </a:lnTo>
                <a:lnTo>
                  <a:pt x="390820" y="390689"/>
                </a:lnTo>
                <a:lnTo>
                  <a:pt x="418682" y="357200"/>
                </a:lnTo>
                <a:lnTo>
                  <a:pt x="439016" y="319420"/>
                </a:lnTo>
                <a:lnTo>
                  <a:pt x="451473" y="278315"/>
                </a:lnTo>
                <a:lnTo>
                  <a:pt x="455702" y="234853"/>
                </a:lnTo>
                <a:lnTo>
                  <a:pt x="451473" y="191392"/>
                </a:lnTo>
                <a:lnTo>
                  <a:pt x="439016" y="150287"/>
                </a:lnTo>
                <a:lnTo>
                  <a:pt x="418682" y="112506"/>
                </a:lnTo>
                <a:lnTo>
                  <a:pt x="390820" y="79017"/>
                </a:lnTo>
                <a:lnTo>
                  <a:pt x="357381" y="51529"/>
                </a:lnTo>
                <a:lnTo>
                  <a:pt x="319654" y="31382"/>
                </a:lnTo>
                <a:lnTo>
                  <a:pt x="278610" y="18989"/>
                </a:lnTo>
                <a:lnTo>
                  <a:pt x="235223" y="14766"/>
                </a:lnTo>
                <a:lnTo>
                  <a:pt x="314934" y="14766"/>
                </a:lnTo>
                <a:lnTo>
                  <a:pt x="366685" y="40036"/>
                </a:lnTo>
                <a:lnTo>
                  <a:pt x="401505" y="68683"/>
                </a:lnTo>
                <a:lnTo>
                  <a:pt x="430242" y="103423"/>
                </a:lnTo>
                <a:lnTo>
                  <a:pt x="451945" y="143321"/>
                </a:lnTo>
                <a:lnTo>
                  <a:pt x="465663" y="187443"/>
                </a:lnTo>
                <a:lnTo>
                  <a:pt x="470447" y="234853"/>
                </a:lnTo>
                <a:lnTo>
                  <a:pt x="465663" y="282296"/>
                </a:lnTo>
                <a:lnTo>
                  <a:pt x="451945" y="326502"/>
                </a:lnTo>
                <a:lnTo>
                  <a:pt x="430242" y="366518"/>
                </a:lnTo>
                <a:lnTo>
                  <a:pt x="401505" y="401394"/>
                </a:lnTo>
                <a:lnTo>
                  <a:pt x="366685" y="430177"/>
                </a:lnTo>
                <a:lnTo>
                  <a:pt x="326731" y="451915"/>
                </a:lnTo>
                <a:lnTo>
                  <a:pt x="314634" y="455681"/>
                </a:lnTo>
                <a:close/>
              </a:path>
              <a:path w="470534" h="470535">
                <a:moveTo>
                  <a:pt x="237072" y="372040"/>
                </a:moveTo>
                <a:lnTo>
                  <a:pt x="110598" y="258484"/>
                </a:lnTo>
                <a:lnTo>
                  <a:pt x="101205" y="235964"/>
                </a:lnTo>
                <a:lnTo>
                  <a:pt x="103554" y="224010"/>
                </a:lnTo>
                <a:lnTo>
                  <a:pt x="110598" y="213444"/>
                </a:lnTo>
                <a:lnTo>
                  <a:pt x="214576" y="109313"/>
                </a:lnTo>
                <a:lnTo>
                  <a:pt x="225135" y="102661"/>
                </a:lnTo>
                <a:lnTo>
                  <a:pt x="237072" y="100443"/>
                </a:lnTo>
                <a:lnTo>
                  <a:pt x="249005" y="102661"/>
                </a:lnTo>
                <a:lnTo>
                  <a:pt x="259552" y="109313"/>
                </a:lnTo>
                <a:lnTo>
                  <a:pt x="306748" y="156576"/>
                </a:lnTo>
                <a:lnTo>
                  <a:pt x="276949" y="186109"/>
                </a:lnTo>
                <a:lnTo>
                  <a:pt x="179184" y="186109"/>
                </a:lnTo>
                <a:lnTo>
                  <a:pt x="172541" y="189072"/>
                </a:lnTo>
                <a:lnTo>
                  <a:pt x="146731" y="214924"/>
                </a:lnTo>
                <a:lnTo>
                  <a:pt x="141570" y="219346"/>
                </a:lnTo>
                <a:lnTo>
                  <a:pt x="139370" y="225989"/>
                </a:lnTo>
                <a:lnTo>
                  <a:pt x="139370" y="239274"/>
                </a:lnTo>
                <a:lnTo>
                  <a:pt x="141570" y="245199"/>
                </a:lnTo>
                <a:lnTo>
                  <a:pt x="221959" y="325697"/>
                </a:lnTo>
                <a:lnTo>
                  <a:pt x="225640" y="327919"/>
                </a:lnTo>
                <a:lnTo>
                  <a:pt x="230062" y="328638"/>
                </a:lnTo>
                <a:lnTo>
                  <a:pt x="231542" y="329378"/>
                </a:lnTo>
                <a:lnTo>
                  <a:pt x="292739" y="329378"/>
                </a:lnTo>
                <a:lnTo>
                  <a:pt x="259552" y="362615"/>
                </a:lnTo>
                <a:lnTo>
                  <a:pt x="249005" y="369684"/>
                </a:lnTo>
                <a:lnTo>
                  <a:pt x="237072" y="372040"/>
                </a:lnTo>
                <a:close/>
              </a:path>
              <a:path w="470534" h="470535">
                <a:moveTo>
                  <a:pt x="304527" y="249620"/>
                </a:moveTo>
                <a:lnTo>
                  <a:pt x="235223" y="249620"/>
                </a:lnTo>
                <a:lnTo>
                  <a:pt x="338460" y="146230"/>
                </a:lnTo>
                <a:lnTo>
                  <a:pt x="340660" y="145490"/>
                </a:lnTo>
                <a:lnTo>
                  <a:pt x="345822" y="145490"/>
                </a:lnTo>
                <a:lnTo>
                  <a:pt x="348044" y="146230"/>
                </a:lnTo>
                <a:lnTo>
                  <a:pt x="349525" y="147711"/>
                </a:lnTo>
                <a:lnTo>
                  <a:pt x="370891" y="169861"/>
                </a:lnTo>
                <a:lnTo>
                  <a:pt x="374594" y="173564"/>
                </a:lnTo>
                <a:lnTo>
                  <a:pt x="373853" y="179467"/>
                </a:lnTo>
                <a:lnTo>
                  <a:pt x="370891" y="183147"/>
                </a:lnTo>
                <a:lnTo>
                  <a:pt x="304527" y="249620"/>
                </a:lnTo>
                <a:close/>
              </a:path>
              <a:path w="470534" h="470535">
                <a:moveTo>
                  <a:pt x="235964" y="226729"/>
                </a:moveTo>
                <a:lnTo>
                  <a:pt x="198350" y="189072"/>
                </a:lnTo>
                <a:lnTo>
                  <a:pt x="191729" y="186109"/>
                </a:lnTo>
                <a:lnTo>
                  <a:pt x="276949" y="186109"/>
                </a:lnTo>
                <a:lnTo>
                  <a:pt x="235964" y="226729"/>
                </a:lnTo>
                <a:close/>
              </a:path>
              <a:path w="470534" h="470535">
                <a:moveTo>
                  <a:pt x="238163" y="316092"/>
                </a:moveTo>
                <a:lnTo>
                  <a:pt x="235223" y="316092"/>
                </a:lnTo>
                <a:lnTo>
                  <a:pt x="234483" y="314611"/>
                </a:lnTo>
                <a:lnTo>
                  <a:pt x="232283" y="314611"/>
                </a:lnTo>
                <a:lnTo>
                  <a:pt x="230802" y="311671"/>
                </a:lnTo>
                <a:lnTo>
                  <a:pt x="157055" y="238556"/>
                </a:lnTo>
                <a:lnTo>
                  <a:pt x="154115" y="234853"/>
                </a:lnTo>
                <a:lnTo>
                  <a:pt x="154115" y="229691"/>
                </a:lnTo>
                <a:lnTo>
                  <a:pt x="157055" y="225989"/>
                </a:lnTo>
                <a:lnTo>
                  <a:pt x="178443" y="205319"/>
                </a:lnTo>
                <a:lnTo>
                  <a:pt x="179923" y="203098"/>
                </a:lnTo>
                <a:lnTo>
                  <a:pt x="182864" y="202357"/>
                </a:lnTo>
                <a:lnTo>
                  <a:pt x="187285" y="202357"/>
                </a:lnTo>
                <a:lnTo>
                  <a:pt x="189507" y="203098"/>
                </a:lnTo>
                <a:lnTo>
                  <a:pt x="190988" y="205319"/>
                </a:lnTo>
                <a:lnTo>
                  <a:pt x="235223" y="249620"/>
                </a:lnTo>
                <a:lnTo>
                  <a:pt x="304527" y="249620"/>
                </a:lnTo>
                <a:lnTo>
                  <a:pt x="238163" y="316092"/>
                </a:lnTo>
                <a:close/>
              </a:path>
              <a:path w="470534" h="470535">
                <a:moveTo>
                  <a:pt x="292739" y="329378"/>
                </a:moveTo>
                <a:lnTo>
                  <a:pt x="242607" y="329378"/>
                </a:lnTo>
                <a:lnTo>
                  <a:pt x="249228" y="327179"/>
                </a:lnTo>
                <a:lnTo>
                  <a:pt x="253649" y="321995"/>
                </a:lnTo>
                <a:lnTo>
                  <a:pt x="362789" y="212703"/>
                </a:lnTo>
                <a:lnTo>
                  <a:pt x="363529" y="213444"/>
                </a:lnTo>
                <a:lnTo>
                  <a:pt x="370169" y="224010"/>
                </a:lnTo>
                <a:lnTo>
                  <a:pt x="372383" y="235964"/>
                </a:lnTo>
                <a:lnTo>
                  <a:pt x="370169" y="247919"/>
                </a:lnTo>
                <a:lnTo>
                  <a:pt x="363529" y="258484"/>
                </a:lnTo>
                <a:lnTo>
                  <a:pt x="292739" y="329378"/>
                </a:lnTo>
                <a:close/>
              </a:path>
            </a:pathLst>
          </a:custGeom>
          <a:solidFill>
            <a:srgbClr val="058ECD"/>
          </a:solidFill>
        </p:spPr>
        <p:txBody>
          <a:bodyPr wrap="square" lIns="0" tIns="0" rIns="0" bIns="0" rtlCol="0"/>
          <a:lstStyle/>
          <a:p>
            <a:endParaRPr/>
          </a:p>
        </p:txBody>
      </p:sp>
      <p:sp>
        <p:nvSpPr>
          <p:cNvPr id="50" name="object 50"/>
          <p:cNvSpPr/>
          <p:nvPr/>
        </p:nvSpPr>
        <p:spPr>
          <a:xfrm>
            <a:off x="8645890" y="5451275"/>
            <a:ext cx="470534" cy="470534"/>
          </a:xfrm>
          <a:custGeom>
            <a:avLst/>
            <a:gdLst/>
            <a:ahLst/>
            <a:cxnLst/>
            <a:rect l="l" t="t" r="r" b="b"/>
            <a:pathLst>
              <a:path w="470534" h="470535">
                <a:moveTo>
                  <a:pt x="235594" y="470447"/>
                </a:moveTo>
                <a:lnTo>
                  <a:pt x="188151" y="465656"/>
                </a:lnTo>
                <a:lnTo>
                  <a:pt x="143945" y="451915"/>
                </a:lnTo>
                <a:lnTo>
                  <a:pt x="103929" y="430177"/>
                </a:lnTo>
                <a:lnTo>
                  <a:pt x="69053" y="401394"/>
                </a:lnTo>
                <a:lnTo>
                  <a:pt x="40270" y="366518"/>
                </a:lnTo>
                <a:lnTo>
                  <a:pt x="18532" y="326502"/>
                </a:lnTo>
                <a:lnTo>
                  <a:pt x="4791" y="282296"/>
                </a:lnTo>
                <a:lnTo>
                  <a:pt x="0" y="234853"/>
                </a:lnTo>
                <a:lnTo>
                  <a:pt x="4791" y="187443"/>
                </a:lnTo>
                <a:lnTo>
                  <a:pt x="18532" y="143321"/>
                </a:lnTo>
                <a:lnTo>
                  <a:pt x="40270" y="103423"/>
                </a:lnTo>
                <a:lnTo>
                  <a:pt x="69053" y="68683"/>
                </a:lnTo>
                <a:lnTo>
                  <a:pt x="103929" y="40036"/>
                </a:lnTo>
                <a:lnTo>
                  <a:pt x="143945" y="18417"/>
                </a:lnTo>
                <a:lnTo>
                  <a:pt x="188151" y="4760"/>
                </a:lnTo>
                <a:lnTo>
                  <a:pt x="235594" y="0"/>
                </a:lnTo>
                <a:lnTo>
                  <a:pt x="283005" y="4760"/>
                </a:lnTo>
                <a:lnTo>
                  <a:pt x="315333" y="14766"/>
                </a:lnTo>
                <a:lnTo>
                  <a:pt x="235594" y="14766"/>
                </a:lnTo>
                <a:lnTo>
                  <a:pt x="192132" y="18989"/>
                </a:lnTo>
                <a:lnTo>
                  <a:pt x="151027" y="31382"/>
                </a:lnTo>
                <a:lnTo>
                  <a:pt x="113247" y="51529"/>
                </a:lnTo>
                <a:lnTo>
                  <a:pt x="79758" y="79017"/>
                </a:lnTo>
                <a:lnTo>
                  <a:pt x="51842" y="112506"/>
                </a:lnTo>
                <a:lnTo>
                  <a:pt x="31474" y="150287"/>
                </a:lnTo>
                <a:lnTo>
                  <a:pt x="19001" y="191392"/>
                </a:lnTo>
                <a:lnTo>
                  <a:pt x="14766" y="234853"/>
                </a:lnTo>
                <a:lnTo>
                  <a:pt x="19001" y="278315"/>
                </a:lnTo>
                <a:lnTo>
                  <a:pt x="31474" y="319420"/>
                </a:lnTo>
                <a:lnTo>
                  <a:pt x="51842" y="357200"/>
                </a:lnTo>
                <a:lnTo>
                  <a:pt x="79758" y="390689"/>
                </a:lnTo>
                <a:lnTo>
                  <a:pt x="113247" y="418605"/>
                </a:lnTo>
                <a:lnTo>
                  <a:pt x="151027" y="438973"/>
                </a:lnTo>
                <a:lnTo>
                  <a:pt x="192132" y="451446"/>
                </a:lnTo>
                <a:lnTo>
                  <a:pt x="235594" y="455681"/>
                </a:lnTo>
                <a:lnTo>
                  <a:pt x="315034" y="455681"/>
                </a:lnTo>
                <a:lnTo>
                  <a:pt x="283005" y="465656"/>
                </a:lnTo>
                <a:lnTo>
                  <a:pt x="235594" y="470447"/>
                </a:lnTo>
                <a:close/>
              </a:path>
              <a:path w="470534" h="470535">
                <a:moveTo>
                  <a:pt x="315034" y="455681"/>
                </a:moveTo>
                <a:lnTo>
                  <a:pt x="235594" y="455681"/>
                </a:lnTo>
                <a:lnTo>
                  <a:pt x="279055" y="451446"/>
                </a:lnTo>
                <a:lnTo>
                  <a:pt x="320160" y="438973"/>
                </a:lnTo>
                <a:lnTo>
                  <a:pt x="357941" y="418605"/>
                </a:lnTo>
                <a:lnTo>
                  <a:pt x="391429" y="390689"/>
                </a:lnTo>
                <a:lnTo>
                  <a:pt x="418918" y="357200"/>
                </a:lnTo>
                <a:lnTo>
                  <a:pt x="439065" y="319420"/>
                </a:lnTo>
                <a:lnTo>
                  <a:pt x="451458" y="278315"/>
                </a:lnTo>
                <a:lnTo>
                  <a:pt x="455680" y="234853"/>
                </a:lnTo>
                <a:lnTo>
                  <a:pt x="451458" y="191392"/>
                </a:lnTo>
                <a:lnTo>
                  <a:pt x="439065" y="150287"/>
                </a:lnTo>
                <a:lnTo>
                  <a:pt x="418918" y="112506"/>
                </a:lnTo>
                <a:lnTo>
                  <a:pt x="391429" y="79017"/>
                </a:lnTo>
                <a:lnTo>
                  <a:pt x="357941" y="51529"/>
                </a:lnTo>
                <a:lnTo>
                  <a:pt x="320160" y="31382"/>
                </a:lnTo>
                <a:lnTo>
                  <a:pt x="279055" y="18989"/>
                </a:lnTo>
                <a:lnTo>
                  <a:pt x="235594" y="14766"/>
                </a:lnTo>
                <a:lnTo>
                  <a:pt x="315333" y="14766"/>
                </a:lnTo>
                <a:lnTo>
                  <a:pt x="367024" y="40036"/>
                </a:lnTo>
                <a:lnTo>
                  <a:pt x="401764" y="68683"/>
                </a:lnTo>
                <a:lnTo>
                  <a:pt x="430411" y="103423"/>
                </a:lnTo>
                <a:lnTo>
                  <a:pt x="452030" y="143321"/>
                </a:lnTo>
                <a:lnTo>
                  <a:pt x="465687" y="187443"/>
                </a:lnTo>
                <a:lnTo>
                  <a:pt x="470447" y="234853"/>
                </a:lnTo>
                <a:lnTo>
                  <a:pt x="465687" y="282296"/>
                </a:lnTo>
                <a:lnTo>
                  <a:pt x="452030" y="326502"/>
                </a:lnTo>
                <a:lnTo>
                  <a:pt x="430411" y="366518"/>
                </a:lnTo>
                <a:lnTo>
                  <a:pt x="401764" y="401394"/>
                </a:lnTo>
                <a:lnTo>
                  <a:pt x="367024" y="430177"/>
                </a:lnTo>
                <a:lnTo>
                  <a:pt x="327126" y="451915"/>
                </a:lnTo>
                <a:lnTo>
                  <a:pt x="315034" y="455681"/>
                </a:lnTo>
                <a:close/>
              </a:path>
              <a:path w="470534" h="470535">
                <a:moveTo>
                  <a:pt x="167640" y="273251"/>
                </a:moveTo>
                <a:lnTo>
                  <a:pt x="100448" y="273251"/>
                </a:lnTo>
                <a:lnTo>
                  <a:pt x="100448" y="192012"/>
                </a:lnTo>
                <a:lnTo>
                  <a:pt x="141809" y="192012"/>
                </a:lnTo>
                <a:lnTo>
                  <a:pt x="141809" y="156576"/>
                </a:lnTo>
                <a:lnTo>
                  <a:pt x="167640" y="156576"/>
                </a:lnTo>
                <a:lnTo>
                  <a:pt x="167640" y="214184"/>
                </a:lnTo>
                <a:lnTo>
                  <a:pt x="127761" y="214184"/>
                </a:lnTo>
                <a:lnTo>
                  <a:pt x="127761" y="251842"/>
                </a:lnTo>
                <a:lnTo>
                  <a:pt x="167640" y="251842"/>
                </a:lnTo>
                <a:lnTo>
                  <a:pt x="167640" y="273251"/>
                </a:lnTo>
                <a:close/>
              </a:path>
              <a:path w="470534" h="470535">
                <a:moveTo>
                  <a:pt x="209000" y="180207"/>
                </a:moveTo>
                <a:lnTo>
                  <a:pt x="180948" y="180207"/>
                </a:lnTo>
                <a:lnTo>
                  <a:pt x="180948" y="158057"/>
                </a:lnTo>
                <a:lnTo>
                  <a:pt x="209000" y="158057"/>
                </a:lnTo>
                <a:lnTo>
                  <a:pt x="209000" y="180207"/>
                </a:lnTo>
                <a:close/>
              </a:path>
              <a:path w="470534" h="470535">
                <a:moveTo>
                  <a:pt x="209000" y="274732"/>
                </a:moveTo>
                <a:lnTo>
                  <a:pt x="180948" y="274732"/>
                </a:lnTo>
                <a:lnTo>
                  <a:pt x="180948" y="192012"/>
                </a:lnTo>
                <a:lnTo>
                  <a:pt x="209000" y="192012"/>
                </a:lnTo>
                <a:lnTo>
                  <a:pt x="209000" y="274732"/>
                </a:lnTo>
                <a:close/>
              </a:path>
              <a:path w="470534" h="470535">
                <a:moveTo>
                  <a:pt x="289499" y="310190"/>
                </a:moveTo>
                <a:lnTo>
                  <a:pt x="222308" y="310190"/>
                </a:lnTo>
                <a:lnTo>
                  <a:pt x="222308" y="287299"/>
                </a:lnTo>
                <a:lnTo>
                  <a:pt x="262927" y="287299"/>
                </a:lnTo>
                <a:lnTo>
                  <a:pt x="262927" y="274732"/>
                </a:lnTo>
                <a:lnTo>
                  <a:pt x="222308" y="274732"/>
                </a:lnTo>
                <a:lnTo>
                  <a:pt x="222308" y="192752"/>
                </a:lnTo>
                <a:lnTo>
                  <a:pt x="289499" y="192752"/>
                </a:lnTo>
                <a:lnTo>
                  <a:pt x="289499" y="214184"/>
                </a:lnTo>
                <a:lnTo>
                  <a:pt x="248879" y="214184"/>
                </a:lnTo>
                <a:lnTo>
                  <a:pt x="248879" y="251842"/>
                </a:lnTo>
                <a:lnTo>
                  <a:pt x="289499" y="251842"/>
                </a:lnTo>
                <a:lnTo>
                  <a:pt x="289499" y="310190"/>
                </a:lnTo>
                <a:close/>
              </a:path>
              <a:path w="470534" h="470535">
                <a:moveTo>
                  <a:pt x="369998" y="310190"/>
                </a:moveTo>
                <a:lnTo>
                  <a:pt x="302066" y="310190"/>
                </a:lnTo>
                <a:lnTo>
                  <a:pt x="302066" y="287299"/>
                </a:lnTo>
                <a:lnTo>
                  <a:pt x="343427" y="287299"/>
                </a:lnTo>
                <a:lnTo>
                  <a:pt x="343427" y="274732"/>
                </a:lnTo>
                <a:lnTo>
                  <a:pt x="303547" y="274732"/>
                </a:lnTo>
                <a:lnTo>
                  <a:pt x="303547" y="192752"/>
                </a:lnTo>
                <a:lnTo>
                  <a:pt x="369998" y="192752"/>
                </a:lnTo>
                <a:lnTo>
                  <a:pt x="369998" y="214184"/>
                </a:lnTo>
                <a:lnTo>
                  <a:pt x="330119" y="214184"/>
                </a:lnTo>
                <a:lnTo>
                  <a:pt x="330119" y="251842"/>
                </a:lnTo>
                <a:lnTo>
                  <a:pt x="369998" y="251842"/>
                </a:lnTo>
                <a:lnTo>
                  <a:pt x="369998" y="310190"/>
                </a:lnTo>
                <a:close/>
              </a:path>
              <a:path w="470534" h="470535">
                <a:moveTo>
                  <a:pt x="167640" y="251842"/>
                </a:moveTo>
                <a:lnTo>
                  <a:pt x="141809" y="251842"/>
                </a:lnTo>
                <a:lnTo>
                  <a:pt x="141809" y="214184"/>
                </a:lnTo>
                <a:lnTo>
                  <a:pt x="167640" y="214184"/>
                </a:lnTo>
                <a:lnTo>
                  <a:pt x="167640" y="251842"/>
                </a:lnTo>
                <a:close/>
              </a:path>
              <a:path w="470534" h="470535">
                <a:moveTo>
                  <a:pt x="289499" y="251842"/>
                </a:moveTo>
                <a:lnTo>
                  <a:pt x="262927" y="251842"/>
                </a:lnTo>
                <a:lnTo>
                  <a:pt x="262927" y="214184"/>
                </a:lnTo>
                <a:lnTo>
                  <a:pt x="289499" y="214184"/>
                </a:lnTo>
                <a:lnTo>
                  <a:pt x="289499" y="251842"/>
                </a:lnTo>
                <a:close/>
              </a:path>
              <a:path w="470534" h="470535">
                <a:moveTo>
                  <a:pt x="369998" y="251842"/>
                </a:moveTo>
                <a:lnTo>
                  <a:pt x="343427" y="251842"/>
                </a:lnTo>
                <a:lnTo>
                  <a:pt x="343427" y="214184"/>
                </a:lnTo>
                <a:lnTo>
                  <a:pt x="369998" y="214184"/>
                </a:lnTo>
                <a:lnTo>
                  <a:pt x="369998" y="251842"/>
                </a:lnTo>
                <a:close/>
              </a:path>
            </a:pathLst>
          </a:custGeom>
          <a:solidFill>
            <a:srgbClr val="058ECD"/>
          </a:solidFill>
        </p:spPr>
        <p:txBody>
          <a:bodyPr wrap="square" lIns="0" tIns="0" rIns="0" bIns="0" rtlCol="0"/>
          <a:lstStyle/>
          <a:p>
            <a:endParaRPr/>
          </a:p>
        </p:txBody>
      </p:sp>
      <p:pic>
        <p:nvPicPr>
          <p:cNvPr id="51" name="object 51"/>
          <p:cNvPicPr/>
          <p:nvPr/>
        </p:nvPicPr>
        <p:blipFill>
          <a:blip r:embed="rId8" cstate="print"/>
          <a:stretch>
            <a:fillRect/>
          </a:stretch>
        </p:blipFill>
        <p:spPr>
          <a:xfrm>
            <a:off x="5308283" y="753315"/>
            <a:ext cx="3365577" cy="2888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55023" y="3493158"/>
            <a:ext cx="2727325"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B7B7B7"/>
                </a:solidFill>
                <a:latin typeface="Tahoma"/>
                <a:cs typeface="Tahoma"/>
              </a:rPr>
              <a:t>Espacio</a:t>
            </a:r>
            <a:r>
              <a:rPr sz="2400" spc="-290" dirty="0">
                <a:solidFill>
                  <a:srgbClr val="B7B7B7"/>
                </a:solidFill>
                <a:latin typeface="Tahoma"/>
                <a:cs typeface="Tahoma"/>
              </a:rPr>
              <a:t> </a:t>
            </a:r>
            <a:r>
              <a:rPr sz="2400" spc="20" dirty="0">
                <a:solidFill>
                  <a:srgbClr val="B7B7B7"/>
                </a:solidFill>
                <a:latin typeface="Tahoma"/>
                <a:cs typeface="Tahoma"/>
              </a:rPr>
              <a:t>pa</a:t>
            </a:r>
            <a:r>
              <a:rPr sz="2400" spc="-40" dirty="0">
                <a:solidFill>
                  <a:srgbClr val="B7B7B7"/>
                </a:solidFill>
                <a:latin typeface="Tahoma"/>
                <a:cs typeface="Tahoma"/>
              </a:rPr>
              <a:t>r</a:t>
            </a:r>
            <a:r>
              <a:rPr sz="2400" spc="-45" dirty="0">
                <a:solidFill>
                  <a:srgbClr val="B7B7B7"/>
                </a:solidFill>
                <a:latin typeface="Tahoma"/>
                <a:cs typeface="Tahoma"/>
              </a:rPr>
              <a:t>a</a:t>
            </a:r>
            <a:r>
              <a:rPr sz="2400" spc="-290" dirty="0">
                <a:solidFill>
                  <a:srgbClr val="B7B7B7"/>
                </a:solidFill>
                <a:latin typeface="Tahoma"/>
                <a:cs typeface="Tahoma"/>
              </a:rPr>
              <a:t> </a:t>
            </a:r>
            <a:r>
              <a:rPr sz="2400" spc="-25" dirty="0">
                <a:solidFill>
                  <a:srgbClr val="B7B7B7"/>
                </a:solidFill>
                <a:latin typeface="Tahoma"/>
                <a:cs typeface="Tahoma"/>
              </a:rPr>
              <a:t>imagen</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1035580"/>
            <a:ext cx="2764155" cy="604520"/>
          </a:xfrm>
          <a:prstGeom prst="rect">
            <a:avLst/>
          </a:prstGeom>
        </p:spPr>
        <p:txBody>
          <a:bodyPr vert="horz" wrap="square" lIns="0" tIns="12700" rIns="0" bIns="0" rtlCol="0">
            <a:spAutoFit/>
          </a:bodyPr>
          <a:lstStyle/>
          <a:p>
            <a:pPr marL="12700">
              <a:lnSpc>
                <a:spcPct val="100000"/>
              </a:lnSpc>
              <a:spcBef>
                <a:spcPts val="100"/>
              </a:spcBef>
            </a:pPr>
            <a:r>
              <a:rPr sz="3800" spc="-180" dirty="0"/>
              <a:t>Aplicaciones</a:t>
            </a:r>
            <a:endParaRPr sz="3800"/>
          </a:p>
        </p:txBody>
      </p:sp>
      <p:sp>
        <p:nvSpPr>
          <p:cNvPr id="5" name="object 5"/>
          <p:cNvSpPr txBox="1"/>
          <p:nvPr/>
        </p:nvSpPr>
        <p:spPr>
          <a:xfrm>
            <a:off x="671574" y="3594885"/>
            <a:ext cx="3804285" cy="2435225"/>
          </a:xfrm>
          <a:prstGeom prst="rect">
            <a:avLst/>
          </a:prstGeom>
        </p:spPr>
        <p:txBody>
          <a:bodyPr vert="horz" wrap="square" lIns="0" tIns="12700" rIns="0" bIns="0" rtlCol="0">
            <a:spAutoFit/>
          </a:bodyPr>
          <a:lstStyle/>
          <a:p>
            <a:pPr marL="471170" marR="5080" indent="-459105">
              <a:lnSpc>
                <a:spcPct val="100000"/>
              </a:lnSpc>
              <a:spcBef>
                <a:spcPts val="100"/>
              </a:spcBef>
              <a:buFont typeface="Microsoft Sans Serif"/>
              <a:buChar char="●"/>
              <a:tabLst>
                <a:tab pos="471170" algn="l"/>
                <a:tab pos="471805" algn="l"/>
              </a:tabLst>
            </a:pPr>
            <a:r>
              <a:rPr sz="3000" spc="110" dirty="0">
                <a:latin typeface="Tahoma"/>
                <a:cs typeface="Tahoma"/>
              </a:rPr>
              <a:t>Mejo</a:t>
            </a:r>
            <a:r>
              <a:rPr sz="3000" spc="20" dirty="0">
                <a:latin typeface="Tahoma"/>
                <a:cs typeface="Tahoma"/>
              </a:rPr>
              <a:t>r</a:t>
            </a:r>
            <a:r>
              <a:rPr sz="3000" spc="-50" dirty="0">
                <a:latin typeface="Tahoma"/>
                <a:cs typeface="Tahoma"/>
              </a:rPr>
              <a:t>as</a:t>
            </a:r>
            <a:r>
              <a:rPr sz="3000" spc="-360" dirty="0">
                <a:latin typeface="Tahoma"/>
                <a:cs typeface="Tahoma"/>
              </a:rPr>
              <a:t> </a:t>
            </a:r>
            <a:r>
              <a:rPr sz="3000" spc="-10" dirty="0">
                <a:latin typeface="Tahoma"/>
                <a:cs typeface="Tahoma"/>
              </a:rPr>
              <a:t>en</a:t>
            </a:r>
            <a:r>
              <a:rPr sz="3000" spc="-360" dirty="0">
                <a:latin typeface="Tahoma"/>
                <a:cs typeface="Tahoma"/>
              </a:rPr>
              <a:t> </a:t>
            </a:r>
            <a:r>
              <a:rPr sz="3000" spc="25" dirty="0">
                <a:latin typeface="Tahoma"/>
                <a:cs typeface="Tahoma"/>
              </a:rPr>
              <a:t>motores  </a:t>
            </a:r>
            <a:r>
              <a:rPr sz="3000" spc="5" dirty="0">
                <a:latin typeface="Tahoma"/>
                <a:cs typeface="Tahoma"/>
              </a:rPr>
              <a:t>de</a:t>
            </a:r>
            <a:r>
              <a:rPr sz="3000" spc="-360" dirty="0">
                <a:latin typeface="Tahoma"/>
                <a:cs typeface="Tahoma"/>
              </a:rPr>
              <a:t> </a:t>
            </a:r>
            <a:r>
              <a:rPr sz="3000" spc="-40" dirty="0">
                <a:latin typeface="Tahoma"/>
                <a:cs typeface="Tahoma"/>
              </a:rPr>
              <a:t>búsqueda,</a:t>
            </a:r>
            <a:endParaRPr sz="3000">
              <a:latin typeface="Tahoma"/>
              <a:cs typeface="Tahoma"/>
            </a:endParaRPr>
          </a:p>
          <a:p>
            <a:pPr marL="471170">
              <a:lnSpc>
                <a:spcPct val="100000"/>
              </a:lnSpc>
            </a:pPr>
            <a:r>
              <a:rPr sz="3000" spc="-15" dirty="0">
                <a:latin typeface="Tahoma"/>
                <a:cs typeface="Tahoma"/>
              </a:rPr>
              <a:t>e-c</a:t>
            </a:r>
            <a:r>
              <a:rPr sz="3000" spc="5" dirty="0">
                <a:latin typeface="Tahoma"/>
                <a:cs typeface="Tahoma"/>
              </a:rPr>
              <a:t>ommerce</a:t>
            </a:r>
            <a:r>
              <a:rPr sz="3000" spc="-360" dirty="0">
                <a:latin typeface="Tahoma"/>
                <a:cs typeface="Tahoma"/>
              </a:rPr>
              <a:t> </a:t>
            </a:r>
            <a:r>
              <a:rPr sz="3000" spc="40" dirty="0">
                <a:latin typeface="Tahoma"/>
                <a:cs typeface="Tahoma"/>
              </a:rPr>
              <a:t>y</a:t>
            </a:r>
            <a:r>
              <a:rPr sz="3000" spc="-360" dirty="0">
                <a:latin typeface="Tahoma"/>
                <a:cs typeface="Tahoma"/>
              </a:rPr>
              <a:t> </a:t>
            </a:r>
            <a:r>
              <a:rPr sz="3000" spc="-50" dirty="0">
                <a:latin typeface="Tahoma"/>
                <a:cs typeface="Tahoma"/>
              </a:rPr>
              <a:t>web.</a:t>
            </a:r>
            <a:endParaRPr sz="3000">
              <a:latin typeface="Tahoma"/>
              <a:cs typeface="Tahoma"/>
            </a:endParaRPr>
          </a:p>
          <a:p>
            <a:pPr marL="471170" marR="200660" indent="-459105">
              <a:lnSpc>
                <a:spcPct val="100000"/>
              </a:lnSpc>
              <a:spcBef>
                <a:spcPts val="975"/>
              </a:spcBef>
              <a:buFont typeface="Microsoft Sans Serif"/>
              <a:buChar char="●"/>
              <a:tabLst>
                <a:tab pos="471170" algn="l"/>
                <a:tab pos="471805" algn="l"/>
              </a:tabLst>
            </a:pPr>
            <a:r>
              <a:rPr sz="3000" spc="40" dirty="0">
                <a:latin typeface="Tahoma"/>
                <a:cs typeface="Tahoma"/>
              </a:rPr>
              <a:t>Automatización</a:t>
            </a:r>
            <a:r>
              <a:rPr sz="3000" spc="-360" dirty="0">
                <a:latin typeface="Tahoma"/>
                <a:cs typeface="Tahoma"/>
              </a:rPr>
              <a:t> </a:t>
            </a:r>
            <a:r>
              <a:rPr sz="3000" spc="-5" dirty="0">
                <a:latin typeface="Tahoma"/>
                <a:cs typeface="Tahoma"/>
              </a:rPr>
              <a:t>en  </a:t>
            </a:r>
            <a:r>
              <a:rPr sz="3000" spc="-30" dirty="0">
                <a:latin typeface="Tahoma"/>
                <a:cs typeface="Tahoma"/>
              </a:rPr>
              <a:t>manejo</a:t>
            </a:r>
            <a:r>
              <a:rPr sz="3000" spc="-360" dirty="0">
                <a:latin typeface="Tahoma"/>
                <a:cs typeface="Tahoma"/>
              </a:rPr>
              <a:t> </a:t>
            </a:r>
            <a:r>
              <a:rPr sz="3000" spc="5" dirty="0">
                <a:latin typeface="Tahoma"/>
                <a:cs typeface="Tahoma"/>
              </a:rPr>
              <a:t>de</a:t>
            </a:r>
            <a:r>
              <a:rPr sz="3000" spc="-360" dirty="0">
                <a:latin typeface="Tahoma"/>
                <a:cs typeface="Tahoma"/>
              </a:rPr>
              <a:t> </a:t>
            </a:r>
            <a:r>
              <a:rPr sz="3000" spc="90" dirty="0">
                <a:latin typeface="Tahoma"/>
                <a:cs typeface="Tahoma"/>
              </a:rPr>
              <a:t>CRMs.</a:t>
            </a:r>
            <a:endParaRPr sz="3000">
              <a:latin typeface="Tahoma"/>
              <a:cs typeface="Tahoma"/>
            </a:endParaRPr>
          </a:p>
        </p:txBody>
      </p:sp>
      <p:pic>
        <p:nvPicPr>
          <p:cNvPr id="6" name="object 6"/>
          <p:cNvPicPr/>
          <p:nvPr/>
        </p:nvPicPr>
        <p:blipFill>
          <a:blip r:embed="rId2" cstate="print"/>
          <a:stretch>
            <a:fillRect/>
          </a:stretch>
        </p:blipFill>
        <p:spPr>
          <a:xfrm>
            <a:off x="5105400" y="0"/>
            <a:ext cx="4686299" cy="7340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55023" y="3493158"/>
            <a:ext cx="2727325"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B7B7B7"/>
                </a:solidFill>
                <a:latin typeface="Tahoma"/>
                <a:cs typeface="Tahoma"/>
              </a:rPr>
              <a:t>Espacio</a:t>
            </a:r>
            <a:r>
              <a:rPr sz="2400" spc="-290" dirty="0">
                <a:solidFill>
                  <a:srgbClr val="B7B7B7"/>
                </a:solidFill>
                <a:latin typeface="Tahoma"/>
                <a:cs typeface="Tahoma"/>
              </a:rPr>
              <a:t> </a:t>
            </a:r>
            <a:r>
              <a:rPr sz="2400" spc="20" dirty="0">
                <a:solidFill>
                  <a:srgbClr val="B7B7B7"/>
                </a:solidFill>
                <a:latin typeface="Tahoma"/>
                <a:cs typeface="Tahoma"/>
              </a:rPr>
              <a:t>pa</a:t>
            </a:r>
            <a:r>
              <a:rPr sz="2400" spc="-40" dirty="0">
                <a:solidFill>
                  <a:srgbClr val="B7B7B7"/>
                </a:solidFill>
                <a:latin typeface="Tahoma"/>
                <a:cs typeface="Tahoma"/>
              </a:rPr>
              <a:t>r</a:t>
            </a:r>
            <a:r>
              <a:rPr sz="2400" spc="-45" dirty="0">
                <a:solidFill>
                  <a:srgbClr val="B7B7B7"/>
                </a:solidFill>
                <a:latin typeface="Tahoma"/>
                <a:cs typeface="Tahoma"/>
              </a:rPr>
              <a:t>a</a:t>
            </a:r>
            <a:r>
              <a:rPr sz="2400" spc="-290" dirty="0">
                <a:solidFill>
                  <a:srgbClr val="B7B7B7"/>
                </a:solidFill>
                <a:latin typeface="Tahoma"/>
                <a:cs typeface="Tahoma"/>
              </a:rPr>
              <a:t> </a:t>
            </a:r>
            <a:r>
              <a:rPr sz="2400" spc="-25" dirty="0">
                <a:solidFill>
                  <a:srgbClr val="B7B7B7"/>
                </a:solidFill>
                <a:latin typeface="Tahoma"/>
                <a:cs typeface="Tahoma"/>
              </a:rPr>
              <a:t>imagen</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1035580"/>
            <a:ext cx="2764155" cy="604520"/>
          </a:xfrm>
          <a:prstGeom prst="rect">
            <a:avLst/>
          </a:prstGeom>
        </p:spPr>
        <p:txBody>
          <a:bodyPr vert="horz" wrap="square" lIns="0" tIns="12700" rIns="0" bIns="0" rtlCol="0">
            <a:spAutoFit/>
          </a:bodyPr>
          <a:lstStyle/>
          <a:p>
            <a:pPr marL="12700">
              <a:lnSpc>
                <a:spcPct val="100000"/>
              </a:lnSpc>
              <a:spcBef>
                <a:spcPts val="100"/>
              </a:spcBef>
            </a:pPr>
            <a:r>
              <a:rPr sz="3800" spc="-180" dirty="0"/>
              <a:t>Aplicaciones</a:t>
            </a:r>
            <a:endParaRPr sz="3800"/>
          </a:p>
        </p:txBody>
      </p:sp>
      <p:sp>
        <p:nvSpPr>
          <p:cNvPr id="5" name="object 5"/>
          <p:cNvSpPr txBox="1"/>
          <p:nvPr/>
        </p:nvSpPr>
        <p:spPr>
          <a:xfrm>
            <a:off x="671574" y="3404385"/>
            <a:ext cx="3455670" cy="2044700"/>
          </a:xfrm>
          <a:prstGeom prst="rect">
            <a:avLst/>
          </a:prstGeom>
        </p:spPr>
        <p:txBody>
          <a:bodyPr vert="horz" wrap="square" lIns="0" tIns="12700" rIns="0" bIns="0" rtlCol="0">
            <a:spAutoFit/>
          </a:bodyPr>
          <a:lstStyle/>
          <a:p>
            <a:pPr marL="471170" marR="96520" indent="-459105">
              <a:lnSpc>
                <a:spcPct val="100000"/>
              </a:lnSpc>
              <a:spcBef>
                <a:spcPts val="100"/>
              </a:spcBef>
              <a:buFont typeface="Microsoft Sans Serif"/>
              <a:buChar char="●"/>
              <a:tabLst>
                <a:tab pos="471170" algn="l"/>
                <a:tab pos="471805" algn="l"/>
              </a:tabLst>
            </a:pPr>
            <a:r>
              <a:rPr sz="3000" spc="55" dirty="0">
                <a:latin typeface="Tahoma"/>
                <a:cs typeface="Tahoma"/>
              </a:rPr>
              <a:t>Censu</a:t>
            </a:r>
            <a:r>
              <a:rPr sz="3000" spc="-20" dirty="0">
                <a:latin typeface="Tahoma"/>
                <a:cs typeface="Tahoma"/>
              </a:rPr>
              <a:t>r</a:t>
            </a:r>
            <a:r>
              <a:rPr sz="3000" spc="-55" dirty="0">
                <a:latin typeface="Tahoma"/>
                <a:cs typeface="Tahoma"/>
              </a:rPr>
              <a:t>a</a:t>
            </a:r>
            <a:r>
              <a:rPr sz="3000" spc="-360" dirty="0">
                <a:latin typeface="Tahoma"/>
                <a:cs typeface="Tahoma"/>
              </a:rPr>
              <a:t> </a:t>
            </a:r>
            <a:r>
              <a:rPr sz="3000" spc="-10" dirty="0">
                <a:latin typeface="Tahoma"/>
                <a:cs typeface="Tahoma"/>
              </a:rPr>
              <a:t>en</a:t>
            </a:r>
            <a:r>
              <a:rPr sz="3000" spc="-360" dirty="0">
                <a:latin typeface="Tahoma"/>
                <a:cs typeface="Tahoma"/>
              </a:rPr>
              <a:t> </a:t>
            </a:r>
            <a:r>
              <a:rPr sz="3000" spc="15" dirty="0">
                <a:latin typeface="Tahoma"/>
                <a:cs typeface="Tahoma"/>
              </a:rPr>
              <a:t>redes  </a:t>
            </a:r>
            <a:r>
              <a:rPr sz="3000" spc="-25" dirty="0">
                <a:latin typeface="Tahoma"/>
                <a:cs typeface="Tahoma"/>
              </a:rPr>
              <a:t>sociales.</a:t>
            </a:r>
            <a:endParaRPr sz="3000">
              <a:latin typeface="Tahoma"/>
              <a:cs typeface="Tahoma"/>
            </a:endParaRPr>
          </a:p>
          <a:p>
            <a:pPr marL="471170" marR="5080" indent="-459105">
              <a:lnSpc>
                <a:spcPct val="100699"/>
              </a:lnSpc>
              <a:spcBef>
                <a:spcPts val="1450"/>
              </a:spcBef>
              <a:buFont typeface="Microsoft Sans Serif"/>
              <a:buChar char="●"/>
              <a:tabLst>
                <a:tab pos="471170" algn="l"/>
                <a:tab pos="471805" algn="l"/>
              </a:tabLst>
            </a:pPr>
            <a:r>
              <a:rPr sz="3000" spc="80" dirty="0">
                <a:latin typeface="Tahoma"/>
                <a:cs typeface="Tahoma"/>
              </a:rPr>
              <a:t>Orden</a:t>
            </a:r>
            <a:r>
              <a:rPr sz="3000" spc="-360" dirty="0">
                <a:latin typeface="Tahoma"/>
                <a:cs typeface="Tahoma"/>
              </a:rPr>
              <a:t> </a:t>
            </a:r>
            <a:r>
              <a:rPr sz="3000" spc="5" dirty="0">
                <a:latin typeface="Tahoma"/>
                <a:cs typeface="Tahoma"/>
              </a:rPr>
              <a:t>de</a:t>
            </a:r>
            <a:r>
              <a:rPr sz="3000" spc="-360" dirty="0">
                <a:latin typeface="Tahoma"/>
                <a:cs typeface="Tahoma"/>
              </a:rPr>
              <a:t> </a:t>
            </a:r>
            <a:r>
              <a:rPr sz="3000" spc="10" dirty="0">
                <a:latin typeface="Tahoma"/>
                <a:cs typeface="Tahoma"/>
              </a:rPr>
              <a:t>datos  </a:t>
            </a:r>
            <a:r>
              <a:rPr sz="3000" spc="35" dirty="0">
                <a:latin typeface="Tahoma"/>
                <a:cs typeface="Tahoma"/>
              </a:rPr>
              <a:t>no-estructu</a:t>
            </a:r>
            <a:r>
              <a:rPr sz="3000" spc="-30" dirty="0">
                <a:latin typeface="Tahoma"/>
                <a:cs typeface="Tahoma"/>
              </a:rPr>
              <a:t>r</a:t>
            </a:r>
            <a:r>
              <a:rPr sz="3000" spc="-65" dirty="0">
                <a:latin typeface="Tahoma"/>
                <a:cs typeface="Tahoma"/>
              </a:rPr>
              <a:t>ados.</a:t>
            </a:r>
            <a:endParaRPr sz="3000">
              <a:latin typeface="Tahoma"/>
              <a:cs typeface="Tahoma"/>
            </a:endParaRPr>
          </a:p>
        </p:txBody>
      </p:sp>
      <p:pic>
        <p:nvPicPr>
          <p:cNvPr id="6" name="object 6"/>
          <p:cNvPicPr/>
          <p:nvPr/>
        </p:nvPicPr>
        <p:blipFill>
          <a:blip r:embed="rId2" cstate="print"/>
          <a:stretch>
            <a:fillRect/>
          </a:stretch>
        </p:blipFill>
        <p:spPr>
          <a:xfrm>
            <a:off x="5105400" y="0"/>
            <a:ext cx="4686299" cy="7340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912923"/>
            <a:ext cx="6440805" cy="756920"/>
          </a:xfrm>
          <a:prstGeom prst="rect">
            <a:avLst/>
          </a:prstGeom>
        </p:spPr>
        <p:txBody>
          <a:bodyPr vert="horz" wrap="square" lIns="0" tIns="12700" rIns="0" bIns="0" rtlCol="0">
            <a:spAutoFit/>
          </a:bodyPr>
          <a:lstStyle/>
          <a:p>
            <a:pPr marL="12700">
              <a:lnSpc>
                <a:spcPct val="100000"/>
              </a:lnSpc>
              <a:spcBef>
                <a:spcPts val="100"/>
              </a:spcBef>
            </a:pPr>
            <a:r>
              <a:rPr spc="-350" dirty="0"/>
              <a:t>Roadmap</a:t>
            </a:r>
            <a:r>
              <a:rPr spc="-480" dirty="0"/>
              <a:t> </a:t>
            </a:r>
            <a:r>
              <a:rPr spc="-240" dirty="0"/>
              <a:t>del</a:t>
            </a:r>
            <a:r>
              <a:rPr spc="-480" dirty="0"/>
              <a:t> </a:t>
            </a:r>
            <a:r>
              <a:rPr spc="-254" dirty="0"/>
              <a:t>contenido</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685800" y="2253862"/>
            <a:ext cx="8420176" cy="45539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53920" y="2220937"/>
            <a:ext cx="4478655" cy="1854200"/>
          </a:xfrm>
          <a:prstGeom prst="rect">
            <a:avLst/>
          </a:prstGeom>
        </p:spPr>
        <p:txBody>
          <a:bodyPr vert="horz" wrap="square" lIns="0" tIns="12700" rIns="0" bIns="0" rtlCol="0">
            <a:spAutoFit/>
          </a:bodyPr>
          <a:lstStyle/>
          <a:p>
            <a:pPr marL="425450" marR="5080" indent="-413384">
              <a:lnSpc>
                <a:spcPct val="100000"/>
              </a:lnSpc>
              <a:spcBef>
                <a:spcPts val="100"/>
              </a:spcBef>
            </a:pPr>
            <a:r>
              <a:rPr sz="6000" b="1" spc="-1045" dirty="0">
                <a:solidFill>
                  <a:srgbClr val="00B0F0"/>
                </a:solidFill>
                <a:latin typeface="Tahoma"/>
                <a:cs typeface="Tahoma"/>
              </a:rPr>
              <a:t>[</a:t>
            </a:r>
            <a:r>
              <a:rPr sz="6000" b="1" spc="-470" dirty="0">
                <a:solidFill>
                  <a:srgbClr val="00B0F0"/>
                </a:solidFill>
                <a:latin typeface="Tahoma"/>
                <a:cs typeface="Tahoma"/>
              </a:rPr>
              <a:t>C4</a:t>
            </a:r>
            <a:r>
              <a:rPr sz="6000" b="1" spc="-325" dirty="0">
                <a:solidFill>
                  <a:srgbClr val="00B0F0"/>
                </a:solidFill>
                <a:latin typeface="Tahoma"/>
                <a:cs typeface="Tahoma"/>
              </a:rPr>
              <a:t>]</a:t>
            </a:r>
            <a:r>
              <a:rPr sz="6000" b="1" spc="-595" dirty="0">
                <a:solidFill>
                  <a:srgbClr val="00B0F0"/>
                </a:solidFill>
                <a:latin typeface="Tahoma"/>
                <a:cs typeface="Tahoma"/>
              </a:rPr>
              <a:t> </a:t>
            </a:r>
            <a:r>
              <a:rPr sz="6000" b="1" spc="-325" dirty="0">
                <a:solidFill>
                  <a:srgbClr val="FFFFFF"/>
                </a:solidFill>
                <a:latin typeface="Tahoma"/>
                <a:cs typeface="Tahoma"/>
              </a:rPr>
              <a:t>Cadenas  </a:t>
            </a:r>
            <a:r>
              <a:rPr sz="6000" b="1" spc="-360" dirty="0">
                <a:solidFill>
                  <a:srgbClr val="FFFFFF"/>
                </a:solidFill>
                <a:latin typeface="Tahoma"/>
                <a:cs typeface="Tahoma"/>
              </a:rPr>
              <a:t>de</a:t>
            </a:r>
            <a:r>
              <a:rPr sz="6000" b="1" spc="-600" dirty="0">
                <a:solidFill>
                  <a:srgbClr val="FFFFFF"/>
                </a:solidFill>
                <a:latin typeface="Tahoma"/>
                <a:cs typeface="Tahoma"/>
              </a:rPr>
              <a:t> </a:t>
            </a:r>
            <a:r>
              <a:rPr sz="6000" b="1" spc="-130" dirty="0">
                <a:solidFill>
                  <a:srgbClr val="FFFFFF"/>
                </a:solidFill>
                <a:latin typeface="Tahoma"/>
                <a:cs typeface="Tahoma"/>
              </a:rPr>
              <a:t>Mar</a:t>
            </a:r>
            <a:r>
              <a:rPr sz="6000" b="1" spc="-484" dirty="0">
                <a:solidFill>
                  <a:srgbClr val="FFFFFF"/>
                </a:solidFill>
                <a:latin typeface="Tahoma"/>
                <a:cs typeface="Tahoma"/>
              </a:rPr>
              <a:t>k</a:t>
            </a:r>
            <a:r>
              <a:rPr sz="6000" b="1" spc="-395" dirty="0">
                <a:solidFill>
                  <a:srgbClr val="FFFFFF"/>
                </a:solidFill>
                <a:latin typeface="Tahoma"/>
                <a:cs typeface="Tahoma"/>
              </a:rPr>
              <a:t>o</a:t>
            </a:r>
            <a:r>
              <a:rPr sz="6000" b="1" spc="-275" dirty="0">
                <a:solidFill>
                  <a:srgbClr val="FFFFFF"/>
                </a:solidFill>
                <a:latin typeface="Tahoma"/>
                <a:cs typeface="Tahoma"/>
              </a:rPr>
              <a:t>v</a:t>
            </a:r>
            <a:endParaRPr sz="6000">
              <a:latin typeface="Tahoma"/>
              <a:cs typeface="Tahoma"/>
            </a:endParaRPr>
          </a:p>
        </p:txBody>
      </p:sp>
      <p:sp>
        <p:nvSpPr>
          <p:cNvPr id="3" name="object 3"/>
          <p:cNvSpPr txBox="1"/>
          <p:nvPr/>
        </p:nvSpPr>
        <p:spPr>
          <a:xfrm>
            <a:off x="2416558" y="4998985"/>
            <a:ext cx="4958715" cy="939800"/>
          </a:xfrm>
          <a:prstGeom prst="rect">
            <a:avLst/>
          </a:prstGeom>
        </p:spPr>
        <p:txBody>
          <a:bodyPr vert="horz" wrap="square" lIns="0" tIns="12700" rIns="0" bIns="0" rtlCol="0">
            <a:spAutoFit/>
          </a:bodyPr>
          <a:lstStyle/>
          <a:p>
            <a:pPr marL="1529715" marR="5080" indent="-1517650">
              <a:lnSpc>
                <a:spcPct val="100000"/>
              </a:lnSpc>
              <a:spcBef>
                <a:spcPts val="100"/>
              </a:spcBef>
            </a:pPr>
            <a:r>
              <a:rPr sz="3000" spc="5" dirty="0">
                <a:solidFill>
                  <a:srgbClr val="FFFFFF"/>
                </a:solidFill>
                <a:latin typeface="Tahoma"/>
                <a:cs typeface="Tahoma"/>
              </a:rPr>
              <a:t>Desambiguación</a:t>
            </a:r>
            <a:r>
              <a:rPr sz="3000" spc="-360" dirty="0">
                <a:solidFill>
                  <a:srgbClr val="FFFFFF"/>
                </a:solidFill>
                <a:latin typeface="Tahoma"/>
                <a:cs typeface="Tahoma"/>
              </a:rPr>
              <a:t> </a:t>
            </a:r>
            <a:r>
              <a:rPr sz="3000" spc="40" dirty="0">
                <a:solidFill>
                  <a:srgbClr val="FFFFFF"/>
                </a:solidFill>
                <a:latin typeface="Tahoma"/>
                <a:cs typeface="Tahoma"/>
              </a:rPr>
              <a:t>y</a:t>
            </a:r>
            <a:r>
              <a:rPr sz="3000" spc="-360" dirty="0">
                <a:solidFill>
                  <a:srgbClr val="FFFFFF"/>
                </a:solidFill>
                <a:latin typeface="Tahoma"/>
                <a:cs typeface="Tahoma"/>
              </a:rPr>
              <a:t> </a:t>
            </a:r>
            <a:r>
              <a:rPr sz="3000" spc="30" dirty="0">
                <a:solidFill>
                  <a:srgbClr val="FFFFFF"/>
                </a:solidFill>
                <a:latin typeface="Tahoma"/>
                <a:cs typeface="Tahoma"/>
              </a:rPr>
              <a:t>etiquetado  </a:t>
            </a:r>
            <a:r>
              <a:rPr sz="3000" spc="5" dirty="0">
                <a:solidFill>
                  <a:srgbClr val="FFFFFF"/>
                </a:solidFill>
                <a:latin typeface="Tahoma"/>
                <a:cs typeface="Tahoma"/>
              </a:rPr>
              <a:t>de</a:t>
            </a:r>
            <a:r>
              <a:rPr sz="3000" spc="-360" dirty="0">
                <a:solidFill>
                  <a:srgbClr val="FFFFFF"/>
                </a:solidFill>
                <a:latin typeface="Tahoma"/>
                <a:cs typeface="Tahoma"/>
              </a:rPr>
              <a:t> </a:t>
            </a:r>
            <a:r>
              <a:rPr sz="3000" spc="20" dirty="0">
                <a:solidFill>
                  <a:srgbClr val="FFFFFF"/>
                </a:solidFill>
                <a:latin typeface="Tahoma"/>
                <a:cs typeface="Tahoma"/>
              </a:rPr>
              <a:t>palab</a:t>
            </a:r>
            <a:r>
              <a:rPr sz="3000" spc="-40" dirty="0">
                <a:solidFill>
                  <a:srgbClr val="FFFFFF"/>
                </a:solidFill>
                <a:latin typeface="Tahoma"/>
                <a:cs typeface="Tahoma"/>
              </a:rPr>
              <a:t>r</a:t>
            </a:r>
            <a:r>
              <a:rPr sz="3000" spc="-50" dirty="0">
                <a:solidFill>
                  <a:srgbClr val="FFFFFF"/>
                </a:solidFill>
                <a:latin typeface="Tahoma"/>
                <a:cs typeface="Tahoma"/>
              </a:rPr>
              <a:t>as</a:t>
            </a:r>
            <a:endParaRPr sz="3000">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3345" y="212971"/>
            <a:ext cx="9427845" cy="6984365"/>
            <a:chOff x="153345" y="212971"/>
            <a:chExt cx="9427845" cy="6984365"/>
          </a:xfrm>
        </p:grpSpPr>
        <p:pic>
          <p:nvPicPr>
            <p:cNvPr id="3" name="object 3"/>
            <p:cNvPicPr/>
            <p:nvPr/>
          </p:nvPicPr>
          <p:blipFill>
            <a:blip r:embed="rId2" cstate="print"/>
            <a:stretch>
              <a:fillRect/>
            </a:stretch>
          </p:blipFill>
          <p:spPr>
            <a:xfrm>
              <a:off x="153345" y="212971"/>
              <a:ext cx="9427500" cy="6984300"/>
            </a:xfrm>
            <a:prstGeom prst="rect">
              <a:avLst/>
            </a:prstGeom>
          </p:spPr>
        </p:pic>
        <p:sp>
          <p:nvSpPr>
            <p:cNvPr id="4" name="object 4"/>
            <p:cNvSpPr/>
            <p:nvPr/>
          </p:nvSpPr>
          <p:spPr>
            <a:xfrm>
              <a:off x="353549" y="359425"/>
              <a:ext cx="9084945" cy="6641465"/>
            </a:xfrm>
            <a:custGeom>
              <a:avLst/>
              <a:gdLst/>
              <a:ahLst/>
              <a:cxnLst/>
              <a:rect l="l" t="t" r="r" b="b"/>
              <a:pathLst>
                <a:path w="9084945" h="6641465">
                  <a:moveTo>
                    <a:pt x="8982521" y="6641399"/>
                  </a:moveTo>
                  <a:lnTo>
                    <a:pt x="102078" y="6641399"/>
                  </a:lnTo>
                  <a:lnTo>
                    <a:pt x="62344" y="6633378"/>
                  </a:lnTo>
                  <a:lnTo>
                    <a:pt x="29898" y="6611501"/>
                  </a:lnTo>
                  <a:lnTo>
                    <a:pt x="8021" y="6579055"/>
                  </a:lnTo>
                  <a:lnTo>
                    <a:pt x="0" y="6539321"/>
                  </a:lnTo>
                  <a:lnTo>
                    <a:pt x="0" y="102078"/>
                  </a:lnTo>
                  <a:lnTo>
                    <a:pt x="8021" y="62344"/>
                  </a:lnTo>
                  <a:lnTo>
                    <a:pt x="29898" y="29898"/>
                  </a:lnTo>
                  <a:lnTo>
                    <a:pt x="62344" y="8021"/>
                  </a:lnTo>
                  <a:lnTo>
                    <a:pt x="102078" y="0"/>
                  </a:lnTo>
                  <a:lnTo>
                    <a:pt x="8982521" y="0"/>
                  </a:lnTo>
                  <a:lnTo>
                    <a:pt x="9021585" y="7770"/>
                  </a:lnTo>
                  <a:lnTo>
                    <a:pt x="9054701" y="29898"/>
                  </a:lnTo>
                  <a:lnTo>
                    <a:pt x="9076829" y="63014"/>
                  </a:lnTo>
                  <a:lnTo>
                    <a:pt x="9084599" y="102078"/>
                  </a:lnTo>
                  <a:lnTo>
                    <a:pt x="9084599" y="6539321"/>
                  </a:lnTo>
                  <a:lnTo>
                    <a:pt x="9076578" y="6579055"/>
                  </a:lnTo>
                  <a:lnTo>
                    <a:pt x="9054701" y="6611501"/>
                  </a:lnTo>
                  <a:lnTo>
                    <a:pt x="9022255" y="6633378"/>
                  </a:lnTo>
                  <a:lnTo>
                    <a:pt x="8982521" y="6641399"/>
                  </a:lnTo>
                  <a:close/>
                </a:path>
              </a:pathLst>
            </a:custGeom>
            <a:solidFill>
              <a:srgbClr val="002E4E"/>
            </a:solidFill>
          </p:spPr>
          <p:txBody>
            <a:bodyPr wrap="square" lIns="0" tIns="0" rIns="0" bIns="0" rtlCol="0"/>
            <a:lstStyle/>
            <a:p>
              <a:endParaRPr/>
            </a:p>
          </p:txBody>
        </p:sp>
        <p:sp>
          <p:nvSpPr>
            <p:cNvPr id="5" name="object 5"/>
            <p:cNvSpPr/>
            <p:nvPr/>
          </p:nvSpPr>
          <p:spPr>
            <a:xfrm>
              <a:off x="366397" y="359424"/>
              <a:ext cx="3267710" cy="336550"/>
            </a:xfrm>
            <a:custGeom>
              <a:avLst/>
              <a:gdLst/>
              <a:ahLst/>
              <a:cxnLst/>
              <a:rect l="l" t="t" r="r" b="b"/>
              <a:pathLst>
                <a:path w="3267710" h="336550">
                  <a:moveTo>
                    <a:pt x="3267315" y="336327"/>
                  </a:moveTo>
                  <a:lnTo>
                    <a:pt x="0" y="336287"/>
                  </a:lnTo>
                  <a:lnTo>
                    <a:pt x="27" y="76346"/>
                  </a:lnTo>
                  <a:lnTo>
                    <a:pt x="6026" y="46629"/>
                  </a:lnTo>
                  <a:lnTo>
                    <a:pt x="22388" y="22361"/>
                  </a:lnTo>
                  <a:lnTo>
                    <a:pt x="46656" y="5999"/>
                  </a:lnTo>
                  <a:lnTo>
                    <a:pt x="76374" y="0"/>
                  </a:lnTo>
                  <a:lnTo>
                    <a:pt x="3190980" y="0"/>
                  </a:lnTo>
                  <a:lnTo>
                    <a:pt x="3233337" y="12827"/>
                  </a:lnTo>
                  <a:lnTo>
                    <a:pt x="3261515" y="47130"/>
                  </a:lnTo>
                  <a:lnTo>
                    <a:pt x="3267327" y="76346"/>
                  </a:lnTo>
                  <a:lnTo>
                    <a:pt x="3267315" y="336327"/>
                  </a:lnTo>
                  <a:close/>
                </a:path>
              </a:pathLst>
            </a:custGeom>
            <a:solidFill>
              <a:srgbClr val="003E6C"/>
            </a:solidFill>
          </p:spPr>
          <p:txBody>
            <a:bodyPr wrap="square" lIns="0" tIns="0" rIns="0" bIns="0" rtlCol="0"/>
            <a:lstStyle/>
            <a:p>
              <a:endParaRPr/>
            </a:p>
          </p:txBody>
        </p:sp>
        <p:sp>
          <p:nvSpPr>
            <p:cNvPr id="6" name="object 6"/>
            <p:cNvSpPr/>
            <p:nvPr/>
          </p:nvSpPr>
          <p:spPr>
            <a:xfrm>
              <a:off x="3633697" y="359424"/>
              <a:ext cx="3267710" cy="336550"/>
            </a:xfrm>
            <a:custGeom>
              <a:avLst/>
              <a:gdLst/>
              <a:ahLst/>
              <a:cxnLst/>
              <a:rect l="l" t="t" r="r" b="b"/>
              <a:pathLst>
                <a:path w="3267709" h="336550">
                  <a:moveTo>
                    <a:pt x="3267314" y="336327"/>
                  </a:moveTo>
                  <a:lnTo>
                    <a:pt x="0" y="336287"/>
                  </a:lnTo>
                  <a:lnTo>
                    <a:pt x="27" y="76346"/>
                  </a:lnTo>
                  <a:lnTo>
                    <a:pt x="6027" y="46629"/>
                  </a:lnTo>
                  <a:lnTo>
                    <a:pt x="22389" y="22361"/>
                  </a:lnTo>
                  <a:lnTo>
                    <a:pt x="46656" y="5999"/>
                  </a:lnTo>
                  <a:lnTo>
                    <a:pt x="76374" y="0"/>
                  </a:lnTo>
                  <a:lnTo>
                    <a:pt x="3190980" y="0"/>
                  </a:lnTo>
                  <a:lnTo>
                    <a:pt x="3233337" y="12827"/>
                  </a:lnTo>
                  <a:lnTo>
                    <a:pt x="3261515" y="47130"/>
                  </a:lnTo>
                  <a:lnTo>
                    <a:pt x="3267327" y="76346"/>
                  </a:lnTo>
                  <a:lnTo>
                    <a:pt x="3267314" y="336327"/>
                  </a:lnTo>
                  <a:close/>
                </a:path>
              </a:pathLst>
            </a:custGeom>
            <a:solidFill>
              <a:srgbClr val="005593"/>
            </a:solidFill>
          </p:spPr>
          <p:txBody>
            <a:bodyPr wrap="square" lIns="0" tIns="0" rIns="0" bIns="0" rtlCol="0"/>
            <a:lstStyle/>
            <a:p>
              <a:endParaRPr/>
            </a:p>
          </p:txBody>
        </p:sp>
        <p:sp>
          <p:nvSpPr>
            <p:cNvPr id="7" name="object 7"/>
            <p:cNvSpPr/>
            <p:nvPr/>
          </p:nvSpPr>
          <p:spPr>
            <a:xfrm>
              <a:off x="353699" y="685800"/>
              <a:ext cx="9084310" cy="0"/>
            </a:xfrm>
            <a:custGeom>
              <a:avLst/>
              <a:gdLst/>
              <a:ahLst/>
              <a:cxnLst/>
              <a:rect l="l" t="t" r="r" b="b"/>
              <a:pathLst>
                <a:path w="9084310">
                  <a:moveTo>
                    <a:pt x="0" y="0"/>
                  </a:moveTo>
                  <a:lnTo>
                    <a:pt x="9084299" y="0"/>
                  </a:lnTo>
                </a:path>
              </a:pathLst>
            </a:custGeom>
            <a:ln w="19049">
              <a:solidFill>
                <a:srgbClr val="058ECD"/>
              </a:solidFill>
            </a:ln>
          </p:spPr>
          <p:txBody>
            <a:bodyPr wrap="square" lIns="0" tIns="0" rIns="0" bIns="0" rtlCol="0"/>
            <a:lstStyle/>
            <a:p>
              <a:endParaRPr/>
            </a:p>
          </p:txBody>
        </p:sp>
      </p:grpSp>
      <p:sp>
        <p:nvSpPr>
          <p:cNvPr id="8" name="object 8"/>
          <p:cNvSpPr txBox="1"/>
          <p:nvPr/>
        </p:nvSpPr>
        <p:spPr>
          <a:xfrm>
            <a:off x="673100" y="2725571"/>
            <a:ext cx="8133715" cy="2006600"/>
          </a:xfrm>
          <a:prstGeom prst="rect">
            <a:avLst/>
          </a:prstGeom>
        </p:spPr>
        <p:txBody>
          <a:bodyPr vert="horz" wrap="square" lIns="0" tIns="12700" rIns="0" bIns="0" rtlCol="0">
            <a:spAutoFit/>
          </a:bodyPr>
          <a:lstStyle/>
          <a:p>
            <a:pPr marL="12700" marR="3418840">
              <a:lnSpc>
                <a:spcPct val="116100"/>
              </a:lnSpc>
              <a:spcBef>
                <a:spcPts val="100"/>
              </a:spcBef>
            </a:pPr>
            <a:r>
              <a:rPr sz="2800" spc="-5" dirty="0">
                <a:solidFill>
                  <a:srgbClr val="F1C131"/>
                </a:solidFill>
                <a:latin typeface="Courier New"/>
                <a:cs typeface="Courier New"/>
              </a:rPr>
              <a:t>import </a:t>
            </a:r>
            <a:r>
              <a:rPr sz="2800" spc="-5" dirty="0">
                <a:solidFill>
                  <a:srgbClr val="FFFFFF"/>
                </a:solidFill>
                <a:latin typeface="Courier New"/>
                <a:cs typeface="Courier New"/>
              </a:rPr>
              <a:t>nltk </a:t>
            </a:r>
            <a:r>
              <a:rPr sz="2800" dirty="0">
                <a:solidFill>
                  <a:srgbClr val="FFFFFF"/>
                </a:solidFill>
                <a:latin typeface="Courier New"/>
                <a:cs typeface="Courier New"/>
              </a:rPr>
              <a:t> </a:t>
            </a:r>
            <a:r>
              <a:rPr sz="2800" spc="-5" dirty="0">
                <a:solidFill>
                  <a:srgbClr val="FFFFFF"/>
                </a:solidFill>
                <a:latin typeface="Courier New"/>
                <a:cs typeface="Courier New"/>
              </a:rPr>
              <a:t>nltk.download</a:t>
            </a:r>
            <a:r>
              <a:rPr sz="2800" dirty="0">
                <a:solidFill>
                  <a:srgbClr val="FFFFFF"/>
                </a:solidFill>
                <a:latin typeface="Courier New"/>
                <a:cs typeface="Courier New"/>
              </a:rPr>
              <a:t>(</a:t>
            </a:r>
            <a:r>
              <a:rPr sz="2800" spc="-5" dirty="0">
                <a:solidFill>
                  <a:srgbClr val="E06666"/>
                </a:solidFill>
                <a:latin typeface="Courier New"/>
                <a:cs typeface="Courier New"/>
              </a:rPr>
              <a:t>‘punkt</a:t>
            </a:r>
            <a:r>
              <a:rPr sz="2800" dirty="0">
                <a:solidFill>
                  <a:srgbClr val="E06666"/>
                </a:solidFill>
                <a:latin typeface="Courier New"/>
                <a:cs typeface="Courier New"/>
              </a:rPr>
              <a:t>’</a:t>
            </a:r>
            <a:r>
              <a:rPr sz="2800" dirty="0">
                <a:solidFill>
                  <a:srgbClr val="FFFFFF"/>
                </a:solidFill>
                <a:latin typeface="Courier New"/>
                <a:cs typeface="Courier New"/>
              </a:rPr>
              <a:t>)</a:t>
            </a:r>
            <a:endParaRPr sz="2800" dirty="0">
              <a:latin typeface="Courier New"/>
              <a:cs typeface="Courier New"/>
            </a:endParaRPr>
          </a:p>
          <a:p>
            <a:pPr marL="12700" marR="5080">
              <a:lnSpc>
                <a:spcPct val="116100"/>
              </a:lnSpc>
            </a:pPr>
            <a:r>
              <a:rPr sz="2800" spc="-5" dirty="0">
                <a:solidFill>
                  <a:srgbClr val="FFFFFF"/>
                </a:solidFill>
                <a:latin typeface="Courier New"/>
                <a:cs typeface="Courier New"/>
              </a:rPr>
              <a:t>nltk.download(</a:t>
            </a:r>
            <a:r>
              <a:rPr sz="2800" spc="-5" dirty="0">
                <a:solidFill>
                  <a:srgbClr val="E06666"/>
                </a:solidFill>
                <a:latin typeface="Courier New"/>
                <a:cs typeface="Courier New"/>
              </a:rPr>
              <a:t>‘averaged_perceptron..’</a:t>
            </a:r>
            <a:r>
              <a:rPr sz="2800" spc="-5" dirty="0">
                <a:solidFill>
                  <a:srgbClr val="FFFFFF"/>
                </a:solidFill>
                <a:latin typeface="Courier New"/>
                <a:cs typeface="Courier New"/>
              </a:rPr>
              <a:t>) </a:t>
            </a:r>
            <a:r>
              <a:rPr sz="2800" spc="-1670" dirty="0">
                <a:solidFill>
                  <a:srgbClr val="FFFFFF"/>
                </a:solidFill>
                <a:latin typeface="Courier New"/>
                <a:cs typeface="Courier New"/>
              </a:rPr>
              <a:t> </a:t>
            </a:r>
            <a:r>
              <a:rPr sz="2800" spc="-5" dirty="0">
                <a:solidFill>
                  <a:srgbClr val="F1C131"/>
                </a:solidFill>
                <a:latin typeface="Courier New"/>
                <a:cs typeface="Courier New"/>
              </a:rPr>
              <a:t>from</a:t>
            </a:r>
            <a:r>
              <a:rPr sz="2800" spc="-15" dirty="0">
                <a:solidFill>
                  <a:srgbClr val="F1C131"/>
                </a:solidFill>
                <a:latin typeface="Courier New"/>
                <a:cs typeface="Courier New"/>
              </a:rPr>
              <a:t> </a:t>
            </a:r>
            <a:r>
              <a:rPr sz="2800" spc="-5" dirty="0">
                <a:solidFill>
                  <a:srgbClr val="FFFFFF"/>
                </a:solidFill>
                <a:latin typeface="Courier New"/>
                <a:cs typeface="Courier New"/>
              </a:rPr>
              <a:t>nltk</a:t>
            </a:r>
            <a:r>
              <a:rPr sz="2800" spc="-10" dirty="0">
                <a:solidFill>
                  <a:srgbClr val="FFFFFF"/>
                </a:solidFill>
                <a:latin typeface="Courier New"/>
                <a:cs typeface="Courier New"/>
              </a:rPr>
              <a:t> </a:t>
            </a:r>
            <a:r>
              <a:rPr sz="2800" spc="-5" dirty="0">
                <a:solidFill>
                  <a:srgbClr val="F1C131"/>
                </a:solidFill>
                <a:latin typeface="Courier New"/>
                <a:cs typeface="Courier New"/>
              </a:rPr>
              <a:t>import</a:t>
            </a:r>
            <a:r>
              <a:rPr sz="2800" spc="-10" dirty="0">
                <a:solidFill>
                  <a:srgbClr val="F1C131"/>
                </a:solidFill>
                <a:latin typeface="Courier New"/>
                <a:cs typeface="Courier New"/>
              </a:rPr>
              <a:t> </a:t>
            </a:r>
            <a:r>
              <a:rPr sz="2800" spc="-5" dirty="0">
                <a:solidFill>
                  <a:srgbClr val="FFFFFF"/>
                </a:solidFill>
                <a:latin typeface="Courier New"/>
                <a:cs typeface="Courier New"/>
              </a:rPr>
              <a:t>word_tokenize</a:t>
            </a:r>
            <a:endParaRPr sz="2800" dirty="0">
              <a:latin typeface="Courier New"/>
              <a:cs typeface="Courier New"/>
            </a:endParaRPr>
          </a:p>
        </p:txBody>
      </p:sp>
      <p:pic>
        <p:nvPicPr>
          <p:cNvPr id="9" name="object 9"/>
          <p:cNvPicPr/>
          <p:nvPr/>
        </p:nvPicPr>
        <p:blipFill>
          <a:blip r:embed="rId3" cstate="print"/>
          <a:stretch>
            <a:fillRect/>
          </a:stretch>
        </p:blipFill>
        <p:spPr>
          <a:xfrm>
            <a:off x="5850458" y="3506573"/>
            <a:ext cx="228777" cy="228777"/>
          </a:xfrm>
          <a:prstGeom prst="rect">
            <a:avLst/>
          </a:prstGeom>
        </p:spPr>
      </p:pic>
      <p:sp>
        <p:nvSpPr>
          <p:cNvPr id="10" name="object 10"/>
          <p:cNvSpPr txBox="1"/>
          <p:nvPr/>
        </p:nvSpPr>
        <p:spPr>
          <a:xfrm>
            <a:off x="5974370" y="1895225"/>
            <a:ext cx="3151995" cy="1066959"/>
          </a:xfrm>
          <a:prstGeom prst="rect">
            <a:avLst/>
          </a:prstGeom>
          <a:ln w="12700">
            <a:solidFill>
              <a:srgbClr val="000000"/>
            </a:solidFill>
          </a:ln>
        </p:spPr>
        <p:txBody>
          <a:bodyPr vert="horz" wrap="square" lIns="0" tIns="50800" rIns="0" bIns="0" rtlCol="0">
            <a:spAutoFit/>
          </a:bodyPr>
          <a:lstStyle/>
          <a:p>
            <a:pPr marL="25400">
              <a:lnSpc>
                <a:spcPct val="100000"/>
              </a:lnSpc>
              <a:spcBef>
                <a:spcPts val="400"/>
              </a:spcBef>
            </a:pPr>
            <a:r>
              <a:rPr sz="800" b="1" i="1" dirty="0">
                <a:latin typeface="Arial"/>
                <a:cs typeface="Arial"/>
              </a:rPr>
              <a:t>sumit</a:t>
            </a:r>
            <a:endParaRPr sz="800" dirty="0">
              <a:latin typeface="Arial"/>
              <a:cs typeface="Arial"/>
            </a:endParaRPr>
          </a:p>
          <a:p>
            <a:pPr marL="25400">
              <a:lnSpc>
                <a:spcPct val="100000"/>
              </a:lnSpc>
              <a:spcBef>
                <a:spcPts val="40"/>
              </a:spcBef>
            </a:pPr>
            <a:r>
              <a:rPr sz="800" i="1" dirty="0">
                <a:latin typeface="Arial"/>
                <a:cs typeface="Arial"/>
              </a:rPr>
              <a:t>2021-08-19</a:t>
            </a:r>
            <a:r>
              <a:rPr sz="800" i="1" spc="-50" dirty="0">
                <a:latin typeface="Arial"/>
                <a:cs typeface="Arial"/>
              </a:rPr>
              <a:t> </a:t>
            </a:r>
            <a:r>
              <a:rPr sz="800" i="1" dirty="0">
                <a:latin typeface="Arial"/>
                <a:cs typeface="Arial"/>
              </a:rPr>
              <a:t>10:53:27</a:t>
            </a:r>
            <a:endParaRPr sz="800" dirty="0">
              <a:latin typeface="Arial"/>
              <a:cs typeface="Arial"/>
            </a:endParaRPr>
          </a:p>
          <a:p>
            <a:pPr marL="25400">
              <a:lnSpc>
                <a:spcPct val="100000"/>
              </a:lnSpc>
              <a:spcBef>
                <a:spcPts val="40"/>
              </a:spcBef>
            </a:pPr>
            <a:r>
              <a:rPr sz="1000" dirty="0">
                <a:latin typeface="Arial MT"/>
                <a:cs typeface="Arial MT"/>
              </a:rPr>
              <a:t>--------------------------------------------</a:t>
            </a:r>
          </a:p>
          <a:p>
            <a:pPr marL="25400" marR="17780">
              <a:lnSpc>
                <a:spcPct val="100000"/>
              </a:lnSpc>
            </a:pPr>
            <a:r>
              <a:rPr sz="1000" b="1" dirty="0">
                <a:solidFill>
                  <a:schemeClr val="bg1"/>
                </a:solidFill>
                <a:latin typeface="Arial MT"/>
                <a:cs typeface="Arial MT"/>
              </a:rPr>
              <a:t>punkt:</a:t>
            </a:r>
            <a:r>
              <a:rPr sz="1000" b="1" spc="-15" dirty="0">
                <a:solidFill>
                  <a:schemeClr val="bg1"/>
                </a:solidFill>
                <a:latin typeface="Arial MT"/>
                <a:cs typeface="Arial MT"/>
              </a:rPr>
              <a:t> </a:t>
            </a:r>
            <a:r>
              <a:rPr sz="1000" b="1" dirty="0">
                <a:solidFill>
                  <a:schemeClr val="bg1"/>
                </a:solidFill>
                <a:latin typeface="Arial MT"/>
                <a:cs typeface="Arial MT"/>
              </a:rPr>
              <a:t>(Palabra</a:t>
            </a:r>
            <a:r>
              <a:rPr sz="1000" b="1" spc="-15" dirty="0">
                <a:solidFill>
                  <a:schemeClr val="bg1"/>
                </a:solidFill>
                <a:latin typeface="Arial MT"/>
                <a:cs typeface="Arial MT"/>
              </a:rPr>
              <a:t> </a:t>
            </a:r>
            <a:r>
              <a:rPr sz="1000" b="1" dirty="0">
                <a:solidFill>
                  <a:schemeClr val="bg1"/>
                </a:solidFill>
                <a:latin typeface="Arial MT"/>
                <a:cs typeface="Arial MT"/>
              </a:rPr>
              <a:t>alemana</a:t>
            </a:r>
            <a:r>
              <a:rPr sz="1000" b="1" spc="-10" dirty="0">
                <a:solidFill>
                  <a:schemeClr val="bg1"/>
                </a:solidFill>
                <a:latin typeface="Arial MT"/>
                <a:cs typeface="Arial MT"/>
              </a:rPr>
              <a:t> </a:t>
            </a:r>
            <a:r>
              <a:rPr sz="1000" b="1" dirty="0">
                <a:solidFill>
                  <a:schemeClr val="bg1"/>
                </a:solidFill>
                <a:latin typeface="Arial MT"/>
                <a:cs typeface="Arial MT"/>
              </a:rPr>
              <a:t>que</a:t>
            </a:r>
            <a:r>
              <a:rPr sz="1000" b="1" spc="-15" dirty="0">
                <a:solidFill>
                  <a:schemeClr val="bg1"/>
                </a:solidFill>
                <a:latin typeface="Arial MT"/>
                <a:cs typeface="Arial MT"/>
              </a:rPr>
              <a:t> </a:t>
            </a:r>
            <a:r>
              <a:rPr sz="1000" b="1" dirty="0">
                <a:solidFill>
                  <a:schemeClr val="bg1"/>
                </a:solidFill>
                <a:latin typeface="Arial MT"/>
                <a:cs typeface="Arial MT"/>
              </a:rPr>
              <a:t>significa</a:t>
            </a:r>
            <a:r>
              <a:rPr sz="1000" b="1" spc="-10" dirty="0">
                <a:solidFill>
                  <a:schemeClr val="bg1"/>
                </a:solidFill>
                <a:latin typeface="Arial MT"/>
                <a:cs typeface="Arial MT"/>
              </a:rPr>
              <a:t> </a:t>
            </a:r>
            <a:r>
              <a:rPr sz="1000" b="1" spc="-210" dirty="0">
                <a:solidFill>
                  <a:schemeClr val="bg1"/>
                </a:solidFill>
                <a:latin typeface="Arial MT"/>
                <a:cs typeface="Arial MT"/>
              </a:rPr>
              <a:t>puntuación) </a:t>
            </a:r>
            <a:r>
              <a:rPr sz="1000" b="1" spc="-265" dirty="0">
                <a:solidFill>
                  <a:schemeClr val="bg1"/>
                </a:solidFill>
                <a:latin typeface="Arial MT"/>
                <a:cs typeface="Arial MT"/>
              </a:rPr>
              <a:t> </a:t>
            </a:r>
            <a:r>
              <a:rPr sz="1000" b="1" dirty="0">
                <a:solidFill>
                  <a:schemeClr val="bg1"/>
                </a:solidFill>
                <a:latin typeface="Arial MT"/>
                <a:cs typeface="Arial MT"/>
              </a:rPr>
              <a:t>un</a:t>
            </a:r>
            <a:r>
              <a:rPr sz="1000" b="1" spc="-5" dirty="0">
                <a:solidFill>
                  <a:schemeClr val="bg1"/>
                </a:solidFill>
                <a:latin typeface="Arial MT"/>
                <a:cs typeface="Arial MT"/>
              </a:rPr>
              <a:t> </a:t>
            </a:r>
            <a:r>
              <a:rPr sz="1000" b="1" dirty="0">
                <a:solidFill>
                  <a:schemeClr val="bg1"/>
                </a:solidFill>
                <a:latin typeface="Arial MT"/>
                <a:cs typeface="Arial MT"/>
              </a:rPr>
              <a:t>tokenizador.</a:t>
            </a:r>
          </a:p>
          <a:p>
            <a:pPr marL="25400" marR="17780">
              <a:lnSpc>
                <a:spcPct val="100000"/>
              </a:lnSpc>
            </a:pPr>
            <a:r>
              <a:rPr sz="1000" b="1" dirty="0">
                <a:solidFill>
                  <a:schemeClr val="bg1"/>
                </a:solidFill>
                <a:latin typeface="Arial MT"/>
                <a:cs typeface="Arial MT"/>
              </a:rPr>
              <a:t>averaged_perceptron:</a:t>
            </a:r>
            <a:r>
              <a:rPr sz="1000" b="1" spc="-20" dirty="0">
                <a:solidFill>
                  <a:schemeClr val="bg1"/>
                </a:solidFill>
                <a:latin typeface="Arial MT"/>
                <a:cs typeface="Arial MT"/>
              </a:rPr>
              <a:t> </a:t>
            </a:r>
            <a:r>
              <a:rPr sz="1000" b="1" dirty="0">
                <a:solidFill>
                  <a:schemeClr val="bg1"/>
                </a:solidFill>
                <a:latin typeface="Arial MT"/>
                <a:cs typeface="Arial MT"/>
              </a:rPr>
              <a:t>un</a:t>
            </a:r>
            <a:r>
              <a:rPr sz="1000" b="1" spc="-15" dirty="0">
                <a:solidFill>
                  <a:schemeClr val="bg1"/>
                </a:solidFill>
                <a:latin typeface="Arial MT"/>
                <a:cs typeface="Arial MT"/>
              </a:rPr>
              <a:t> </a:t>
            </a:r>
            <a:r>
              <a:rPr sz="1000" b="1" dirty="0">
                <a:solidFill>
                  <a:schemeClr val="bg1"/>
                </a:solidFill>
                <a:latin typeface="Arial MT"/>
                <a:cs typeface="Arial MT"/>
              </a:rPr>
              <a:t>clasificador,</a:t>
            </a:r>
            <a:r>
              <a:rPr sz="1000" b="1" spc="-20" dirty="0">
                <a:solidFill>
                  <a:schemeClr val="bg1"/>
                </a:solidFill>
                <a:latin typeface="Arial MT"/>
                <a:cs typeface="Arial MT"/>
              </a:rPr>
              <a:t> </a:t>
            </a:r>
            <a:r>
              <a:rPr sz="1000" b="1" dirty="0">
                <a:solidFill>
                  <a:schemeClr val="bg1"/>
                </a:solidFill>
                <a:latin typeface="Arial MT"/>
                <a:cs typeface="Arial MT"/>
              </a:rPr>
              <a:t>es</a:t>
            </a:r>
            <a:r>
              <a:rPr sz="1000" b="1" spc="-15" dirty="0">
                <a:solidFill>
                  <a:schemeClr val="bg1"/>
                </a:solidFill>
                <a:latin typeface="Arial MT"/>
                <a:cs typeface="Arial MT"/>
              </a:rPr>
              <a:t> </a:t>
            </a:r>
            <a:r>
              <a:rPr sz="1000" b="1" dirty="0">
                <a:solidFill>
                  <a:schemeClr val="bg1"/>
                </a:solidFill>
                <a:latin typeface="Arial MT"/>
                <a:cs typeface="Arial MT"/>
              </a:rPr>
              <a:t>la</a:t>
            </a:r>
            <a:r>
              <a:rPr sz="1000" b="1" spc="-20" dirty="0">
                <a:solidFill>
                  <a:schemeClr val="bg1"/>
                </a:solidFill>
                <a:latin typeface="Arial MT"/>
                <a:cs typeface="Arial MT"/>
              </a:rPr>
              <a:t> </a:t>
            </a:r>
            <a:r>
              <a:rPr lang="es-ES" sz="1000" b="1" spc="-20" dirty="0">
                <a:solidFill>
                  <a:schemeClr val="bg1"/>
                </a:solidFill>
                <a:latin typeface="Arial MT"/>
                <a:cs typeface="Arial MT"/>
              </a:rPr>
              <a:t>base </a:t>
            </a:r>
            <a:r>
              <a:rPr sz="1000" b="1" dirty="0">
                <a:solidFill>
                  <a:schemeClr val="bg1"/>
                </a:solidFill>
                <a:latin typeface="Arial MT"/>
                <a:cs typeface="Arial MT"/>
              </a:rPr>
              <a:t>del</a:t>
            </a:r>
            <a:r>
              <a:rPr sz="1000" b="1" spc="-10" dirty="0">
                <a:solidFill>
                  <a:schemeClr val="bg1"/>
                </a:solidFill>
                <a:latin typeface="Arial MT"/>
                <a:cs typeface="Arial MT"/>
              </a:rPr>
              <a:t> </a:t>
            </a:r>
            <a:r>
              <a:rPr sz="1000" b="1" dirty="0">
                <a:solidFill>
                  <a:schemeClr val="bg1"/>
                </a:solidFill>
                <a:latin typeface="Arial MT"/>
                <a:cs typeface="Arial MT"/>
              </a:rPr>
              <a:t>universo</a:t>
            </a:r>
            <a:r>
              <a:rPr sz="1000" b="1" spc="-10" dirty="0">
                <a:solidFill>
                  <a:schemeClr val="bg1"/>
                </a:solidFill>
                <a:latin typeface="Arial MT"/>
                <a:cs typeface="Arial MT"/>
              </a:rPr>
              <a:t> </a:t>
            </a:r>
            <a:r>
              <a:rPr sz="1000" b="1" dirty="0">
                <a:solidFill>
                  <a:schemeClr val="bg1"/>
                </a:solidFill>
                <a:latin typeface="Arial MT"/>
                <a:cs typeface="Arial MT"/>
              </a:rPr>
              <a:t>de</a:t>
            </a:r>
            <a:r>
              <a:rPr sz="1000" b="1" spc="-5" dirty="0">
                <a:solidFill>
                  <a:schemeClr val="bg1"/>
                </a:solidFill>
                <a:latin typeface="Arial MT"/>
                <a:cs typeface="Arial MT"/>
              </a:rPr>
              <a:t> </a:t>
            </a:r>
            <a:r>
              <a:rPr sz="1000" b="1" dirty="0">
                <a:solidFill>
                  <a:schemeClr val="bg1"/>
                </a:solidFill>
                <a:latin typeface="Arial MT"/>
                <a:cs typeface="Arial MT"/>
              </a:rPr>
              <a:t>técnicas</a:t>
            </a:r>
            <a:r>
              <a:rPr sz="1000" b="1" spc="-10" dirty="0">
                <a:solidFill>
                  <a:schemeClr val="bg1"/>
                </a:solidFill>
                <a:latin typeface="Arial MT"/>
                <a:cs typeface="Arial MT"/>
              </a:rPr>
              <a:t> </a:t>
            </a:r>
            <a:r>
              <a:rPr sz="1000" b="1" dirty="0">
                <a:solidFill>
                  <a:schemeClr val="bg1"/>
                </a:solidFill>
                <a:latin typeface="Arial MT"/>
                <a:cs typeface="Arial MT"/>
              </a:rPr>
              <a:t>de</a:t>
            </a:r>
            <a:r>
              <a:rPr sz="1000" b="1" spc="-10" dirty="0">
                <a:solidFill>
                  <a:schemeClr val="bg1"/>
                </a:solidFill>
                <a:latin typeface="Arial MT"/>
                <a:cs typeface="Arial MT"/>
              </a:rPr>
              <a:t> </a:t>
            </a:r>
            <a:r>
              <a:rPr sz="1000" b="1" dirty="0">
                <a:solidFill>
                  <a:schemeClr val="bg1"/>
                </a:solidFill>
                <a:latin typeface="Arial MT"/>
                <a:cs typeface="Arial MT"/>
              </a:rPr>
              <a:t>clasificación.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3345" y="212971"/>
            <a:ext cx="9427845" cy="6984365"/>
            <a:chOff x="153345" y="212971"/>
            <a:chExt cx="9427845" cy="6984365"/>
          </a:xfrm>
        </p:grpSpPr>
        <p:pic>
          <p:nvPicPr>
            <p:cNvPr id="3" name="object 3"/>
            <p:cNvPicPr/>
            <p:nvPr/>
          </p:nvPicPr>
          <p:blipFill>
            <a:blip r:embed="rId2" cstate="print"/>
            <a:stretch>
              <a:fillRect/>
            </a:stretch>
          </p:blipFill>
          <p:spPr>
            <a:xfrm>
              <a:off x="153345" y="212971"/>
              <a:ext cx="9427500" cy="6984300"/>
            </a:xfrm>
            <a:prstGeom prst="rect">
              <a:avLst/>
            </a:prstGeom>
          </p:spPr>
        </p:pic>
        <p:sp>
          <p:nvSpPr>
            <p:cNvPr id="4" name="object 4"/>
            <p:cNvSpPr/>
            <p:nvPr/>
          </p:nvSpPr>
          <p:spPr>
            <a:xfrm>
              <a:off x="353549" y="359425"/>
              <a:ext cx="9084945" cy="6641465"/>
            </a:xfrm>
            <a:custGeom>
              <a:avLst/>
              <a:gdLst/>
              <a:ahLst/>
              <a:cxnLst/>
              <a:rect l="l" t="t" r="r" b="b"/>
              <a:pathLst>
                <a:path w="9084945" h="6641465">
                  <a:moveTo>
                    <a:pt x="8982521" y="6641399"/>
                  </a:moveTo>
                  <a:lnTo>
                    <a:pt x="102078" y="6641399"/>
                  </a:lnTo>
                  <a:lnTo>
                    <a:pt x="62344" y="6633378"/>
                  </a:lnTo>
                  <a:lnTo>
                    <a:pt x="29898" y="6611501"/>
                  </a:lnTo>
                  <a:lnTo>
                    <a:pt x="8021" y="6579055"/>
                  </a:lnTo>
                  <a:lnTo>
                    <a:pt x="0" y="6539321"/>
                  </a:lnTo>
                  <a:lnTo>
                    <a:pt x="0" y="102078"/>
                  </a:lnTo>
                  <a:lnTo>
                    <a:pt x="8021" y="62344"/>
                  </a:lnTo>
                  <a:lnTo>
                    <a:pt x="29898" y="29898"/>
                  </a:lnTo>
                  <a:lnTo>
                    <a:pt x="62344" y="8021"/>
                  </a:lnTo>
                  <a:lnTo>
                    <a:pt x="102078" y="0"/>
                  </a:lnTo>
                  <a:lnTo>
                    <a:pt x="8982521" y="0"/>
                  </a:lnTo>
                  <a:lnTo>
                    <a:pt x="9021585" y="7770"/>
                  </a:lnTo>
                  <a:lnTo>
                    <a:pt x="9054701" y="29898"/>
                  </a:lnTo>
                  <a:lnTo>
                    <a:pt x="9076829" y="63014"/>
                  </a:lnTo>
                  <a:lnTo>
                    <a:pt x="9084599" y="102078"/>
                  </a:lnTo>
                  <a:lnTo>
                    <a:pt x="9084599" y="6539321"/>
                  </a:lnTo>
                  <a:lnTo>
                    <a:pt x="9076578" y="6579055"/>
                  </a:lnTo>
                  <a:lnTo>
                    <a:pt x="9054701" y="6611501"/>
                  </a:lnTo>
                  <a:lnTo>
                    <a:pt x="9022255" y="6633378"/>
                  </a:lnTo>
                  <a:lnTo>
                    <a:pt x="8982521" y="6641399"/>
                  </a:lnTo>
                  <a:close/>
                </a:path>
              </a:pathLst>
            </a:custGeom>
            <a:solidFill>
              <a:srgbClr val="002E4E"/>
            </a:solidFill>
          </p:spPr>
          <p:txBody>
            <a:bodyPr wrap="square" lIns="0" tIns="0" rIns="0" bIns="0" rtlCol="0"/>
            <a:lstStyle/>
            <a:p>
              <a:endParaRPr/>
            </a:p>
          </p:txBody>
        </p:sp>
        <p:sp>
          <p:nvSpPr>
            <p:cNvPr id="5" name="object 5"/>
            <p:cNvSpPr/>
            <p:nvPr/>
          </p:nvSpPr>
          <p:spPr>
            <a:xfrm>
              <a:off x="366397" y="359424"/>
              <a:ext cx="3267710" cy="336550"/>
            </a:xfrm>
            <a:custGeom>
              <a:avLst/>
              <a:gdLst/>
              <a:ahLst/>
              <a:cxnLst/>
              <a:rect l="l" t="t" r="r" b="b"/>
              <a:pathLst>
                <a:path w="3267710" h="336550">
                  <a:moveTo>
                    <a:pt x="3267315" y="336327"/>
                  </a:moveTo>
                  <a:lnTo>
                    <a:pt x="0" y="336287"/>
                  </a:lnTo>
                  <a:lnTo>
                    <a:pt x="27" y="76346"/>
                  </a:lnTo>
                  <a:lnTo>
                    <a:pt x="6026" y="46629"/>
                  </a:lnTo>
                  <a:lnTo>
                    <a:pt x="22388" y="22361"/>
                  </a:lnTo>
                  <a:lnTo>
                    <a:pt x="46656" y="5999"/>
                  </a:lnTo>
                  <a:lnTo>
                    <a:pt x="76374" y="0"/>
                  </a:lnTo>
                  <a:lnTo>
                    <a:pt x="3190980" y="0"/>
                  </a:lnTo>
                  <a:lnTo>
                    <a:pt x="3233337" y="12827"/>
                  </a:lnTo>
                  <a:lnTo>
                    <a:pt x="3261515" y="47130"/>
                  </a:lnTo>
                  <a:lnTo>
                    <a:pt x="3267327" y="76346"/>
                  </a:lnTo>
                  <a:lnTo>
                    <a:pt x="3267315" y="336327"/>
                  </a:lnTo>
                  <a:close/>
                </a:path>
              </a:pathLst>
            </a:custGeom>
            <a:solidFill>
              <a:srgbClr val="003E6C"/>
            </a:solidFill>
          </p:spPr>
          <p:txBody>
            <a:bodyPr wrap="square" lIns="0" tIns="0" rIns="0" bIns="0" rtlCol="0"/>
            <a:lstStyle/>
            <a:p>
              <a:endParaRPr/>
            </a:p>
          </p:txBody>
        </p:sp>
        <p:sp>
          <p:nvSpPr>
            <p:cNvPr id="6" name="object 6"/>
            <p:cNvSpPr/>
            <p:nvPr/>
          </p:nvSpPr>
          <p:spPr>
            <a:xfrm>
              <a:off x="3633697" y="359424"/>
              <a:ext cx="3267710" cy="336550"/>
            </a:xfrm>
            <a:custGeom>
              <a:avLst/>
              <a:gdLst/>
              <a:ahLst/>
              <a:cxnLst/>
              <a:rect l="l" t="t" r="r" b="b"/>
              <a:pathLst>
                <a:path w="3267709" h="336550">
                  <a:moveTo>
                    <a:pt x="3267314" y="336327"/>
                  </a:moveTo>
                  <a:lnTo>
                    <a:pt x="0" y="336287"/>
                  </a:lnTo>
                  <a:lnTo>
                    <a:pt x="27" y="76346"/>
                  </a:lnTo>
                  <a:lnTo>
                    <a:pt x="6027" y="46629"/>
                  </a:lnTo>
                  <a:lnTo>
                    <a:pt x="22389" y="22361"/>
                  </a:lnTo>
                  <a:lnTo>
                    <a:pt x="46656" y="5999"/>
                  </a:lnTo>
                  <a:lnTo>
                    <a:pt x="76374" y="0"/>
                  </a:lnTo>
                  <a:lnTo>
                    <a:pt x="3190980" y="0"/>
                  </a:lnTo>
                  <a:lnTo>
                    <a:pt x="3233337" y="12827"/>
                  </a:lnTo>
                  <a:lnTo>
                    <a:pt x="3261515" y="47130"/>
                  </a:lnTo>
                  <a:lnTo>
                    <a:pt x="3267327" y="76346"/>
                  </a:lnTo>
                  <a:lnTo>
                    <a:pt x="3267314" y="336327"/>
                  </a:lnTo>
                  <a:close/>
                </a:path>
              </a:pathLst>
            </a:custGeom>
            <a:solidFill>
              <a:srgbClr val="005593"/>
            </a:solidFill>
          </p:spPr>
          <p:txBody>
            <a:bodyPr wrap="square" lIns="0" tIns="0" rIns="0" bIns="0" rtlCol="0"/>
            <a:lstStyle/>
            <a:p>
              <a:endParaRPr/>
            </a:p>
          </p:txBody>
        </p:sp>
        <p:sp>
          <p:nvSpPr>
            <p:cNvPr id="7" name="object 7"/>
            <p:cNvSpPr/>
            <p:nvPr/>
          </p:nvSpPr>
          <p:spPr>
            <a:xfrm>
              <a:off x="353699" y="685800"/>
              <a:ext cx="9084310" cy="0"/>
            </a:xfrm>
            <a:custGeom>
              <a:avLst/>
              <a:gdLst/>
              <a:ahLst/>
              <a:cxnLst/>
              <a:rect l="l" t="t" r="r" b="b"/>
              <a:pathLst>
                <a:path w="9084310">
                  <a:moveTo>
                    <a:pt x="0" y="0"/>
                  </a:moveTo>
                  <a:lnTo>
                    <a:pt x="9084299" y="0"/>
                  </a:lnTo>
                </a:path>
              </a:pathLst>
            </a:custGeom>
            <a:ln w="19049">
              <a:solidFill>
                <a:srgbClr val="058ECD"/>
              </a:solidFill>
            </a:ln>
          </p:spPr>
          <p:txBody>
            <a:bodyPr wrap="square" lIns="0" tIns="0" rIns="0" bIns="0" rtlCol="0"/>
            <a:lstStyle/>
            <a:p>
              <a:endParaRPr/>
            </a:p>
          </p:txBody>
        </p:sp>
      </p:grpSp>
      <p:sp>
        <p:nvSpPr>
          <p:cNvPr id="8" name="object 8"/>
          <p:cNvSpPr txBox="1"/>
          <p:nvPr/>
        </p:nvSpPr>
        <p:spPr>
          <a:xfrm>
            <a:off x="673100" y="2725571"/>
            <a:ext cx="8133715" cy="2006600"/>
          </a:xfrm>
          <a:prstGeom prst="rect">
            <a:avLst/>
          </a:prstGeom>
        </p:spPr>
        <p:txBody>
          <a:bodyPr vert="horz" wrap="square" lIns="0" tIns="12700" rIns="0" bIns="0" rtlCol="0">
            <a:spAutoFit/>
          </a:bodyPr>
          <a:lstStyle/>
          <a:p>
            <a:pPr marL="12700" marR="3418840">
              <a:lnSpc>
                <a:spcPct val="116100"/>
              </a:lnSpc>
              <a:spcBef>
                <a:spcPts val="100"/>
              </a:spcBef>
            </a:pPr>
            <a:r>
              <a:rPr sz="2800" spc="-5" dirty="0">
                <a:solidFill>
                  <a:srgbClr val="F1C131"/>
                </a:solidFill>
                <a:latin typeface="Courier New"/>
                <a:cs typeface="Courier New"/>
              </a:rPr>
              <a:t>import </a:t>
            </a:r>
            <a:r>
              <a:rPr sz="2800" spc="-5" dirty="0">
                <a:solidFill>
                  <a:srgbClr val="FFFFFF"/>
                </a:solidFill>
                <a:latin typeface="Courier New"/>
                <a:cs typeface="Courier New"/>
              </a:rPr>
              <a:t>nltk </a:t>
            </a:r>
            <a:r>
              <a:rPr sz="2800" dirty="0">
                <a:solidFill>
                  <a:srgbClr val="FFFFFF"/>
                </a:solidFill>
                <a:latin typeface="Courier New"/>
                <a:cs typeface="Courier New"/>
              </a:rPr>
              <a:t> </a:t>
            </a:r>
            <a:r>
              <a:rPr sz="2800" spc="-5" dirty="0">
                <a:solidFill>
                  <a:srgbClr val="FFFFFF"/>
                </a:solidFill>
                <a:latin typeface="Courier New"/>
                <a:cs typeface="Courier New"/>
              </a:rPr>
              <a:t>nltk.download</a:t>
            </a:r>
            <a:r>
              <a:rPr sz="2800" dirty="0">
                <a:solidFill>
                  <a:srgbClr val="FFFFFF"/>
                </a:solidFill>
                <a:latin typeface="Courier New"/>
                <a:cs typeface="Courier New"/>
              </a:rPr>
              <a:t>(</a:t>
            </a:r>
            <a:r>
              <a:rPr sz="2800" spc="-5" dirty="0">
                <a:solidFill>
                  <a:srgbClr val="E06666"/>
                </a:solidFill>
                <a:latin typeface="Courier New"/>
                <a:cs typeface="Courier New"/>
              </a:rPr>
              <a:t>‘punkt</a:t>
            </a:r>
            <a:r>
              <a:rPr sz="2800" dirty="0">
                <a:solidFill>
                  <a:srgbClr val="E06666"/>
                </a:solidFill>
                <a:latin typeface="Courier New"/>
                <a:cs typeface="Courier New"/>
              </a:rPr>
              <a:t>’</a:t>
            </a:r>
            <a:r>
              <a:rPr sz="2800" dirty="0">
                <a:solidFill>
                  <a:srgbClr val="FFFFFF"/>
                </a:solidFill>
                <a:latin typeface="Courier New"/>
                <a:cs typeface="Courier New"/>
              </a:rPr>
              <a:t>)</a:t>
            </a:r>
            <a:endParaRPr sz="2800">
              <a:latin typeface="Courier New"/>
              <a:cs typeface="Courier New"/>
            </a:endParaRPr>
          </a:p>
          <a:p>
            <a:pPr marL="12700" marR="5080">
              <a:lnSpc>
                <a:spcPct val="116100"/>
              </a:lnSpc>
            </a:pPr>
            <a:r>
              <a:rPr sz="2800" spc="-5" dirty="0">
                <a:solidFill>
                  <a:srgbClr val="FFFFFF"/>
                </a:solidFill>
                <a:latin typeface="Courier New"/>
                <a:cs typeface="Courier New"/>
              </a:rPr>
              <a:t>nltk.download(</a:t>
            </a:r>
            <a:r>
              <a:rPr sz="2800" spc="-5" dirty="0">
                <a:solidFill>
                  <a:srgbClr val="E06666"/>
                </a:solidFill>
                <a:latin typeface="Courier New"/>
                <a:cs typeface="Courier New"/>
              </a:rPr>
              <a:t>‘averaged_perceptron..’</a:t>
            </a:r>
            <a:r>
              <a:rPr sz="2800" spc="-5" dirty="0">
                <a:solidFill>
                  <a:srgbClr val="FFFFFF"/>
                </a:solidFill>
                <a:latin typeface="Courier New"/>
                <a:cs typeface="Courier New"/>
              </a:rPr>
              <a:t>) </a:t>
            </a:r>
            <a:r>
              <a:rPr sz="2800" spc="-1670" dirty="0">
                <a:solidFill>
                  <a:srgbClr val="FFFFFF"/>
                </a:solidFill>
                <a:latin typeface="Courier New"/>
                <a:cs typeface="Courier New"/>
              </a:rPr>
              <a:t> </a:t>
            </a:r>
            <a:r>
              <a:rPr sz="2800" spc="-5" dirty="0">
                <a:solidFill>
                  <a:srgbClr val="F1C131"/>
                </a:solidFill>
                <a:latin typeface="Courier New"/>
                <a:cs typeface="Courier New"/>
              </a:rPr>
              <a:t>from</a:t>
            </a:r>
            <a:r>
              <a:rPr sz="2800" spc="-15" dirty="0">
                <a:solidFill>
                  <a:srgbClr val="F1C131"/>
                </a:solidFill>
                <a:latin typeface="Courier New"/>
                <a:cs typeface="Courier New"/>
              </a:rPr>
              <a:t> </a:t>
            </a:r>
            <a:r>
              <a:rPr sz="2800" spc="-5" dirty="0">
                <a:solidFill>
                  <a:srgbClr val="FFFFFF"/>
                </a:solidFill>
                <a:latin typeface="Courier New"/>
                <a:cs typeface="Courier New"/>
              </a:rPr>
              <a:t>nltk</a:t>
            </a:r>
            <a:r>
              <a:rPr sz="2800" spc="-10" dirty="0">
                <a:solidFill>
                  <a:srgbClr val="FFFFFF"/>
                </a:solidFill>
                <a:latin typeface="Courier New"/>
                <a:cs typeface="Courier New"/>
              </a:rPr>
              <a:t> </a:t>
            </a:r>
            <a:r>
              <a:rPr sz="2800" spc="-5" dirty="0">
                <a:solidFill>
                  <a:srgbClr val="F1C131"/>
                </a:solidFill>
                <a:latin typeface="Courier New"/>
                <a:cs typeface="Courier New"/>
              </a:rPr>
              <a:t>import</a:t>
            </a:r>
            <a:r>
              <a:rPr sz="2800" spc="-10" dirty="0">
                <a:solidFill>
                  <a:srgbClr val="F1C131"/>
                </a:solidFill>
                <a:latin typeface="Courier New"/>
                <a:cs typeface="Courier New"/>
              </a:rPr>
              <a:t> </a:t>
            </a:r>
            <a:r>
              <a:rPr sz="2800" spc="-5" dirty="0">
                <a:solidFill>
                  <a:srgbClr val="FFFFFF"/>
                </a:solidFill>
                <a:latin typeface="Courier New"/>
                <a:cs typeface="Courier New"/>
              </a:rPr>
              <a:t>word_tokenize</a:t>
            </a:r>
            <a:endParaRPr sz="2800">
              <a:latin typeface="Courier New"/>
              <a:cs typeface="Courier New"/>
            </a:endParaRPr>
          </a:p>
        </p:txBody>
      </p:sp>
      <p:grpSp>
        <p:nvGrpSpPr>
          <p:cNvPr id="9" name="object 9"/>
          <p:cNvGrpSpPr/>
          <p:nvPr/>
        </p:nvGrpSpPr>
        <p:grpSpPr>
          <a:xfrm>
            <a:off x="3667237" y="2392487"/>
            <a:ext cx="4912995" cy="1849120"/>
            <a:chOff x="3667237" y="2392487"/>
            <a:chExt cx="4912995" cy="1849120"/>
          </a:xfrm>
        </p:grpSpPr>
        <p:sp>
          <p:nvSpPr>
            <p:cNvPr id="10" name="object 10"/>
            <p:cNvSpPr/>
            <p:nvPr/>
          </p:nvSpPr>
          <p:spPr>
            <a:xfrm>
              <a:off x="4415999" y="2392487"/>
              <a:ext cx="0" cy="639445"/>
            </a:xfrm>
            <a:custGeom>
              <a:avLst/>
              <a:gdLst/>
              <a:ahLst/>
              <a:cxnLst/>
              <a:rect l="l" t="t" r="r" b="b"/>
              <a:pathLst>
                <a:path h="639444">
                  <a:moveTo>
                    <a:pt x="0" y="0"/>
                  </a:moveTo>
                  <a:lnTo>
                    <a:pt x="0" y="638849"/>
                  </a:lnTo>
                </a:path>
              </a:pathLst>
            </a:custGeom>
            <a:ln w="28574">
              <a:solidFill>
                <a:srgbClr val="ED7D31"/>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4354513" y="3017049"/>
              <a:ext cx="122971" cy="158251"/>
            </a:xfrm>
            <a:prstGeom prst="rect">
              <a:avLst/>
            </a:prstGeom>
          </p:spPr>
        </p:pic>
        <p:sp>
          <p:nvSpPr>
            <p:cNvPr id="12" name="object 12"/>
            <p:cNvSpPr/>
            <p:nvPr/>
          </p:nvSpPr>
          <p:spPr>
            <a:xfrm>
              <a:off x="7804783" y="2419249"/>
              <a:ext cx="3810" cy="1178560"/>
            </a:xfrm>
            <a:custGeom>
              <a:avLst/>
              <a:gdLst/>
              <a:ahLst/>
              <a:cxnLst/>
              <a:rect l="l" t="t" r="r" b="b"/>
              <a:pathLst>
                <a:path w="3809" h="1178560">
                  <a:moveTo>
                    <a:pt x="3666" y="0"/>
                  </a:moveTo>
                  <a:lnTo>
                    <a:pt x="0" y="1178250"/>
                  </a:lnTo>
                </a:path>
              </a:pathLst>
            </a:custGeom>
            <a:ln w="28574">
              <a:solidFill>
                <a:srgbClr val="ED7D31"/>
              </a:solidFill>
            </a:ln>
          </p:spPr>
          <p:txBody>
            <a:bodyPr wrap="square" lIns="0" tIns="0" rIns="0" bIns="0" rtlCol="0"/>
            <a:lstStyle/>
            <a:p>
              <a:endParaRPr/>
            </a:p>
          </p:txBody>
        </p:sp>
        <p:pic>
          <p:nvPicPr>
            <p:cNvPr id="13" name="object 13"/>
            <p:cNvPicPr/>
            <p:nvPr/>
          </p:nvPicPr>
          <p:blipFill>
            <a:blip r:embed="rId4" cstate="print"/>
            <a:stretch>
              <a:fillRect/>
            </a:stretch>
          </p:blipFill>
          <p:spPr>
            <a:xfrm>
              <a:off x="7743297" y="3583066"/>
              <a:ext cx="122971" cy="158397"/>
            </a:xfrm>
            <a:prstGeom prst="rect">
              <a:avLst/>
            </a:prstGeom>
          </p:spPr>
        </p:pic>
        <p:sp>
          <p:nvSpPr>
            <p:cNvPr id="14" name="object 14"/>
            <p:cNvSpPr/>
            <p:nvPr/>
          </p:nvSpPr>
          <p:spPr>
            <a:xfrm>
              <a:off x="3671999" y="3340724"/>
              <a:ext cx="4903470" cy="896619"/>
            </a:xfrm>
            <a:custGeom>
              <a:avLst/>
              <a:gdLst/>
              <a:ahLst/>
              <a:cxnLst/>
              <a:rect l="l" t="t" r="r" b="b"/>
              <a:pathLst>
                <a:path w="4903470" h="896620">
                  <a:moveTo>
                    <a:pt x="0" y="0"/>
                  </a:moveTo>
                  <a:lnTo>
                    <a:pt x="1487999" y="0"/>
                  </a:lnTo>
                  <a:lnTo>
                    <a:pt x="1487999" y="376199"/>
                  </a:lnTo>
                  <a:lnTo>
                    <a:pt x="0" y="376199"/>
                  </a:lnTo>
                  <a:lnTo>
                    <a:pt x="0" y="0"/>
                  </a:lnTo>
                  <a:close/>
                </a:path>
                <a:path w="4903470" h="896620">
                  <a:moveTo>
                    <a:pt x="0" y="519899"/>
                  </a:moveTo>
                  <a:lnTo>
                    <a:pt x="4902899" y="519899"/>
                  </a:lnTo>
                  <a:lnTo>
                    <a:pt x="4902899" y="896099"/>
                  </a:lnTo>
                  <a:lnTo>
                    <a:pt x="0" y="896099"/>
                  </a:lnTo>
                  <a:lnTo>
                    <a:pt x="0" y="519899"/>
                  </a:lnTo>
                  <a:close/>
                </a:path>
              </a:pathLst>
            </a:custGeom>
            <a:ln w="9524">
              <a:solidFill>
                <a:srgbClr val="ED7D31"/>
              </a:solidFill>
            </a:ln>
          </p:spPr>
          <p:txBody>
            <a:bodyPr wrap="square" lIns="0" tIns="0" rIns="0" bIns="0" rtlCol="0"/>
            <a:lstStyle/>
            <a:p>
              <a:endParaRPr/>
            </a:p>
          </p:txBody>
        </p:sp>
      </p:grpSp>
      <p:sp>
        <p:nvSpPr>
          <p:cNvPr id="15" name="object 15"/>
          <p:cNvSpPr txBox="1">
            <a:spLocks noGrp="1"/>
          </p:cNvSpPr>
          <p:nvPr>
            <p:ph type="title"/>
          </p:nvPr>
        </p:nvSpPr>
        <p:spPr>
          <a:xfrm>
            <a:off x="3455952" y="1746332"/>
            <a:ext cx="1920239" cy="558800"/>
          </a:xfrm>
          <a:prstGeom prst="rect">
            <a:avLst/>
          </a:prstGeom>
        </p:spPr>
        <p:txBody>
          <a:bodyPr vert="horz" wrap="square" lIns="0" tIns="12700" rIns="0" bIns="0" rtlCol="0">
            <a:spAutoFit/>
          </a:bodyPr>
          <a:lstStyle/>
          <a:p>
            <a:pPr marL="12700">
              <a:lnSpc>
                <a:spcPct val="100000"/>
              </a:lnSpc>
              <a:spcBef>
                <a:spcPts val="100"/>
              </a:spcBef>
            </a:pPr>
            <a:r>
              <a:rPr sz="3500" spc="-185" dirty="0">
                <a:solidFill>
                  <a:srgbClr val="ED7D31"/>
                </a:solidFill>
              </a:rPr>
              <a:t>tokenizer</a:t>
            </a:r>
            <a:endParaRPr sz="3500"/>
          </a:p>
        </p:txBody>
      </p:sp>
      <p:sp>
        <p:nvSpPr>
          <p:cNvPr id="16" name="object 16"/>
          <p:cNvSpPr txBox="1"/>
          <p:nvPr/>
        </p:nvSpPr>
        <p:spPr>
          <a:xfrm>
            <a:off x="7123100" y="1746332"/>
            <a:ext cx="1309370" cy="558800"/>
          </a:xfrm>
          <a:prstGeom prst="rect">
            <a:avLst/>
          </a:prstGeom>
        </p:spPr>
        <p:txBody>
          <a:bodyPr vert="horz" wrap="square" lIns="0" tIns="12700" rIns="0" bIns="0" rtlCol="0">
            <a:spAutoFit/>
          </a:bodyPr>
          <a:lstStyle/>
          <a:p>
            <a:pPr marL="12700">
              <a:lnSpc>
                <a:spcPct val="100000"/>
              </a:lnSpc>
              <a:spcBef>
                <a:spcPts val="100"/>
              </a:spcBef>
            </a:pPr>
            <a:r>
              <a:rPr sz="3500" b="1" spc="-245" dirty="0">
                <a:solidFill>
                  <a:srgbClr val="ED7D31"/>
                </a:solidFill>
                <a:latin typeface="Tahoma"/>
                <a:cs typeface="Tahoma"/>
              </a:rPr>
              <a:t>tagger</a:t>
            </a:r>
            <a:endParaRPr sz="350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16558" y="4998985"/>
            <a:ext cx="4958715" cy="939800"/>
          </a:xfrm>
          <a:prstGeom prst="rect">
            <a:avLst/>
          </a:prstGeom>
        </p:spPr>
        <p:txBody>
          <a:bodyPr vert="horz" wrap="square" lIns="0" tIns="12700" rIns="0" bIns="0" rtlCol="0">
            <a:spAutoFit/>
          </a:bodyPr>
          <a:lstStyle/>
          <a:p>
            <a:pPr marL="1529715" marR="5080" indent="-1517650">
              <a:lnSpc>
                <a:spcPct val="100000"/>
              </a:lnSpc>
              <a:spcBef>
                <a:spcPts val="100"/>
              </a:spcBef>
            </a:pPr>
            <a:r>
              <a:rPr sz="3000" spc="5" dirty="0">
                <a:solidFill>
                  <a:srgbClr val="FFFFFF"/>
                </a:solidFill>
                <a:latin typeface="Tahoma"/>
                <a:cs typeface="Tahoma"/>
              </a:rPr>
              <a:t>Desambiguación</a:t>
            </a:r>
            <a:r>
              <a:rPr sz="3000" spc="-360" dirty="0">
                <a:solidFill>
                  <a:srgbClr val="FFFFFF"/>
                </a:solidFill>
                <a:latin typeface="Tahoma"/>
                <a:cs typeface="Tahoma"/>
              </a:rPr>
              <a:t> </a:t>
            </a:r>
            <a:r>
              <a:rPr sz="3000" spc="40" dirty="0">
                <a:solidFill>
                  <a:srgbClr val="FFFFFF"/>
                </a:solidFill>
                <a:latin typeface="Tahoma"/>
                <a:cs typeface="Tahoma"/>
              </a:rPr>
              <a:t>y</a:t>
            </a:r>
            <a:r>
              <a:rPr sz="3000" spc="-360" dirty="0">
                <a:solidFill>
                  <a:srgbClr val="FFFFFF"/>
                </a:solidFill>
                <a:latin typeface="Tahoma"/>
                <a:cs typeface="Tahoma"/>
              </a:rPr>
              <a:t> </a:t>
            </a:r>
            <a:r>
              <a:rPr sz="3000" spc="30" dirty="0">
                <a:solidFill>
                  <a:srgbClr val="FFFFFF"/>
                </a:solidFill>
                <a:latin typeface="Tahoma"/>
                <a:cs typeface="Tahoma"/>
              </a:rPr>
              <a:t>etiquetado  </a:t>
            </a:r>
            <a:r>
              <a:rPr sz="3000" spc="5" dirty="0">
                <a:solidFill>
                  <a:srgbClr val="FFFFFF"/>
                </a:solidFill>
                <a:latin typeface="Tahoma"/>
                <a:cs typeface="Tahoma"/>
              </a:rPr>
              <a:t>de</a:t>
            </a:r>
            <a:r>
              <a:rPr sz="3000" spc="-360" dirty="0">
                <a:solidFill>
                  <a:srgbClr val="FFFFFF"/>
                </a:solidFill>
                <a:latin typeface="Tahoma"/>
                <a:cs typeface="Tahoma"/>
              </a:rPr>
              <a:t> </a:t>
            </a:r>
            <a:r>
              <a:rPr sz="3000" spc="20" dirty="0">
                <a:solidFill>
                  <a:srgbClr val="FFFFFF"/>
                </a:solidFill>
                <a:latin typeface="Tahoma"/>
                <a:cs typeface="Tahoma"/>
              </a:rPr>
              <a:t>palab</a:t>
            </a:r>
            <a:r>
              <a:rPr sz="3000" spc="-40" dirty="0">
                <a:solidFill>
                  <a:srgbClr val="FFFFFF"/>
                </a:solidFill>
                <a:latin typeface="Tahoma"/>
                <a:cs typeface="Tahoma"/>
              </a:rPr>
              <a:t>r</a:t>
            </a:r>
            <a:r>
              <a:rPr sz="3000" spc="-50" dirty="0">
                <a:solidFill>
                  <a:srgbClr val="FFFFFF"/>
                </a:solidFill>
                <a:latin typeface="Tahoma"/>
                <a:cs typeface="Tahoma"/>
              </a:rPr>
              <a:t>as</a:t>
            </a:r>
            <a:endParaRPr sz="3000">
              <a:latin typeface="Tahoma"/>
              <a:cs typeface="Tahoma"/>
            </a:endParaRPr>
          </a:p>
        </p:txBody>
      </p:sp>
      <p:sp>
        <p:nvSpPr>
          <p:cNvPr id="3" name="object 3"/>
          <p:cNvSpPr txBox="1"/>
          <p:nvPr/>
        </p:nvSpPr>
        <p:spPr>
          <a:xfrm>
            <a:off x="1649606" y="2220937"/>
            <a:ext cx="6492875" cy="1854200"/>
          </a:xfrm>
          <a:prstGeom prst="rect">
            <a:avLst/>
          </a:prstGeom>
        </p:spPr>
        <p:txBody>
          <a:bodyPr vert="horz" wrap="square" lIns="0" tIns="12700" rIns="0" bIns="0" rtlCol="0">
            <a:spAutoFit/>
          </a:bodyPr>
          <a:lstStyle/>
          <a:p>
            <a:pPr marL="110489" marR="5080" indent="-98425">
              <a:lnSpc>
                <a:spcPct val="100000"/>
              </a:lnSpc>
              <a:spcBef>
                <a:spcPts val="100"/>
              </a:spcBef>
            </a:pPr>
            <a:r>
              <a:rPr sz="6000" b="1" spc="-1045" dirty="0">
                <a:solidFill>
                  <a:srgbClr val="00B0F0"/>
                </a:solidFill>
                <a:latin typeface="Tahoma"/>
                <a:cs typeface="Tahoma"/>
              </a:rPr>
              <a:t>[</a:t>
            </a:r>
            <a:r>
              <a:rPr sz="6000" b="1" spc="-470" dirty="0">
                <a:solidFill>
                  <a:srgbClr val="00B0F0"/>
                </a:solidFill>
                <a:latin typeface="Tahoma"/>
                <a:cs typeface="Tahoma"/>
              </a:rPr>
              <a:t>C1</a:t>
            </a:r>
            <a:r>
              <a:rPr sz="6000" b="1" spc="-325" dirty="0">
                <a:solidFill>
                  <a:srgbClr val="00B0F0"/>
                </a:solidFill>
                <a:latin typeface="Tahoma"/>
                <a:cs typeface="Tahoma"/>
              </a:rPr>
              <a:t>]</a:t>
            </a:r>
            <a:r>
              <a:rPr sz="6000" b="1" spc="-595" dirty="0">
                <a:solidFill>
                  <a:srgbClr val="00B0F0"/>
                </a:solidFill>
                <a:latin typeface="Tahoma"/>
                <a:cs typeface="Tahoma"/>
              </a:rPr>
              <a:t> </a:t>
            </a:r>
            <a:r>
              <a:rPr sz="6000" b="1" spc="-365" dirty="0">
                <a:solidFill>
                  <a:srgbClr val="FFFFFF"/>
                </a:solidFill>
                <a:latin typeface="Tahoma"/>
                <a:cs typeface="Tahoma"/>
              </a:rPr>
              <a:t>Introducción</a:t>
            </a:r>
            <a:r>
              <a:rPr sz="6000" b="1" spc="-600" dirty="0">
                <a:solidFill>
                  <a:srgbClr val="FFFFFF"/>
                </a:solidFill>
                <a:latin typeface="Tahoma"/>
                <a:cs typeface="Tahoma"/>
              </a:rPr>
              <a:t> </a:t>
            </a:r>
            <a:r>
              <a:rPr sz="6000" b="1" spc="-300" dirty="0">
                <a:solidFill>
                  <a:srgbClr val="FFFFFF"/>
                </a:solidFill>
                <a:latin typeface="Tahoma"/>
                <a:cs typeface="Tahoma"/>
              </a:rPr>
              <a:t>a  </a:t>
            </a:r>
            <a:r>
              <a:rPr sz="6000" b="1" spc="-320" dirty="0">
                <a:solidFill>
                  <a:srgbClr val="FFFFFF"/>
                </a:solidFill>
                <a:latin typeface="Tahoma"/>
                <a:cs typeface="Tahoma"/>
              </a:rPr>
              <a:t>la</a:t>
            </a:r>
            <a:r>
              <a:rPr sz="6000" b="1" spc="-600" dirty="0">
                <a:solidFill>
                  <a:srgbClr val="FFFFFF"/>
                </a:solidFill>
                <a:latin typeface="Tahoma"/>
                <a:cs typeface="Tahoma"/>
              </a:rPr>
              <a:t> </a:t>
            </a:r>
            <a:r>
              <a:rPr sz="6000" b="1" spc="-405" dirty="0">
                <a:solidFill>
                  <a:srgbClr val="FFFFFF"/>
                </a:solidFill>
                <a:latin typeface="Tahoma"/>
                <a:cs typeface="Tahoma"/>
              </a:rPr>
              <a:t>desambiguación</a:t>
            </a:r>
            <a:endParaRPr sz="6000">
              <a:latin typeface="Tahoma"/>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5807075" cy="756920"/>
          </a:xfrm>
          <a:prstGeom prst="rect">
            <a:avLst/>
          </a:prstGeom>
        </p:spPr>
        <p:txBody>
          <a:bodyPr vert="horz" wrap="square" lIns="0" tIns="12700" rIns="0" bIns="0" rtlCol="0">
            <a:spAutoFit/>
          </a:bodyPr>
          <a:lstStyle/>
          <a:p>
            <a:pPr marL="12700">
              <a:lnSpc>
                <a:spcPct val="100000"/>
              </a:lnSpc>
              <a:spcBef>
                <a:spcPts val="100"/>
              </a:spcBef>
            </a:pPr>
            <a:r>
              <a:rPr spc="-575" dirty="0"/>
              <a:t>T</a:t>
            </a:r>
            <a:r>
              <a:rPr spc="-240" dirty="0"/>
              <a:t>o</a:t>
            </a:r>
            <a:r>
              <a:rPr spc="-390" dirty="0"/>
              <a:t>k</a:t>
            </a:r>
            <a:r>
              <a:rPr spc="-300" dirty="0"/>
              <a:t>enizador</a:t>
            </a:r>
            <a:r>
              <a:rPr spc="-195" dirty="0"/>
              <a:t>:</a:t>
            </a:r>
            <a:r>
              <a:rPr spc="-484" dirty="0"/>
              <a:t> </a:t>
            </a:r>
            <a:r>
              <a:rPr spc="-380" dirty="0"/>
              <a:t>¿Punkt?</a:t>
            </a:r>
          </a:p>
        </p:txBody>
      </p:sp>
      <p:sp>
        <p:nvSpPr>
          <p:cNvPr id="3" name="object 3"/>
          <p:cNvSpPr txBox="1"/>
          <p:nvPr/>
        </p:nvSpPr>
        <p:spPr>
          <a:xfrm>
            <a:off x="1901996" y="6518149"/>
            <a:ext cx="5988050" cy="360680"/>
          </a:xfrm>
          <a:prstGeom prst="rect">
            <a:avLst/>
          </a:prstGeom>
        </p:spPr>
        <p:txBody>
          <a:bodyPr vert="horz" wrap="square" lIns="0" tIns="12700" rIns="0" bIns="0" rtlCol="0">
            <a:spAutoFit/>
          </a:bodyPr>
          <a:lstStyle/>
          <a:p>
            <a:pPr marL="12700">
              <a:lnSpc>
                <a:spcPct val="100000"/>
              </a:lnSpc>
              <a:spcBef>
                <a:spcPts val="100"/>
              </a:spcBef>
            </a:pPr>
            <a:r>
              <a:rPr sz="2200" u="heavy" spc="-15" dirty="0">
                <a:solidFill>
                  <a:srgbClr val="0563C1"/>
                </a:solidFill>
                <a:uFill>
                  <a:solidFill>
                    <a:srgbClr val="0563C1"/>
                  </a:solidFill>
                </a:uFill>
                <a:latin typeface="Tahoma"/>
                <a:cs typeface="Tahoma"/>
                <a:hlinkClick r:id="rId2"/>
              </a:rPr>
              <a:t>https://www.aclweb.org/anthology/J06-4003.pdf</a:t>
            </a:r>
            <a:endParaRPr sz="2200">
              <a:latin typeface="Tahoma"/>
              <a:cs typeface="Tahoma"/>
            </a:endParaRPr>
          </a:p>
        </p:txBody>
      </p:sp>
      <p:pic>
        <p:nvPicPr>
          <p:cNvPr id="4" name="object 4"/>
          <p:cNvPicPr/>
          <p:nvPr/>
        </p:nvPicPr>
        <p:blipFill>
          <a:blip r:embed="rId3" cstate="print"/>
          <a:stretch>
            <a:fillRect/>
          </a:stretch>
        </p:blipFill>
        <p:spPr>
          <a:xfrm>
            <a:off x="2229985" y="2144210"/>
            <a:ext cx="5392913" cy="41962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690469" y="3260728"/>
            <a:ext cx="4425315" cy="2999105"/>
            <a:chOff x="4690469" y="3260728"/>
            <a:chExt cx="4425315" cy="2999105"/>
          </a:xfrm>
        </p:grpSpPr>
        <p:pic>
          <p:nvPicPr>
            <p:cNvPr id="3" name="object 3"/>
            <p:cNvPicPr/>
            <p:nvPr/>
          </p:nvPicPr>
          <p:blipFill>
            <a:blip r:embed="rId2" cstate="print"/>
            <a:stretch>
              <a:fillRect/>
            </a:stretch>
          </p:blipFill>
          <p:spPr>
            <a:xfrm>
              <a:off x="4738942" y="3309201"/>
              <a:ext cx="4323214" cy="2940545"/>
            </a:xfrm>
            <a:prstGeom prst="rect">
              <a:avLst/>
            </a:prstGeom>
          </p:spPr>
        </p:pic>
        <p:sp>
          <p:nvSpPr>
            <p:cNvPr id="4" name="object 4"/>
            <p:cNvSpPr/>
            <p:nvPr/>
          </p:nvSpPr>
          <p:spPr>
            <a:xfrm>
              <a:off x="4695232" y="3265491"/>
              <a:ext cx="4415790" cy="2989580"/>
            </a:xfrm>
            <a:custGeom>
              <a:avLst/>
              <a:gdLst/>
              <a:ahLst/>
              <a:cxnLst/>
              <a:rect l="l" t="t" r="r" b="b"/>
              <a:pathLst>
                <a:path w="4415790" h="2989579">
                  <a:moveTo>
                    <a:pt x="0" y="11"/>
                  </a:moveTo>
                  <a:lnTo>
                    <a:pt x="4415504" y="0"/>
                  </a:lnTo>
                  <a:lnTo>
                    <a:pt x="4415504" y="2989006"/>
                  </a:lnTo>
                  <a:lnTo>
                    <a:pt x="0" y="2989018"/>
                  </a:lnTo>
                  <a:lnTo>
                    <a:pt x="0" y="11"/>
                  </a:lnTo>
                  <a:close/>
                </a:path>
              </a:pathLst>
            </a:custGeom>
            <a:ln w="9524">
              <a:solidFill>
                <a:srgbClr val="B7B7B7"/>
              </a:solidFill>
            </a:ln>
          </p:spPr>
          <p:txBody>
            <a:bodyPr wrap="square" lIns="0" tIns="0" rIns="0" bIns="0" rtlCol="0"/>
            <a:lstStyle/>
            <a:p>
              <a:endParaRPr/>
            </a:p>
          </p:txBody>
        </p:sp>
      </p:grpSp>
      <p:grpSp>
        <p:nvGrpSpPr>
          <p:cNvPr id="5" name="object 5"/>
          <p:cNvGrpSpPr/>
          <p:nvPr/>
        </p:nvGrpSpPr>
        <p:grpSpPr>
          <a:xfrm>
            <a:off x="676275" y="3260725"/>
            <a:ext cx="3970654" cy="2999105"/>
            <a:chOff x="676275" y="3260725"/>
            <a:chExt cx="3970654" cy="2999105"/>
          </a:xfrm>
        </p:grpSpPr>
        <p:pic>
          <p:nvPicPr>
            <p:cNvPr id="6" name="object 6"/>
            <p:cNvPicPr/>
            <p:nvPr/>
          </p:nvPicPr>
          <p:blipFill>
            <a:blip r:embed="rId3" cstate="print"/>
            <a:stretch>
              <a:fillRect/>
            </a:stretch>
          </p:blipFill>
          <p:spPr>
            <a:xfrm>
              <a:off x="719086" y="3417797"/>
              <a:ext cx="3884967" cy="2822431"/>
            </a:xfrm>
            <a:prstGeom prst="rect">
              <a:avLst/>
            </a:prstGeom>
          </p:spPr>
        </p:pic>
        <p:sp>
          <p:nvSpPr>
            <p:cNvPr id="7" name="object 7"/>
            <p:cNvSpPr/>
            <p:nvPr/>
          </p:nvSpPr>
          <p:spPr>
            <a:xfrm>
              <a:off x="681037" y="3265487"/>
              <a:ext cx="3961129" cy="2989580"/>
            </a:xfrm>
            <a:custGeom>
              <a:avLst/>
              <a:gdLst/>
              <a:ahLst/>
              <a:cxnLst/>
              <a:rect l="l" t="t" r="r" b="b"/>
              <a:pathLst>
                <a:path w="3961129" h="2989579">
                  <a:moveTo>
                    <a:pt x="0" y="8"/>
                  </a:moveTo>
                  <a:lnTo>
                    <a:pt x="3961064" y="0"/>
                  </a:lnTo>
                  <a:lnTo>
                    <a:pt x="3961064" y="2989014"/>
                  </a:lnTo>
                  <a:lnTo>
                    <a:pt x="0" y="2989023"/>
                  </a:lnTo>
                  <a:lnTo>
                    <a:pt x="0" y="8"/>
                  </a:lnTo>
                  <a:close/>
                </a:path>
              </a:pathLst>
            </a:custGeom>
            <a:ln w="9524">
              <a:solidFill>
                <a:srgbClr val="B7B7B7"/>
              </a:solidFill>
            </a:ln>
          </p:spPr>
          <p:txBody>
            <a:bodyPr wrap="square" lIns="0" tIns="0" rIns="0" bIns="0" rtlCol="0"/>
            <a:lstStyle/>
            <a:p>
              <a:endParaRPr/>
            </a:p>
          </p:txBody>
        </p:sp>
      </p:grpSp>
      <p:sp>
        <p:nvSpPr>
          <p:cNvPr id="8" name="object 8"/>
          <p:cNvSpPr txBox="1">
            <a:spLocks noGrp="1"/>
          </p:cNvSpPr>
          <p:nvPr>
            <p:ph type="title"/>
          </p:nvPr>
        </p:nvSpPr>
        <p:spPr>
          <a:xfrm>
            <a:off x="1072175" y="584310"/>
            <a:ext cx="6412865" cy="1414145"/>
          </a:xfrm>
          <a:prstGeom prst="rect">
            <a:avLst/>
          </a:prstGeom>
        </p:spPr>
        <p:txBody>
          <a:bodyPr vert="horz" wrap="square" lIns="0" tIns="95885" rIns="0" bIns="0" rtlCol="0">
            <a:spAutoFit/>
          </a:bodyPr>
          <a:lstStyle/>
          <a:p>
            <a:pPr marL="12700" marR="5080">
              <a:lnSpc>
                <a:spcPts val="5180"/>
              </a:lnSpc>
              <a:spcBef>
                <a:spcPts val="755"/>
              </a:spcBef>
            </a:pPr>
            <a:r>
              <a:rPr spc="-265" dirty="0"/>
              <a:t>Etiquetador</a:t>
            </a:r>
            <a:r>
              <a:rPr spc="-175" dirty="0"/>
              <a:t>:</a:t>
            </a:r>
            <a:r>
              <a:rPr spc="-484" dirty="0"/>
              <a:t> </a:t>
            </a:r>
            <a:r>
              <a:rPr spc="-710" dirty="0"/>
              <a:t>¿</a:t>
            </a:r>
            <a:r>
              <a:rPr spc="-100" dirty="0"/>
              <a:t>A</a:t>
            </a:r>
            <a:r>
              <a:rPr spc="-300" dirty="0"/>
              <a:t>v</a:t>
            </a:r>
            <a:r>
              <a:rPr spc="-240" dirty="0"/>
              <a:t>e</a:t>
            </a:r>
            <a:r>
              <a:rPr spc="-245" dirty="0"/>
              <a:t>r</a:t>
            </a:r>
            <a:r>
              <a:rPr spc="-310" dirty="0"/>
              <a:t>aged  </a:t>
            </a:r>
            <a:r>
              <a:rPr spc="-229" dirty="0"/>
              <a:t>P</a:t>
            </a:r>
            <a:r>
              <a:rPr spc="-235" dirty="0"/>
              <a:t>erceptro</a:t>
            </a:r>
            <a:r>
              <a:rPr spc="-275" dirty="0"/>
              <a:t>n</a:t>
            </a:r>
            <a:r>
              <a:rPr spc="-484" dirty="0"/>
              <a:t> </a:t>
            </a:r>
            <a:r>
              <a:rPr spc="-675" dirty="0"/>
              <a:t>T</a:t>
            </a:r>
            <a:r>
              <a:rPr spc="-430" dirty="0"/>
              <a:t>agger?</a:t>
            </a:r>
          </a:p>
        </p:txBody>
      </p:sp>
      <p:sp>
        <p:nvSpPr>
          <p:cNvPr id="9" name="object 9"/>
          <p:cNvSpPr txBox="1"/>
          <p:nvPr/>
        </p:nvSpPr>
        <p:spPr>
          <a:xfrm>
            <a:off x="1811115" y="6539573"/>
            <a:ext cx="6169660" cy="360680"/>
          </a:xfrm>
          <a:prstGeom prst="rect">
            <a:avLst/>
          </a:prstGeom>
        </p:spPr>
        <p:txBody>
          <a:bodyPr vert="horz" wrap="square" lIns="0" tIns="12700" rIns="0" bIns="0" rtlCol="0">
            <a:spAutoFit/>
          </a:bodyPr>
          <a:lstStyle/>
          <a:p>
            <a:pPr marL="12700">
              <a:lnSpc>
                <a:spcPct val="100000"/>
              </a:lnSpc>
              <a:spcBef>
                <a:spcPts val="100"/>
              </a:spcBef>
            </a:pPr>
            <a:r>
              <a:rPr sz="2200" u="heavy" spc="-5" dirty="0">
                <a:solidFill>
                  <a:srgbClr val="0563C1"/>
                </a:solidFill>
                <a:uFill>
                  <a:solidFill>
                    <a:srgbClr val="0563C1"/>
                  </a:solidFill>
                </a:uFill>
                <a:latin typeface="Tahoma"/>
                <a:cs typeface="Tahoma"/>
                <a:hlinkClick r:id="rId4"/>
              </a:rPr>
              <a:t>https://www.aclweb.org/anthology/W96-0213.pdf</a:t>
            </a:r>
            <a:endParaRPr sz="2200">
              <a:latin typeface="Tahoma"/>
              <a:cs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912923"/>
            <a:ext cx="5518785" cy="756920"/>
          </a:xfrm>
          <a:prstGeom prst="rect">
            <a:avLst/>
          </a:prstGeom>
        </p:spPr>
        <p:txBody>
          <a:bodyPr vert="horz" wrap="square" lIns="0" tIns="12700" rIns="0" bIns="0" rtlCol="0">
            <a:spAutoFit/>
          </a:bodyPr>
          <a:lstStyle/>
          <a:p>
            <a:pPr marL="12700">
              <a:lnSpc>
                <a:spcPct val="100000"/>
              </a:lnSpc>
              <a:spcBef>
                <a:spcPts val="100"/>
              </a:spcBef>
            </a:pPr>
            <a:r>
              <a:rPr spc="-260" dirty="0"/>
              <a:t>Escale</a:t>
            </a:r>
            <a:r>
              <a:rPr spc="-280" dirty="0"/>
              <a:t>r</a:t>
            </a:r>
            <a:r>
              <a:rPr spc="-365" dirty="0"/>
              <a:t>a</a:t>
            </a:r>
            <a:r>
              <a:rPr spc="-484" dirty="0"/>
              <a:t> </a:t>
            </a:r>
            <a:r>
              <a:rPr spc="-285" dirty="0"/>
              <a:t>de</a:t>
            </a:r>
            <a:r>
              <a:rPr spc="-480" dirty="0"/>
              <a:t> </a:t>
            </a:r>
            <a:r>
              <a:rPr spc="-300" dirty="0"/>
              <a:t>modelos</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936812" y="2057524"/>
            <a:ext cx="7918074" cy="4850049"/>
          </a:xfrm>
          <a:prstGeom prst="rect">
            <a:avLst/>
          </a:prstGeom>
        </p:spPr>
      </p:pic>
      <p:sp>
        <p:nvSpPr>
          <p:cNvPr id="8" name="object 8"/>
          <p:cNvSpPr txBox="1"/>
          <p:nvPr/>
        </p:nvSpPr>
        <p:spPr>
          <a:xfrm>
            <a:off x="7105650" y="689229"/>
            <a:ext cx="2593975" cy="820738"/>
          </a:xfrm>
          <a:prstGeom prst="rect">
            <a:avLst/>
          </a:prstGeom>
          <a:ln w="12700">
            <a:solidFill>
              <a:srgbClr val="000000"/>
            </a:solidFill>
          </a:ln>
        </p:spPr>
        <p:txBody>
          <a:bodyPr vert="horz" wrap="square" lIns="0" tIns="50800" rIns="0" bIns="0" rtlCol="0">
            <a:spAutoFit/>
          </a:bodyPr>
          <a:lstStyle/>
          <a:p>
            <a:pPr marL="25400">
              <a:lnSpc>
                <a:spcPct val="100000"/>
              </a:lnSpc>
              <a:spcBef>
                <a:spcPts val="40"/>
              </a:spcBef>
            </a:pPr>
            <a:r>
              <a:rPr sz="1000" dirty="0">
                <a:latin typeface="Arial MT"/>
                <a:cs typeface="Arial MT"/>
              </a:rPr>
              <a:t>--------------------------------------------</a:t>
            </a:r>
          </a:p>
          <a:p>
            <a:pPr marL="25400" marR="17780">
              <a:lnSpc>
                <a:spcPct val="100000"/>
              </a:lnSpc>
            </a:pPr>
            <a:r>
              <a:rPr sz="1000" b="1" dirty="0">
                <a:latin typeface="Arial MT"/>
                <a:cs typeface="Arial MT"/>
              </a:rPr>
              <a:t>En</a:t>
            </a:r>
            <a:r>
              <a:rPr sz="1000" b="1" spc="-15" dirty="0">
                <a:latin typeface="Arial MT"/>
                <a:cs typeface="Arial MT"/>
              </a:rPr>
              <a:t> </a:t>
            </a:r>
            <a:r>
              <a:rPr sz="1000" b="1" dirty="0">
                <a:latin typeface="Arial MT"/>
                <a:cs typeface="Arial MT"/>
              </a:rPr>
              <a:t>base</a:t>
            </a:r>
            <a:r>
              <a:rPr sz="1000" b="1" spc="-10" dirty="0">
                <a:latin typeface="Arial MT"/>
                <a:cs typeface="Arial MT"/>
              </a:rPr>
              <a:t> </a:t>
            </a:r>
            <a:r>
              <a:rPr sz="1000" b="1" dirty="0">
                <a:latin typeface="Arial MT"/>
                <a:cs typeface="Arial MT"/>
              </a:rPr>
              <a:t>a</a:t>
            </a:r>
            <a:r>
              <a:rPr sz="1000" b="1" spc="-10" dirty="0">
                <a:latin typeface="Arial MT"/>
                <a:cs typeface="Arial MT"/>
              </a:rPr>
              <a:t> </a:t>
            </a:r>
            <a:r>
              <a:rPr sz="1000" b="1" dirty="0">
                <a:latin typeface="Arial MT"/>
                <a:cs typeface="Arial MT"/>
              </a:rPr>
              <a:t>ello</a:t>
            </a:r>
            <a:r>
              <a:rPr sz="1000" b="1" spc="-15" dirty="0">
                <a:latin typeface="Arial MT"/>
                <a:cs typeface="Arial MT"/>
              </a:rPr>
              <a:t> </a:t>
            </a:r>
            <a:r>
              <a:rPr sz="1000" b="1" dirty="0">
                <a:latin typeface="Arial MT"/>
                <a:cs typeface="Arial MT"/>
              </a:rPr>
              <a:t>podemos</a:t>
            </a:r>
            <a:r>
              <a:rPr sz="1000" b="1" spc="-10" dirty="0">
                <a:latin typeface="Arial MT"/>
                <a:cs typeface="Arial MT"/>
              </a:rPr>
              <a:t> </a:t>
            </a:r>
            <a:r>
              <a:rPr sz="1000" b="1" dirty="0">
                <a:latin typeface="Arial MT"/>
                <a:cs typeface="Arial MT"/>
              </a:rPr>
              <a:t>definir</a:t>
            </a:r>
            <a:r>
              <a:rPr sz="1000" b="1" spc="-10" dirty="0">
                <a:latin typeface="Arial MT"/>
                <a:cs typeface="Arial MT"/>
              </a:rPr>
              <a:t> </a:t>
            </a:r>
            <a:r>
              <a:rPr sz="1000" b="1" dirty="0">
                <a:latin typeface="Arial MT"/>
                <a:cs typeface="Arial MT"/>
              </a:rPr>
              <a:t>una</a:t>
            </a:r>
            <a:r>
              <a:rPr sz="1000" b="1" spc="-10" dirty="0">
                <a:latin typeface="Arial MT"/>
                <a:cs typeface="Arial MT"/>
              </a:rPr>
              <a:t> </a:t>
            </a:r>
            <a:r>
              <a:rPr sz="1000" b="1" dirty="0">
                <a:latin typeface="Arial MT"/>
                <a:cs typeface="Arial MT"/>
              </a:rPr>
              <a:t>escalera</a:t>
            </a:r>
            <a:r>
              <a:rPr sz="1000" b="1" spc="-15" dirty="0">
                <a:latin typeface="Arial MT"/>
                <a:cs typeface="Arial MT"/>
              </a:rPr>
              <a:t> </a:t>
            </a:r>
            <a:r>
              <a:rPr sz="1000" b="1" spc="-560" dirty="0">
                <a:latin typeface="Arial MT"/>
                <a:cs typeface="Arial MT"/>
              </a:rPr>
              <a:t>de </a:t>
            </a:r>
            <a:r>
              <a:rPr sz="1000" b="1" spc="-260" dirty="0">
                <a:latin typeface="Arial MT"/>
                <a:cs typeface="Arial MT"/>
              </a:rPr>
              <a:t> </a:t>
            </a:r>
            <a:r>
              <a:rPr sz="1000" b="1" dirty="0">
                <a:latin typeface="Arial MT"/>
                <a:cs typeface="Arial MT"/>
              </a:rPr>
              <a:t>modelos, donde los modelos markovianos </a:t>
            </a:r>
            <a:r>
              <a:rPr sz="1000" b="1" spc="5" dirty="0">
                <a:latin typeface="Arial MT"/>
                <a:cs typeface="Arial MT"/>
              </a:rPr>
              <a:t> </a:t>
            </a:r>
            <a:r>
              <a:rPr sz="1000" b="1" dirty="0">
                <a:latin typeface="Arial MT"/>
                <a:cs typeface="Arial MT"/>
              </a:rPr>
              <a:t>latentes serán nuestra base para entender </a:t>
            </a:r>
            <a:r>
              <a:rPr sz="1000" b="1" spc="5" dirty="0">
                <a:latin typeface="Arial MT"/>
                <a:cs typeface="Arial MT"/>
              </a:rPr>
              <a:t> </a:t>
            </a:r>
            <a:r>
              <a:rPr sz="1000" b="1" dirty="0">
                <a:latin typeface="Arial MT"/>
                <a:cs typeface="Arial MT"/>
              </a:rPr>
              <a:t>los</a:t>
            </a:r>
            <a:r>
              <a:rPr sz="1000" b="1" spc="-5" dirty="0">
                <a:latin typeface="Arial MT"/>
                <a:cs typeface="Arial MT"/>
              </a:rPr>
              <a:t> </a:t>
            </a:r>
            <a:r>
              <a:rPr sz="1000" b="1" dirty="0">
                <a:latin typeface="Arial MT"/>
                <a:cs typeface="Arial MT"/>
              </a:rPr>
              <a:t>siguientes.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584310"/>
            <a:ext cx="6062980" cy="1414145"/>
          </a:xfrm>
          <a:prstGeom prst="rect">
            <a:avLst/>
          </a:prstGeom>
        </p:spPr>
        <p:txBody>
          <a:bodyPr vert="horz" wrap="square" lIns="0" tIns="95885" rIns="0" bIns="0" rtlCol="0">
            <a:spAutoFit/>
          </a:bodyPr>
          <a:lstStyle/>
          <a:p>
            <a:pPr marL="12700" marR="5080">
              <a:lnSpc>
                <a:spcPts val="5180"/>
              </a:lnSpc>
              <a:spcBef>
                <a:spcPts val="755"/>
              </a:spcBef>
            </a:pPr>
            <a:r>
              <a:rPr spc="-200" dirty="0"/>
              <a:t>Modelos</a:t>
            </a:r>
            <a:r>
              <a:rPr spc="-480" dirty="0"/>
              <a:t> </a:t>
            </a:r>
            <a:r>
              <a:rPr spc="-105" dirty="0"/>
              <a:t>Mar</a:t>
            </a:r>
            <a:r>
              <a:rPr spc="-390" dirty="0"/>
              <a:t>k</a:t>
            </a:r>
            <a:r>
              <a:rPr spc="-315" dirty="0"/>
              <a:t>o</a:t>
            </a:r>
            <a:r>
              <a:rPr spc="-254" dirty="0"/>
              <a:t>vianos  </a:t>
            </a:r>
            <a:r>
              <a:rPr spc="-275" dirty="0"/>
              <a:t>Latentes</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889725" y="2089725"/>
            <a:ext cx="8107848" cy="49162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584310"/>
            <a:ext cx="6062980" cy="1414145"/>
          </a:xfrm>
          <a:prstGeom prst="rect">
            <a:avLst/>
          </a:prstGeom>
        </p:spPr>
        <p:txBody>
          <a:bodyPr vert="horz" wrap="square" lIns="0" tIns="95885" rIns="0" bIns="0" rtlCol="0">
            <a:spAutoFit/>
          </a:bodyPr>
          <a:lstStyle/>
          <a:p>
            <a:pPr marL="12700" marR="5080">
              <a:lnSpc>
                <a:spcPts val="5180"/>
              </a:lnSpc>
              <a:spcBef>
                <a:spcPts val="755"/>
              </a:spcBef>
            </a:pPr>
            <a:r>
              <a:rPr spc="-200" dirty="0"/>
              <a:t>Modelos</a:t>
            </a:r>
            <a:r>
              <a:rPr spc="-480" dirty="0"/>
              <a:t> </a:t>
            </a:r>
            <a:r>
              <a:rPr spc="-105" dirty="0"/>
              <a:t>Mar</a:t>
            </a:r>
            <a:r>
              <a:rPr spc="-390" dirty="0"/>
              <a:t>k</a:t>
            </a:r>
            <a:r>
              <a:rPr spc="-315" dirty="0"/>
              <a:t>o</a:t>
            </a:r>
            <a:r>
              <a:rPr spc="-254" dirty="0"/>
              <a:t>vianos  </a:t>
            </a:r>
            <a:r>
              <a:rPr spc="-275" dirty="0"/>
              <a:t>Latentes</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883500" y="2075425"/>
            <a:ext cx="8021099" cy="4909650"/>
          </a:xfrm>
          <a:prstGeom prst="rect">
            <a:avLst/>
          </a:prstGeom>
        </p:spPr>
      </p:pic>
      <p:sp>
        <p:nvSpPr>
          <p:cNvPr id="8" name="object 8"/>
          <p:cNvSpPr txBox="1"/>
          <p:nvPr/>
        </p:nvSpPr>
        <p:spPr>
          <a:xfrm>
            <a:off x="6038850" y="196351"/>
            <a:ext cx="3524656" cy="1590179"/>
          </a:xfrm>
          <a:prstGeom prst="rect">
            <a:avLst/>
          </a:prstGeom>
          <a:ln w="12700">
            <a:solidFill>
              <a:srgbClr val="000000"/>
            </a:solidFill>
          </a:ln>
        </p:spPr>
        <p:txBody>
          <a:bodyPr vert="horz" wrap="square" lIns="0" tIns="50800" rIns="0" bIns="0" rtlCol="0">
            <a:spAutoFit/>
          </a:bodyPr>
          <a:lstStyle/>
          <a:p>
            <a:pPr marL="25400">
              <a:lnSpc>
                <a:spcPct val="100000"/>
              </a:lnSpc>
              <a:spcBef>
                <a:spcPts val="40"/>
              </a:spcBef>
            </a:pPr>
            <a:r>
              <a:rPr sz="1000" dirty="0">
                <a:latin typeface="Arial MT"/>
                <a:cs typeface="Arial MT"/>
              </a:rPr>
              <a:t>--------------------------------------------</a:t>
            </a:r>
          </a:p>
          <a:p>
            <a:pPr marL="25400" marR="17780">
              <a:lnSpc>
                <a:spcPct val="100000"/>
              </a:lnSpc>
            </a:pPr>
            <a:r>
              <a:rPr sz="1000" b="1" dirty="0">
                <a:latin typeface="Arial MT"/>
                <a:cs typeface="Arial MT"/>
              </a:rPr>
              <a:t>El</a:t>
            </a:r>
            <a:r>
              <a:rPr sz="1000" b="1" spc="-15" dirty="0">
                <a:latin typeface="Arial MT"/>
                <a:cs typeface="Arial MT"/>
              </a:rPr>
              <a:t> </a:t>
            </a:r>
            <a:r>
              <a:rPr sz="1000" b="1" dirty="0">
                <a:latin typeface="Arial MT"/>
                <a:cs typeface="Arial MT"/>
              </a:rPr>
              <a:t>diagrama</a:t>
            </a:r>
            <a:r>
              <a:rPr sz="1000" b="1" spc="-10" dirty="0">
                <a:latin typeface="Arial MT"/>
                <a:cs typeface="Arial MT"/>
              </a:rPr>
              <a:t> </a:t>
            </a:r>
            <a:r>
              <a:rPr sz="1000" b="1" dirty="0">
                <a:latin typeface="Arial MT"/>
                <a:cs typeface="Arial MT"/>
              </a:rPr>
              <a:t>mide</a:t>
            </a:r>
            <a:r>
              <a:rPr sz="1000" b="1" spc="-10" dirty="0">
                <a:latin typeface="Arial MT"/>
                <a:cs typeface="Arial MT"/>
              </a:rPr>
              <a:t> </a:t>
            </a:r>
            <a:r>
              <a:rPr sz="1000" b="1" dirty="0">
                <a:latin typeface="Arial MT"/>
                <a:cs typeface="Arial MT"/>
              </a:rPr>
              <a:t>la</a:t>
            </a:r>
            <a:r>
              <a:rPr sz="1000" b="1" spc="-15" dirty="0">
                <a:latin typeface="Arial MT"/>
                <a:cs typeface="Arial MT"/>
              </a:rPr>
              <a:t> </a:t>
            </a:r>
            <a:r>
              <a:rPr sz="1000" b="1" dirty="0">
                <a:latin typeface="Arial MT"/>
                <a:cs typeface="Arial MT"/>
              </a:rPr>
              <a:t>probabilidad</a:t>
            </a:r>
            <a:r>
              <a:rPr sz="1000" b="1" spc="-10" dirty="0">
                <a:latin typeface="Arial MT"/>
                <a:cs typeface="Arial MT"/>
              </a:rPr>
              <a:t> </a:t>
            </a:r>
            <a:r>
              <a:rPr sz="1000" b="1" dirty="0">
                <a:latin typeface="Arial MT"/>
                <a:cs typeface="Arial MT"/>
              </a:rPr>
              <a:t>de</a:t>
            </a:r>
            <a:r>
              <a:rPr sz="1000" b="1" spc="-10" dirty="0">
                <a:latin typeface="Arial MT"/>
                <a:cs typeface="Arial MT"/>
              </a:rPr>
              <a:t> </a:t>
            </a:r>
            <a:r>
              <a:rPr sz="1000" b="1" dirty="0">
                <a:latin typeface="Arial MT"/>
                <a:cs typeface="Arial MT"/>
              </a:rPr>
              <a:t>que</a:t>
            </a:r>
            <a:r>
              <a:rPr sz="1000" b="1" spc="-10" dirty="0">
                <a:latin typeface="Arial MT"/>
                <a:cs typeface="Arial MT"/>
              </a:rPr>
              <a:t> </a:t>
            </a:r>
            <a:r>
              <a:rPr sz="1000" b="1" dirty="0">
                <a:latin typeface="Arial MT"/>
                <a:cs typeface="Arial MT"/>
              </a:rPr>
              <a:t>a</a:t>
            </a:r>
            <a:r>
              <a:rPr sz="1000" b="1" spc="-15" dirty="0">
                <a:latin typeface="Arial MT"/>
                <a:cs typeface="Arial MT"/>
              </a:rPr>
              <a:t> </a:t>
            </a:r>
            <a:r>
              <a:rPr sz="1000" b="1" spc="-75" dirty="0">
                <a:latin typeface="Arial MT"/>
                <a:cs typeface="Arial MT"/>
              </a:rPr>
              <a:t>un </a:t>
            </a:r>
            <a:r>
              <a:rPr sz="1000" b="1" spc="-260" dirty="0">
                <a:latin typeface="Arial MT"/>
                <a:cs typeface="Arial MT"/>
              </a:rPr>
              <a:t> </a:t>
            </a:r>
            <a:r>
              <a:rPr sz="1000" b="1" dirty="0">
                <a:latin typeface="Arial MT"/>
                <a:cs typeface="Arial MT"/>
              </a:rPr>
              <a:t>dia frio le siga otro dia frio, o que de un dia </a:t>
            </a:r>
            <a:r>
              <a:rPr sz="1000" b="1" spc="5" dirty="0">
                <a:latin typeface="Arial MT"/>
                <a:cs typeface="Arial MT"/>
              </a:rPr>
              <a:t> </a:t>
            </a:r>
            <a:r>
              <a:rPr sz="1000" b="1" dirty="0">
                <a:latin typeface="Arial MT"/>
                <a:cs typeface="Arial MT"/>
              </a:rPr>
              <a:t>frio le siga un dia caliente, etc. Todas las </a:t>
            </a:r>
            <a:r>
              <a:rPr sz="1000" b="1" spc="5" dirty="0">
                <a:latin typeface="Arial MT"/>
                <a:cs typeface="Arial MT"/>
              </a:rPr>
              <a:t> </a:t>
            </a:r>
            <a:r>
              <a:rPr sz="1000" b="1" dirty="0">
                <a:latin typeface="Arial MT"/>
                <a:cs typeface="Arial MT"/>
              </a:rPr>
              <a:t>flechas definen una transición, en conjunto </a:t>
            </a:r>
            <a:r>
              <a:rPr sz="1000" b="1" spc="5" dirty="0">
                <a:latin typeface="Arial MT"/>
                <a:cs typeface="Arial MT"/>
              </a:rPr>
              <a:t> </a:t>
            </a:r>
            <a:r>
              <a:rPr sz="1000" b="1" dirty="0">
                <a:latin typeface="Arial MT"/>
                <a:cs typeface="Arial MT"/>
              </a:rPr>
              <a:t>definen</a:t>
            </a:r>
            <a:r>
              <a:rPr sz="1000" b="1" spc="-5" dirty="0">
                <a:latin typeface="Arial MT"/>
                <a:cs typeface="Arial MT"/>
              </a:rPr>
              <a:t> </a:t>
            </a:r>
            <a:r>
              <a:rPr sz="1000" b="1" dirty="0">
                <a:latin typeface="Arial MT"/>
                <a:cs typeface="Arial MT"/>
              </a:rPr>
              <a:t>todas</a:t>
            </a:r>
            <a:r>
              <a:rPr sz="1000" b="1" spc="-5" dirty="0">
                <a:latin typeface="Arial MT"/>
                <a:cs typeface="Arial MT"/>
              </a:rPr>
              <a:t> </a:t>
            </a:r>
            <a:r>
              <a:rPr sz="1000" b="1" dirty="0">
                <a:latin typeface="Arial MT"/>
                <a:cs typeface="Arial MT"/>
              </a:rPr>
              <a:t>las</a:t>
            </a:r>
            <a:r>
              <a:rPr sz="1000" b="1" spc="-5" dirty="0">
                <a:latin typeface="Arial MT"/>
                <a:cs typeface="Arial MT"/>
              </a:rPr>
              <a:t> </a:t>
            </a:r>
            <a:r>
              <a:rPr sz="1000" b="1" dirty="0" err="1">
                <a:latin typeface="Arial MT"/>
                <a:cs typeface="Arial MT"/>
              </a:rPr>
              <a:t>transiciones</a:t>
            </a:r>
            <a:r>
              <a:rPr sz="1000" b="1" dirty="0">
                <a:latin typeface="Arial MT"/>
                <a:cs typeface="Arial MT"/>
              </a:rPr>
              <a:t>.</a:t>
            </a:r>
            <a:endParaRPr lang="es-ES" sz="1000" b="1" dirty="0">
              <a:latin typeface="Arial MT"/>
              <a:cs typeface="Arial MT"/>
            </a:endParaRPr>
          </a:p>
          <a:p>
            <a:pPr marL="25400" marR="17780">
              <a:lnSpc>
                <a:spcPct val="100000"/>
              </a:lnSpc>
            </a:pPr>
            <a:endParaRPr sz="1000" b="1" dirty="0">
              <a:latin typeface="Arial MT"/>
              <a:cs typeface="Arial MT"/>
            </a:endParaRPr>
          </a:p>
          <a:p>
            <a:pPr marL="25400" marR="17780">
              <a:lnSpc>
                <a:spcPct val="100000"/>
              </a:lnSpc>
            </a:pPr>
            <a:r>
              <a:rPr sz="1000" b="1" dirty="0">
                <a:latin typeface="Arial MT"/>
                <a:cs typeface="Arial MT"/>
              </a:rPr>
              <a:t>Una</a:t>
            </a:r>
            <a:r>
              <a:rPr sz="1000" b="1" spc="-15" dirty="0">
                <a:latin typeface="Arial MT"/>
                <a:cs typeface="Arial MT"/>
              </a:rPr>
              <a:t> </a:t>
            </a:r>
            <a:r>
              <a:rPr sz="1000" b="1" dirty="0">
                <a:latin typeface="Arial MT"/>
                <a:cs typeface="Arial MT"/>
              </a:rPr>
              <a:t>cadena</a:t>
            </a:r>
            <a:r>
              <a:rPr sz="1000" b="1" spc="-10" dirty="0">
                <a:latin typeface="Arial MT"/>
                <a:cs typeface="Arial MT"/>
              </a:rPr>
              <a:t> </a:t>
            </a:r>
            <a:r>
              <a:rPr sz="1000" b="1" dirty="0">
                <a:latin typeface="Arial MT"/>
                <a:cs typeface="Arial MT"/>
              </a:rPr>
              <a:t>de</a:t>
            </a:r>
            <a:r>
              <a:rPr sz="1000" b="1" spc="-10" dirty="0">
                <a:latin typeface="Arial MT"/>
                <a:cs typeface="Arial MT"/>
              </a:rPr>
              <a:t> </a:t>
            </a:r>
            <a:r>
              <a:rPr sz="1000" b="1" dirty="0">
                <a:latin typeface="Arial MT"/>
                <a:cs typeface="Arial MT"/>
              </a:rPr>
              <a:t>Markov</a:t>
            </a:r>
            <a:r>
              <a:rPr sz="1000" b="1" spc="-10" dirty="0">
                <a:latin typeface="Arial MT"/>
                <a:cs typeface="Arial MT"/>
              </a:rPr>
              <a:t> </a:t>
            </a:r>
            <a:r>
              <a:rPr sz="1000" b="1" dirty="0">
                <a:latin typeface="Arial MT"/>
                <a:cs typeface="Arial MT"/>
              </a:rPr>
              <a:t>define</a:t>
            </a:r>
            <a:r>
              <a:rPr sz="1000" b="1" spc="-10" dirty="0">
                <a:latin typeface="Arial MT"/>
                <a:cs typeface="Arial MT"/>
              </a:rPr>
              <a:t> </a:t>
            </a:r>
            <a:r>
              <a:rPr sz="1000" b="1" dirty="0">
                <a:latin typeface="Arial MT"/>
                <a:cs typeface="Arial MT"/>
              </a:rPr>
              <a:t>la</a:t>
            </a:r>
            <a:r>
              <a:rPr sz="1000" b="1" spc="-10" dirty="0">
                <a:latin typeface="Arial MT"/>
                <a:cs typeface="Arial MT"/>
              </a:rPr>
              <a:t> </a:t>
            </a:r>
            <a:r>
              <a:rPr sz="1000" b="1" spc="-15" dirty="0">
                <a:latin typeface="Arial MT"/>
                <a:cs typeface="Arial MT"/>
              </a:rPr>
              <a:t>probabilidad </a:t>
            </a:r>
            <a:r>
              <a:rPr sz="1000" b="1" spc="-260" dirty="0">
                <a:latin typeface="Arial MT"/>
                <a:cs typeface="Arial MT"/>
              </a:rPr>
              <a:t> </a:t>
            </a:r>
            <a:r>
              <a:rPr sz="1000" b="1" dirty="0">
                <a:latin typeface="Arial MT"/>
                <a:cs typeface="Arial MT"/>
              </a:rPr>
              <a:t>de transición entre los posibles estados que </a:t>
            </a:r>
            <a:r>
              <a:rPr sz="1000" b="1" spc="5" dirty="0">
                <a:latin typeface="Arial MT"/>
                <a:cs typeface="Arial MT"/>
              </a:rPr>
              <a:t> </a:t>
            </a:r>
            <a:r>
              <a:rPr sz="1000" b="1" dirty="0">
                <a:latin typeface="Arial MT"/>
                <a:cs typeface="Arial MT"/>
              </a:rPr>
              <a:t>un sistema puede tener. Haciendo la lógica </a:t>
            </a:r>
            <a:r>
              <a:rPr sz="1000" b="1" spc="5" dirty="0">
                <a:latin typeface="Arial MT"/>
                <a:cs typeface="Arial MT"/>
              </a:rPr>
              <a:t> </a:t>
            </a:r>
            <a:r>
              <a:rPr sz="1000" b="1" dirty="0">
                <a:latin typeface="Arial MT"/>
                <a:cs typeface="Arial MT"/>
              </a:rPr>
              <a:t>para las posibles transiciones obtenemos la </a:t>
            </a:r>
            <a:r>
              <a:rPr sz="1000" b="1" spc="5" dirty="0">
                <a:latin typeface="Arial MT"/>
                <a:cs typeface="Arial MT"/>
              </a:rPr>
              <a:t> </a:t>
            </a:r>
            <a:r>
              <a:rPr sz="1000" b="1" dirty="0">
                <a:latin typeface="Arial MT"/>
                <a:cs typeface="Arial MT"/>
              </a:rPr>
              <a:t>matriz</a:t>
            </a:r>
            <a:r>
              <a:rPr sz="1000" b="1" spc="-5" dirty="0">
                <a:latin typeface="Arial MT"/>
                <a:cs typeface="Arial MT"/>
              </a:rPr>
              <a:t> </a:t>
            </a:r>
            <a:r>
              <a:rPr sz="1000" b="1" dirty="0">
                <a:latin typeface="Arial MT"/>
                <a:cs typeface="Arial MT"/>
              </a:rPr>
              <a:t>de transición.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584310"/>
            <a:ext cx="6062980" cy="1414145"/>
          </a:xfrm>
          <a:prstGeom prst="rect">
            <a:avLst/>
          </a:prstGeom>
        </p:spPr>
        <p:txBody>
          <a:bodyPr vert="horz" wrap="square" lIns="0" tIns="95885" rIns="0" bIns="0" rtlCol="0">
            <a:spAutoFit/>
          </a:bodyPr>
          <a:lstStyle/>
          <a:p>
            <a:pPr marL="12700" marR="5080">
              <a:lnSpc>
                <a:spcPts val="5180"/>
              </a:lnSpc>
              <a:spcBef>
                <a:spcPts val="755"/>
              </a:spcBef>
            </a:pPr>
            <a:r>
              <a:rPr spc="-200" dirty="0"/>
              <a:t>Modelos</a:t>
            </a:r>
            <a:r>
              <a:rPr spc="-480" dirty="0"/>
              <a:t> </a:t>
            </a:r>
            <a:r>
              <a:rPr spc="-105" dirty="0"/>
              <a:t>Mar</a:t>
            </a:r>
            <a:r>
              <a:rPr spc="-390" dirty="0"/>
              <a:t>k</a:t>
            </a:r>
            <a:r>
              <a:rPr spc="-315" dirty="0"/>
              <a:t>o</a:t>
            </a:r>
            <a:r>
              <a:rPr spc="-254" dirty="0"/>
              <a:t>vianos  </a:t>
            </a:r>
            <a:r>
              <a:rPr spc="-275" dirty="0"/>
              <a:t>Latentes</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872100" y="2204419"/>
            <a:ext cx="7967873" cy="478267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584310"/>
            <a:ext cx="6062980" cy="1414145"/>
          </a:xfrm>
          <a:prstGeom prst="rect">
            <a:avLst/>
          </a:prstGeom>
        </p:spPr>
        <p:txBody>
          <a:bodyPr vert="horz" wrap="square" lIns="0" tIns="95885" rIns="0" bIns="0" rtlCol="0">
            <a:spAutoFit/>
          </a:bodyPr>
          <a:lstStyle/>
          <a:p>
            <a:pPr marL="12700" marR="5080">
              <a:lnSpc>
                <a:spcPts val="5180"/>
              </a:lnSpc>
              <a:spcBef>
                <a:spcPts val="755"/>
              </a:spcBef>
            </a:pPr>
            <a:r>
              <a:rPr spc="-200" dirty="0"/>
              <a:t>Modelos</a:t>
            </a:r>
            <a:r>
              <a:rPr spc="-480" dirty="0"/>
              <a:t> </a:t>
            </a:r>
            <a:r>
              <a:rPr spc="-105" dirty="0"/>
              <a:t>Mar</a:t>
            </a:r>
            <a:r>
              <a:rPr spc="-390" dirty="0"/>
              <a:t>k</a:t>
            </a:r>
            <a:r>
              <a:rPr spc="-315" dirty="0"/>
              <a:t>o</a:t>
            </a:r>
            <a:r>
              <a:rPr spc="-254" dirty="0"/>
              <a:t>vianos  </a:t>
            </a:r>
            <a:r>
              <a:rPr spc="-275" dirty="0"/>
              <a:t>Latentes</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885337" y="2140729"/>
            <a:ext cx="8021098" cy="4823991"/>
          </a:xfrm>
          <a:prstGeom prst="rect">
            <a:avLst/>
          </a:prstGeom>
        </p:spPr>
      </p:pic>
      <p:sp>
        <p:nvSpPr>
          <p:cNvPr id="8" name="object 8"/>
          <p:cNvSpPr txBox="1"/>
          <p:nvPr/>
        </p:nvSpPr>
        <p:spPr>
          <a:xfrm>
            <a:off x="6512356" y="100500"/>
            <a:ext cx="2590800" cy="2051844"/>
          </a:xfrm>
          <a:prstGeom prst="rect">
            <a:avLst/>
          </a:prstGeom>
          <a:ln w="12700">
            <a:solidFill>
              <a:srgbClr val="000000"/>
            </a:solidFill>
          </a:ln>
        </p:spPr>
        <p:txBody>
          <a:bodyPr vert="horz" wrap="square" lIns="0" tIns="50800" rIns="0" bIns="0" rtlCol="0">
            <a:spAutoFit/>
          </a:bodyPr>
          <a:lstStyle/>
          <a:p>
            <a:pPr marL="25400" marR="17780">
              <a:lnSpc>
                <a:spcPct val="100000"/>
              </a:lnSpc>
            </a:pPr>
            <a:r>
              <a:rPr sz="1000" dirty="0" err="1">
                <a:latin typeface="Arial MT"/>
                <a:cs typeface="Arial MT"/>
              </a:rPr>
              <a:t>Otro</a:t>
            </a:r>
            <a:r>
              <a:rPr sz="1000" spc="-15" dirty="0">
                <a:latin typeface="Arial MT"/>
                <a:cs typeface="Arial MT"/>
              </a:rPr>
              <a:t> </a:t>
            </a:r>
            <a:r>
              <a:rPr sz="1000" dirty="0" err="1">
                <a:latin typeface="Arial MT"/>
                <a:cs typeface="Arial MT"/>
              </a:rPr>
              <a:t>componente</a:t>
            </a:r>
            <a:r>
              <a:rPr sz="1000" spc="-10" dirty="0">
                <a:latin typeface="Arial MT"/>
                <a:cs typeface="Arial MT"/>
              </a:rPr>
              <a:t> </a:t>
            </a:r>
            <a:r>
              <a:rPr sz="1000" dirty="0" err="1">
                <a:latin typeface="Arial MT"/>
                <a:cs typeface="Arial MT"/>
              </a:rPr>
              <a:t>importante</a:t>
            </a:r>
            <a:r>
              <a:rPr sz="1000" spc="-10" dirty="0">
                <a:latin typeface="Arial MT"/>
                <a:cs typeface="Arial MT"/>
              </a:rPr>
              <a:t> </a:t>
            </a:r>
            <a:r>
              <a:rPr sz="1000" dirty="0">
                <a:latin typeface="Arial MT"/>
                <a:cs typeface="Arial MT"/>
              </a:rPr>
              <a:t>es</a:t>
            </a:r>
            <a:r>
              <a:rPr sz="1000" spc="-10" dirty="0">
                <a:latin typeface="Arial MT"/>
                <a:cs typeface="Arial MT"/>
              </a:rPr>
              <a:t> </a:t>
            </a:r>
            <a:r>
              <a:rPr sz="1000" dirty="0">
                <a:latin typeface="Arial MT"/>
                <a:cs typeface="Arial MT"/>
              </a:rPr>
              <a:t>la</a:t>
            </a:r>
            <a:r>
              <a:rPr sz="1000" spc="-10" dirty="0">
                <a:latin typeface="Arial MT"/>
                <a:cs typeface="Arial MT"/>
              </a:rPr>
              <a:t> </a:t>
            </a:r>
            <a:r>
              <a:rPr sz="1000" spc="-45" dirty="0" err="1">
                <a:latin typeface="Arial MT"/>
                <a:cs typeface="Arial MT"/>
              </a:rPr>
              <a:t>distribución</a:t>
            </a:r>
            <a:r>
              <a:rPr sz="1000" spc="-45" dirty="0">
                <a:latin typeface="Arial MT"/>
                <a:cs typeface="Arial MT"/>
              </a:rPr>
              <a:t> </a:t>
            </a:r>
            <a:r>
              <a:rPr sz="1000" spc="-265" dirty="0">
                <a:latin typeface="Arial MT"/>
                <a:cs typeface="Arial MT"/>
              </a:rPr>
              <a:t> </a:t>
            </a:r>
            <a:r>
              <a:rPr sz="1000" dirty="0" err="1">
                <a:latin typeface="Arial MT"/>
                <a:cs typeface="Arial MT"/>
              </a:rPr>
              <a:t>inicial</a:t>
            </a:r>
            <a:r>
              <a:rPr sz="1000" spc="-5" dirty="0">
                <a:latin typeface="Arial MT"/>
                <a:cs typeface="Arial MT"/>
              </a:rPr>
              <a:t> </a:t>
            </a:r>
            <a:r>
              <a:rPr sz="1000" dirty="0">
                <a:latin typeface="Arial MT"/>
                <a:cs typeface="Arial MT"/>
              </a:rPr>
              <a:t>de</a:t>
            </a:r>
            <a:r>
              <a:rPr sz="1000" spc="-5" dirty="0">
                <a:latin typeface="Arial MT"/>
                <a:cs typeface="Arial MT"/>
              </a:rPr>
              <a:t> </a:t>
            </a:r>
            <a:r>
              <a:rPr sz="1000" dirty="0" err="1">
                <a:latin typeface="Arial MT"/>
                <a:cs typeface="Arial MT"/>
              </a:rPr>
              <a:t>estados</a:t>
            </a:r>
            <a:r>
              <a:rPr sz="1000" dirty="0">
                <a:latin typeface="Arial MT"/>
                <a:cs typeface="Arial MT"/>
              </a:rPr>
              <a:t> (</a:t>
            </a:r>
            <a:r>
              <a:rPr sz="1000" dirty="0" err="1">
                <a:latin typeface="Arial MT"/>
                <a:cs typeface="Arial MT"/>
              </a:rPr>
              <a:t>letra</a:t>
            </a:r>
            <a:r>
              <a:rPr sz="1000" spc="-5" dirty="0">
                <a:latin typeface="Arial MT"/>
                <a:cs typeface="Arial MT"/>
              </a:rPr>
              <a:t> </a:t>
            </a:r>
            <a:r>
              <a:rPr sz="1000" dirty="0">
                <a:latin typeface="Arial MT"/>
                <a:cs typeface="Arial MT"/>
              </a:rPr>
              <a:t>PI).</a:t>
            </a:r>
          </a:p>
          <a:p>
            <a:pPr marL="25400" marR="17780">
              <a:lnSpc>
                <a:spcPct val="100000"/>
              </a:lnSpc>
            </a:pPr>
            <a:r>
              <a:rPr sz="1000" dirty="0">
                <a:latin typeface="Arial MT"/>
                <a:cs typeface="Arial MT"/>
              </a:rPr>
              <a:t>PI</a:t>
            </a:r>
            <a:r>
              <a:rPr sz="1000" spc="45" dirty="0">
                <a:latin typeface="Arial MT"/>
                <a:cs typeface="Arial MT"/>
              </a:rPr>
              <a:t> </a:t>
            </a:r>
            <a:r>
              <a:rPr sz="1000" dirty="0">
                <a:latin typeface="Arial MT"/>
                <a:cs typeface="Arial MT"/>
              </a:rPr>
              <a:t>tiene</a:t>
            </a:r>
            <a:r>
              <a:rPr sz="1000" spc="45" dirty="0">
                <a:latin typeface="Arial MT"/>
                <a:cs typeface="Arial MT"/>
              </a:rPr>
              <a:t> </a:t>
            </a:r>
            <a:r>
              <a:rPr sz="1000" dirty="0">
                <a:latin typeface="Arial MT"/>
                <a:cs typeface="Arial MT"/>
              </a:rPr>
              <a:t>3</a:t>
            </a:r>
            <a:r>
              <a:rPr sz="1000" spc="45" dirty="0">
                <a:latin typeface="Arial MT"/>
                <a:cs typeface="Arial MT"/>
              </a:rPr>
              <a:t> </a:t>
            </a:r>
            <a:r>
              <a:rPr sz="1000" dirty="0">
                <a:latin typeface="Arial MT"/>
                <a:cs typeface="Arial MT"/>
              </a:rPr>
              <a:t>componentes,</a:t>
            </a:r>
            <a:r>
              <a:rPr sz="1000" spc="45" dirty="0">
                <a:latin typeface="Arial MT"/>
                <a:cs typeface="Arial MT"/>
              </a:rPr>
              <a:t> </a:t>
            </a:r>
            <a:r>
              <a:rPr sz="1000" dirty="0">
                <a:latin typeface="Arial MT"/>
                <a:cs typeface="Arial MT"/>
              </a:rPr>
              <a:t>que</a:t>
            </a:r>
            <a:r>
              <a:rPr sz="1000" spc="45" dirty="0">
                <a:latin typeface="Arial MT"/>
                <a:cs typeface="Arial MT"/>
              </a:rPr>
              <a:t> </a:t>
            </a:r>
            <a:r>
              <a:rPr sz="1000" dirty="0" err="1">
                <a:latin typeface="Arial MT"/>
                <a:cs typeface="Arial MT"/>
              </a:rPr>
              <a:t>definen</a:t>
            </a:r>
            <a:r>
              <a:rPr sz="1000" spc="50" dirty="0">
                <a:latin typeface="Arial MT"/>
                <a:cs typeface="Arial MT"/>
              </a:rPr>
              <a:t> </a:t>
            </a:r>
            <a:r>
              <a:rPr sz="1000" dirty="0">
                <a:latin typeface="Arial MT"/>
                <a:cs typeface="Arial MT"/>
              </a:rPr>
              <a:t>la</a:t>
            </a:r>
            <a:r>
              <a:rPr lang="es-ES" sz="1000" dirty="0">
                <a:latin typeface="Arial MT"/>
                <a:cs typeface="Arial MT"/>
              </a:rPr>
              <a:t> probabilidad </a:t>
            </a:r>
            <a:r>
              <a:rPr sz="1000" dirty="0" err="1">
                <a:latin typeface="Arial MT"/>
                <a:cs typeface="Arial MT"/>
              </a:rPr>
              <a:t>inicial</a:t>
            </a:r>
            <a:r>
              <a:rPr sz="1000" dirty="0">
                <a:latin typeface="Arial MT"/>
                <a:cs typeface="Arial MT"/>
              </a:rPr>
              <a:t> de que un dia sea frio o caliente  o</a:t>
            </a:r>
            <a:r>
              <a:rPr sz="1000" spc="-5" dirty="0">
                <a:latin typeface="Arial MT"/>
                <a:cs typeface="Arial MT"/>
              </a:rPr>
              <a:t> </a:t>
            </a:r>
            <a:r>
              <a:rPr sz="1000" dirty="0" err="1">
                <a:latin typeface="Arial MT"/>
                <a:cs typeface="Arial MT"/>
              </a:rPr>
              <a:t>tibio</a:t>
            </a:r>
            <a:r>
              <a:rPr sz="1000" dirty="0">
                <a:latin typeface="Arial MT"/>
                <a:cs typeface="Arial MT"/>
              </a:rPr>
              <a:t>.</a:t>
            </a:r>
            <a:endParaRPr lang="es-ES" sz="1000" dirty="0">
              <a:latin typeface="Arial MT"/>
              <a:cs typeface="Arial MT"/>
            </a:endParaRPr>
          </a:p>
          <a:p>
            <a:pPr marL="25400" marR="17780">
              <a:lnSpc>
                <a:spcPct val="100000"/>
              </a:lnSpc>
            </a:pPr>
            <a:endParaRPr sz="1000" dirty="0">
              <a:latin typeface="Arial MT"/>
              <a:cs typeface="Arial MT"/>
            </a:endParaRPr>
          </a:p>
          <a:p>
            <a:pPr marL="25400" marR="17780">
              <a:lnSpc>
                <a:spcPct val="100000"/>
              </a:lnSpc>
            </a:pPr>
            <a:r>
              <a:rPr sz="1000" dirty="0">
                <a:latin typeface="Arial MT"/>
                <a:cs typeface="Arial MT"/>
              </a:rPr>
              <a:t>Lo que sucede es que nosotros </a:t>
            </a:r>
            <a:r>
              <a:rPr sz="1000" spc="-30" dirty="0">
                <a:latin typeface="Arial MT"/>
                <a:cs typeface="Arial MT"/>
              </a:rPr>
              <a:t>multiplicamos </a:t>
            </a:r>
            <a:r>
              <a:rPr sz="1000" spc="-270" dirty="0">
                <a:latin typeface="Arial MT"/>
                <a:cs typeface="Arial MT"/>
              </a:rPr>
              <a:t> </a:t>
            </a:r>
            <a:r>
              <a:rPr sz="1000" dirty="0">
                <a:latin typeface="Arial MT"/>
                <a:cs typeface="Arial MT"/>
              </a:rPr>
              <a:t>nuestra matriz de transición por nuestro </a:t>
            </a:r>
            <a:r>
              <a:rPr sz="1000" spc="5" dirty="0">
                <a:latin typeface="Arial MT"/>
                <a:cs typeface="Arial MT"/>
              </a:rPr>
              <a:t> </a:t>
            </a:r>
            <a:r>
              <a:rPr sz="1000" dirty="0">
                <a:latin typeface="Arial MT"/>
                <a:cs typeface="Arial MT"/>
              </a:rPr>
              <a:t>estado</a:t>
            </a:r>
            <a:r>
              <a:rPr sz="1000" spc="45" dirty="0">
                <a:latin typeface="Arial MT"/>
                <a:cs typeface="Arial MT"/>
              </a:rPr>
              <a:t> </a:t>
            </a:r>
            <a:r>
              <a:rPr sz="1000" dirty="0">
                <a:latin typeface="Arial MT"/>
                <a:cs typeface="Arial MT"/>
              </a:rPr>
              <a:t>inicial</a:t>
            </a:r>
            <a:r>
              <a:rPr sz="1000" spc="45" dirty="0">
                <a:latin typeface="Arial MT"/>
                <a:cs typeface="Arial MT"/>
              </a:rPr>
              <a:t> </a:t>
            </a:r>
            <a:r>
              <a:rPr sz="1000" dirty="0">
                <a:latin typeface="Arial MT"/>
                <a:cs typeface="Arial MT"/>
              </a:rPr>
              <a:t>PI(0),</a:t>
            </a:r>
            <a:r>
              <a:rPr sz="1000" spc="45" dirty="0">
                <a:latin typeface="Arial MT"/>
                <a:cs typeface="Arial MT"/>
              </a:rPr>
              <a:t> </a:t>
            </a:r>
            <a:r>
              <a:rPr sz="1000" dirty="0">
                <a:latin typeface="Arial MT"/>
                <a:cs typeface="Arial MT"/>
              </a:rPr>
              <a:t>ese</a:t>
            </a:r>
            <a:r>
              <a:rPr sz="1000" spc="45" dirty="0">
                <a:latin typeface="Arial MT"/>
                <a:cs typeface="Arial MT"/>
              </a:rPr>
              <a:t> </a:t>
            </a:r>
            <a:r>
              <a:rPr sz="1000" dirty="0">
                <a:latin typeface="Arial MT"/>
                <a:cs typeface="Arial MT"/>
              </a:rPr>
              <a:t>resultado</a:t>
            </a:r>
            <a:r>
              <a:rPr sz="1000" spc="50" dirty="0">
                <a:latin typeface="Arial MT"/>
                <a:cs typeface="Arial MT"/>
              </a:rPr>
              <a:t> </a:t>
            </a:r>
            <a:r>
              <a:rPr sz="1000" dirty="0">
                <a:latin typeface="Arial MT"/>
                <a:cs typeface="Arial MT"/>
              </a:rPr>
              <a:t>nos</a:t>
            </a:r>
            <a:r>
              <a:rPr sz="1000" spc="45" dirty="0">
                <a:latin typeface="Arial MT"/>
                <a:cs typeface="Arial MT"/>
              </a:rPr>
              <a:t> </a:t>
            </a:r>
            <a:r>
              <a:rPr sz="1000" dirty="0">
                <a:latin typeface="Arial MT"/>
                <a:cs typeface="Arial MT"/>
              </a:rPr>
              <a:t>dará </a:t>
            </a:r>
            <a:r>
              <a:rPr sz="1000" spc="5" dirty="0">
                <a:latin typeface="Arial MT"/>
                <a:cs typeface="Arial MT"/>
              </a:rPr>
              <a:t> </a:t>
            </a:r>
            <a:r>
              <a:rPr sz="1000" dirty="0">
                <a:latin typeface="Arial MT"/>
                <a:cs typeface="Arial MT"/>
              </a:rPr>
              <a:t>el siguiente vector de estados PI(1). Eso nos </a:t>
            </a:r>
            <a:r>
              <a:rPr sz="1000" spc="-265" dirty="0">
                <a:latin typeface="Arial MT"/>
                <a:cs typeface="Arial MT"/>
              </a:rPr>
              <a:t> </a:t>
            </a:r>
            <a:r>
              <a:rPr sz="1000" dirty="0">
                <a:latin typeface="Arial MT"/>
                <a:cs typeface="Arial MT"/>
              </a:rPr>
              <a:t>indica la manera en que las probabilidades </a:t>
            </a:r>
            <a:r>
              <a:rPr sz="1000" spc="5" dirty="0">
                <a:latin typeface="Arial MT"/>
                <a:cs typeface="Arial MT"/>
              </a:rPr>
              <a:t> </a:t>
            </a:r>
            <a:r>
              <a:rPr sz="1000" dirty="0">
                <a:latin typeface="Arial MT"/>
                <a:cs typeface="Arial MT"/>
              </a:rPr>
              <a:t>van cambiando a medida que el sistema </a:t>
            </a:r>
            <a:r>
              <a:rPr sz="1000" spc="5" dirty="0">
                <a:latin typeface="Arial MT"/>
                <a:cs typeface="Arial MT"/>
              </a:rPr>
              <a:t> </a:t>
            </a:r>
            <a:r>
              <a:rPr sz="1000" dirty="0">
                <a:latin typeface="Arial MT"/>
                <a:cs typeface="Arial MT"/>
              </a:rPr>
              <a:t>evoluciona.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3824" y="2220937"/>
            <a:ext cx="7580630" cy="1854200"/>
          </a:xfrm>
          <a:prstGeom prst="rect">
            <a:avLst/>
          </a:prstGeom>
        </p:spPr>
        <p:txBody>
          <a:bodyPr vert="horz" wrap="square" lIns="0" tIns="12700" rIns="0" bIns="0" rtlCol="0">
            <a:spAutoFit/>
          </a:bodyPr>
          <a:lstStyle/>
          <a:p>
            <a:pPr marL="12700" marR="5080" indent="1529715">
              <a:lnSpc>
                <a:spcPct val="100000"/>
              </a:lnSpc>
              <a:spcBef>
                <a:spcPts val="100"/>
              </a:spcBef>
            </a:pPr>
            <a:r>
              <a:rPr sz="6000" b="1" spc="-1045" dirty="0">
                <a:solidFill>
                  <a:srgbClr val="00B0F0"/>
                </a:solidFill>
                <a:latin typeface="Tahoma"/>
                <a:cs typeface="Tahoma"/>
              </a:rPr>
              <a:t>[</a:t>
            </a:r>
            <a:r>
              <a:rPr sz="6000" b="1" spc="-470" dirty="0">
                <a:solidFill>
                  <a:srgbClr val="00B0F0"/>
                </a:solidFill>
                <a:latin typeface="Tahoma"/>
                <a:cs typeface="Tahoma"/>
              </a:rPr>
              <a:t>C5</a:t>
            </a:r>
            <a:r>
              <a:rPr sz="6000" b="1" spc="-325" dirty="0">
                <a:solidFill>
                  <a:srgbClr val="00B0F0"/>
                </a:solidFill>
                <a:latin typeface="Tahoma"/>
                <a:cs typeface="Tahoma"/>
              </a:rPr>
              <a:t>]</a:t>
            </a:r>
            <a:r>
              <a:rPr sz="6000" b="1" spc="-595" dirty="0">
                <a:solidFill>
                  <a:srgbClr val="00B0F0"/>
                </a:solidFill>
                <a:latin typeface="Tahoma"/>
                <a:cs typeface="Tahoma"/>
              </a:rPr>
              <a:t> </a:t>
            </a:r>
            <a:r>
              <a:rPr sz="6000" b="1" spc="-220" dirty="0">
                <a:solidFill>
                  <a:srgbClr val="FFFFFF"/>
                </a:solidFill>
                <a:latin typeface="Tahoma"/>
                <a:cs typeface="Tahoma"/>
              </a:rPr>
              <a:t>Modelos  </a:t>
            </a:r>
            <a:r>
              <a:rPr sz="6000" b="1" spc="-130" dirty="0">
                <a:solidFill>
                  <a:srgbClr val="FFFFFF"/>
                </a:solidFill>
                <a:latin typeface="Tahoma"/>
                <a:cs typeface="Tahoma"/>
              </a:rPr>
              <a:t>Mar</a:t>
            </a:r>
            <a:r>
              <a:rPr sz="6000" b="1" spc="-484" dirty="0">
                <a:solidFill>
                  <a:srgbClr val="FFFFFF"/>
                </a:solidFill>
                <a:latin typeface="Tahoma"/>
                <a:cs typeface="Tahoma"/>
              </a:rPr>
              <a:t>k</a:t>
            </a:r>
            <a:r>
              <a:rPr sz="6000" b="1" spc="-395" dirty="0">
                <a:solidFill>
                  <a:srgbClr val="FFFFFF"/>
                </a:solidFill>
                <a:latin typeface="Tahoma"/>
                <a:cs typeface="Tahoma"/>
              </a:rPr>
              <a:t>o</a:t>
            </a:r>
            <a:r>
              <a:rPr sz="6000" b="1" spc="-365" dirty="0">
                <a:solidFill>
                  <a:srgbClr val="FFFFFF"/>
                </a:solidFill>
                <a:latin typeface="Tahoma"/>
                <a:cs typeface="Tahoma"/>
              </a:rPr>
              <a:t>viano</a:t>
            </a:r>
            <a:r>
              <a:rPr sz="6000" b="1" spc="-335" dirty="0">
                <a:solidFill>
                  <a:srgbClr val="FFFFFF"/>
                </a:solidFill>
                <a:latin typeface="Tahoma"/>
                <a:cs typeface="Tahoma"/>
              </a:rPr>
              <a:t>s</a:t>
            </a:r>
            <a:r>
              <a:rPr sz="6000" b="1" spc="-610" dirty="0">
                <a:solidFill>
                  <a:srgbClr val="FFFFFF"/>
                </a:solidFill>
                <a:latin typeface="Tahoma"/>
                <a:cs typeface="Tahoma"/>
              </a:rPr>
              <a:t> </a:t>
            </a:r>
            <a:r>
              <a:rPr sz="6000" b="1" spc="-345" dirty="0">
                <a:solidFill>
                  <a:srgbClr val="FFFFFF"/>
                </a:solidFill>
                <a:latin typeface="Tahoma"/>
                <a:cs typeface="Tahoma"/>
              </a:rPr>
              <a:t>Latentes</a:t>
            </a:r>
            <a:endParaRPr sz="6000">
              <a:latin typeface="Tahoma"/>
              <a:cs typeface="Tahoma"/>
            </a:endParaRPr>
          </a:p>
        </p:txBody>
      </p:sp>
      <p:sp>
        <p:nvSpPr>
          <p:cNvPr id="3" name="object 3"/>
          <p:cNvSpPr txBox="1"/>
          <p:nvPr/>
        </p:nvSpPr>
        <p:spPr>
          <a:xfrm>
            <a:off x="2416558" y="4998985"/>
            <a:ext cx="4958715" cy="939800"/>
          </a:xfrm>
          <a:prstGeom prst="rect">
            <a:avLst/>
          </a:prstGeom>
        </p:spPr>
        <p:txBody>
          <a:bodyPr vert="horz" wrap="square" lIns="0" tIns="12700" rIns="0" bIns="0" rtlCol="0">
            <a:spAutoFit/>
          </a:bodyPr>
          <a:lstStyle/>
          <a:p>
            <a:pPr marL="1529715" marR="5080" indent="-1517650">
              <a:lnSpc>
                <a:spcPct val="100000"/>
              </a:lnSpc>
              <a:spcBef>
                <a:spcPts val="100"/>
              </a:spcBef>
            </a:pPr>
            <a:r>
              <a:rPr sz="3000" spc="5" dirty="0">
                <a:solidFill>
                  <a:srgbClr val="FFFFFF"/>
                </a:solidFill>
                <a:latin typeface="Tahoma"/>
                <a:cs typeface="Tahoma"/>
              </a:rPr>
              <a:t>Desambiguación</a:t>
            </a:r>
            <a:r>
              <a:rPr sz="3000" spc="-360" dirty="0">
                <a:solidFill>
                  <a:srgbClr val="FFFFFF"/>
                </a:solidFill>
                <a:latin typeface="Tahoma"/>
                <a:cs typeface="Tahoma"/>
              </a:rPr>
              <a:t> </a:t>
            </a:r>
            <a:r>
              <a:rPr sz="3000" spc="40" dirty="0">
                <a:solidFill>
                  <a:srgbClr val="FFFFFF"/>
                </a:solidFill>
                <a:latin typeface="Tahoma"/>
                <a:cs typeface="Tahoma"/>
              </a:rPr>
              <a:t>y</a:t>
            </a:r>
            <a:r>
              <a:rPr sz="3000" spc="-360" dirty="0">
                <a:solidFill>
                  <a:srgbClr val="FFFFFF"/>
                </a:solidFill>
                <a:latin typeface="Tahoma"/>
                <a:cs typeface="Tahoma"/>
              </a:rPr>
              <a:t> </a:t>
            </a:r>
            <a:r>
              <a:rPr sz="3000" spc="30" dirty="0">
                <a:solidFill>
                  <a:srgbClr val="FFFFFF"/>
                </a:solidFill>
                <a:latin typeface="Tahoma"/>
                <a:cs typeface="Tahoma"/>
              </a:rPr>
              <a:t>etiquetado  </a:t>
            </a:r>
            <a:r>
              <a:rPr sz="3000" spc="5" dirty="0">
                <a:solidFill>
                  <a:srgbClr val="FFFFFF"/>
                </a:solidFill>
                <a:latin typeface="Tahoma"/>
                <a:cs typeface="Tahoma"/>
              </a:rPr>
              <a:t>de</a:t>
            </a:r>
            <a:r>
              <a:rPr sz="3000" spc="-360" dirty="0">
                <a:solidFill>
                  <a:srgbClr val="FFFFFF"/>
                </a:solidFill>
                <a:latin typeface="Tahoma"/>
                <a:cs typeface="Tahoma"/>
              </a:rPr>
              <a:t> </a:t>
            </a:r>
            <a:r>
              <a:rPr sz="3000" spc="20" dirty="0">
                <a:solidFill>
                  <a:srgbClr val="FFFFFF"/>
                </a:solidFill>
                <a:latin typeface="Tahoma"/>
                <a:cs typeface="Tahoma"/>
              </a:rPr>
              <a:t>palab</a:t>
            </a:r>
            <a:r>
              <a:rPr sz="3000" spc="-40" dirty="0">
                <a:solidFill>
                  <a:srgbClr val="FFFFFF"/>
                </a:solidFill>
                <a:latin typeface="Tahoma"/>
                <a:cs typeface="Tahoma"/>
              </a:rPr>
              <a:t>r</a:t>
            </a:r>
            <a:r>
              <a:rPr sz="3000" spc="-50" dirty="0">
                <a:solidFill>
                  <a:srgbClr val="FFFFFF"/>
                </a:solidFill>
                <a:latin typeface="Tahoma"/>
                <a:cs typeface="Tahoma"/>
              </a:rPr>
              <a:t>as</a:t>
            </a:r>
            <a:endParaRPr sz="3000">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584310"/>
            <a:ext cx="6062980" cy="1414145"/>
          </a:xfrm>
          <a:prstGeom prst="rect">
            <a:avLst/>
          </a:prstGeom>
        </p:spPr>
        <p:txBody>
          <a:bodyPr vert="horz" wrap="square" lIns="0" tIns="95885" rIns="0" bIns="0" rtlCol="0">
            <a:spAutoFit/>
          </a:bodyPr>
          <a:lstStyle/>
          <a:p>
            <a:pPr marL="12700" marR="5080">
              <a:lnSpc>
                <a:spcPts val="5180"/>
              </a:lnSpc>
              <a:spcBef>
                <a:spcPts val="755"/>
              </a:spcBef>
            </a:pPr>
            <a:r>
              <a:rPr spc="-200" dirty="0"/>
              <a:t>Modelos</a:t>
            </a:r>
            <a:r>
              <a:rPr spc="-480" dirty="0"/>
              <a:t> </a:t>
            </a:r>
            <a:r>
              <a:rPr spc="-105" dirty="0"/>
              <a:t>Mar</a:t>
            </a:r>
            <a:r>
              <a:rPr spc="-390" dirty="0"/>
              <a:t>k</a:t>
            </a:r>
            <a:r>
              <a:rPr spc="-315" dirty="0"/>
              <a:t>o</a:t>
            </a:r>
            <a:r>
              <a:rPr spc="-254" dirty="0"/>
              <a:t>vianos  </a:t>
            </a:r>
            <a:r>
              <a:rPr spc="-275" dirty="0"/>
              <a:t>Latentes</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889725" y="2089650"/>
            <a:ext cx="8107848" cy="4916299"/>
          </a:xfrm>
          <a:prstGeom prst="rect">
            <a:avLst/>
          </a:prstGeom>
        </p:spPr>
      </p:pic>
      <p:sp>
        <p:nvSpPr>
          <p:cNvPr id="8" name="object 8"/>
          <p:cNvSpPr txBox="1"/>
          <p:nvPr/>
        </p:nvSpPr>
        <p:spPr>
          <a:xfrm>
            <a:off x="4799475" y="152449"/>
            <a:ext cx="4198098" cy="1128514"/>
          </a:xfrm>
          <a:prstGeom prst="rect">
            <a:avLst/>
          </a:prstGeom>
          <a:ln w="12700">
            <a:solidFill>
              <a:srgbClr val="000000"/>
            </a:solidFill>
          </a:ln>
        </p:spPr>
        <p:txBody>
          <a:bodyPr vert="horz" wrap="square" lIns="0" tIns="50800" rIns="0" bIns="0" rtlCol="0">
            <a:spAutoFit/>
          </a:bodyPr>
          <a:lstStyle/>
          <a:p>
            <a:pPr marL="25400">
              <a:lnSpc>
                <a:spcPct val="100000"/>
              </a:lnSpc>
              <a:spcBef>
                <a:spcPts val="40"/>
              </a:spcBef>
            </a:pPr>
            <a:r>
              <a:rPr sz="1000" dirty="0">
                <a:latin typeface="Arial MT"/>
                <a:cs typeface="Arial MT"/>
              </a:rPr>
              <a:t>------------------------------------------</a:t>
            </a:r>
          </a:p>
          <a:p>
            <a:pPr marL="25400" marR="17780">
              <a:lnSpc>
                <a:spcPct val="100000"/>
              </a:lnSpc>
            </a:pPr>
            <a:r>
              <a:rPr sz="1000" dirty="0">
                <a:latin typeface="Arial MT"/>
                <a:cs typeface="Arial MT"/>
              </a:rPr>
              <a:t>Las</a:t>
            </a:r>
            <a:r>
              <a:rPr sz="1000" spc="-5" dirty="0">
                <a:latin typeface="Arial MT"/>
                <a:cs typeface="Arial MT"/>
              </a:rPr>
              <a:t> </a:t>
            </a:r>
            <a:r>
              <a:rPr sz="1000" dirty="0">
                <a:latin typeface="Arial MT"/>
                <a:cs typeface="Arial MT"/>
              </a:rPr>
              <a:t>cadenas</a:t>
            </a:r>
            <a:r>
              <a:rPr sz="1000" spc="-5" dirty="0">
                <a:latin typeface="Arial MT"/>
                <a:cs typeface="Arial MT"/>
              </a:rPr>
              <a:t> </a:t>
            </a:r>
            <a:r>
              <a:rPr sz="1000" dirty="0">
                <a:latin typeface="Arial MT"/>
                <a:cs typeface="Arial MT"/>
              </a:rPr>
              <a:t>de</a:t>
            </a:r>
            <a:r>
              <a:rPr sz="1000" spc="-5" dirty="0">
                <a:latin typeface="Arial MT"/>
                <a:cs typeface="Arial MT"/>
              </a:rPr>
              <a:t> </a:t>
            </a:r>
            <a:r>
              <a:rPr sz="1000" dirty="0">
                <a:latin typeface="Arial MT"/>
                <a:cs typeface="Arial MT"/>
              </a:rPr>
              <a:t>markov</a:t>
            </a:r>
            <a:r>
              <a:rPr sz="1000" spc="-5" dirty="0">
                <a:latin typeface="Arial MT"/>
                <a:cs typeface="Arial MT"/>
              </a:rPr>
              <a:t> </a:t>
            </a:r>
            <a:r>
              <a:rPr sz="1000" dirty="0">
                <a:latin typeface="Arial MT"/>
                <a:cs typeface="Arial MT"/>
              </a:rPr>
              <a:t>son</a:t>
            </a:r>
            <a:r>
              <a:rPr sz="1000" spc="-5" dirty="0">
                <a:latin typeface="Arial MT"/>
                <a:cs typeface="Arial MT"/>
              </a:rPr>
              <a:t> </a:t>
            </a:r>
            <a:r>
              <a:rPr sz="1000" dirty="0">
                <a:latin typeface="Arial MT"/>
                <a:cs typeface="Arial MT"/>
              </a:rPr>
              <a:t>la</a:t>
            </a:r>
            <a:r>
              <a:rPr sz="1000" spc="-5" dirty="0">
                <a:latin typeface="Arial MT"/>
                <a:cs typeface="Arial MT"/>
              </a:rPr>
              <a:t> </a:t>
            </a:r>
            <a:r>
              <a:rPr sz="1000" dirty="0">
                <a:latin typeface="Arial MT"/>
                <a:cs typeface="Arial MT"/>
              </a:rPr>
              <a:t>base para</a:t>
            </a:r>
            <a:r>
              <a:rPr lang="es-ES" sz="1000" spc="-5" dirty="0">
                <a:latin typeface="Arial MT"/>
                <a:cs typeface="Arial MT"/>
              </a:rPr>
              <a:t> entender </a:t>
            </a:r>
            <a:r>
              <a:rPr sz="1000" spc="-320" dirty="0">
                <a:latin typeface="Arial MT"/>
                <a:cs typeface="Arial MT"/>
              </a:rPr>
              <a:t> </a:t>
            </a:r>
            <a:r>
              <a:rPr sz="1000" spc="-270" dirty="0">
                <a:latin typeface="Arial MT"/>
                <a:cs typeface="Arial MT"/>
              </a:rPr>
              <a:t> </a:t>
            </a:r>
            <a:r>
              <a:rPr sz="1000" dirty="0">
                <a:latin typeface="Arial MT"/>
                <a:cs typeface="Arial MT"/>
              </a:rPr>
              <a:t>como funcionan los etiquetadores de </a:t>
            </a:r>
            <a:r>
              <a:rPr sz="1000" spc="5" dirty="0">
                <a:latin typeface="Arial MT"/>
                <a:cs typeface="Arial MT"/>
              </a:rPr>
              <a:t> </a:t>
            </a:r>
            <a:r>
              <a:rPr sz="1000" dirty="0">
                <a:latin typeface="Arial MT"/>
                <a:cs typeface="Arial MT"/>
              </a:rPr>
              <a:t>palabras.</a:t>
            </a:r>
            <a:r>
              <a:rPr sz="1000" spc="25" dirty="0">
                <a:latin typeface="Arial MT"/>
                <a:cs typeface="Arial MT"/>
              </a:rPr>
              <a:t> </a:t>
            </a:r>
            <a:r>
              <a:rPr sz="1000" dirty="0">
                <a:latin typeface="Arial MT"/>
                <a:cs typeface="Arial MT"/>
              </a:rPr>
              <a:t>En</a:t>
            </a:r>
            <a:r>
              <a:rPr sz="1000" spc="25" dirty="0">
                <a:latin typeface="Arial MT"/>
                <a:cs typeface="Arial MT"/>
              </a:rPr>
              <a:t> </a:t>
            </a:r>
            <a:r>
              <a:rPr sz="1000" dirty="0">
                <a:latin typeface="Arial MT"/>
                <a:cs typeface="Arial MT"/>
              </a:rPr>
              <a:t>una</a:t>
            </a:r>
            <a:r>
              <a:rPr sz="1000" spc="30" dirty="0">
                <a:latin typeface="Arial MT"/>
                <a:cs typeface="Arial MT"/>
              </a:rPr>
              <a:t> </a:t>
            </a:r>
            <a:r>
              <a:rPr sz="1000" dirty="0">
                <a:latin typeface="Arial MT"/>
                <a:cs typeface="Arial MT"/>
              </a:rPr>
              <a:t>cadena</a:t>
            </a:r>
            <a:r>
              <a:rPr sz="1000" spc="25" dirty="0">
                <a:latin typeface="Arial MT"/>
                <a:cs typeface="Arial MT"/>
              </a:rPr>
              <a:t> </a:t>
            </a:r>
            <a:r>
              <a:rPr sz="1000" dirty="0">
                <a:latin typeface="Arial MT"/>
                <a:cs typeface="Arial MT"/>
              </a:rPr>
              <a:t>de</a:t>
            </a:r>
            <a:r>
              <a:rPr sz="1000" spc="25" dirty="0">
                <a:latin typeface="Arial MT"/>
                <a:cs typeface="Arial MT"/>
              </a:rPr>
              <a:t> </a:t>
            </a:r>
            <a:r>
              <a:rPr sz="1000" dirty="0">
                <a:latin typeface="Arial MT"/>
                <a:cs typeface="Arial MT"/>
              </a:rPr>
              <a:t>markov </a:t>
            </a:r>
            <a:r>
              <a:rPr sz="1000" spc="5" dirty="0">
                <a:latin typeface="Arial MT"/>
                <a:cs typeface="Arial MT"/>
              </a:rPr>
              <a:t> </a:t>
            </a:r>
            <a:r>
              <a:rPr sz="1000" dirty="0">
                <a:latin typeface="Arial MT"/>
                <a:cs typeface="Arial MT"/>
              </a:rPr>
              <a:t>tenemos</a:t>
            </a:r>
            <a:r>
              <a:rPr sz="1000" spc="-10" dirty="0">
                <a:latin typeface="Arial MT"/>
                <a:cs typeface="Arial MT"/>
              </a:rPr>
              <a:t> </a:t>
            </a:r>
            <a:r>
              <a:rPr sz="1000" dirty="0">
                <a:latin typeface="Arial MT"/>
                <a:cs typeface="Arial MT"/>
              </a:rPr>
              <a:t>dos</a:t>
            </a:r>
            <a:r>
              <a:rPr sz="1000" spc="-5" dirty="0">
                <a:latin typeface="Arial MT"/>
                <a:cs typeface="Arial MT"/>
              </a:rPr>
              <a:t> </a:t>
            </a:r>
            <a:r>
              <a:rPr sz="1000" dirty="0">
                <a:latin typeface="Arial MT"/>
                <a:cs typeface="Arial MT"/>
              </a:rPr>
              <a:t>ingredientes</a:t>
            </a:r>
            <a:r>
              <a:rPr sz="1000" spc="-10" dirty="0">
                <a:latin typeface="Arial MT"/>
                <a:cs typeface="Arial MT"/>
              </a:rPr>
              <a:t> </a:t>
            </a:r>
            <a:r>
              <a:rPr sz="1000" dirty="0">
                <a:latin typeface="Arial MT"/>
                <a:cs typeface="Arial MT"/>
              </a:rPr>
              <a:t>principales:</a:t>
            </a:r>
          </a:p>
          <a:p>
            <a:pPr marL="25400" marR="17780">
              <a:lnSpc>
                <a:spcPct val="100000"/>
              </a:lnSpc>
            </a:pPr>
            <a:r>
              <a:rPr sz="1000" dirty="0">
                <a:latin typeface="Arial MT"/>
                <a:cs typeface="Arial MT"/>
              </a:rPr>
              <a:t>-</a:t>
            </a:r>
            <a:r>
              <a:rPr sz="1000" spc="-15" dirty="0">
                <a:latin typeface="Arial MT"/>
                <a:cs typeface="Arial MT"/>
              </a:rPr>
              <a:t> </a:t>
            </a:r>
            <a:r>
              <a:rPr sz="1000" dirty="0">
                <a:latin typeface="Arial MT"/>
                <a:cs typeface="Arial MT"/>
              </a:rPr>
              <a:t>Matriz</a:t>
            </a:r>
            <a:r>
              <a:rPr sz="1000" spc="-15" dirty="0">
                <a:latin typeface="Arial MT"/>
                <a:cs typeface="Arial MT"/>
              </a:rPr>
              <a:t> </a:t>
            </a:r>
            <a:r>
              <a:rPr sz="1000" dirty="0">
                <a:latin typeface="Arial MT"/>
                <a:cs typeface="Arial MT"/>
              </a:rPr>
              <a:t>de</a:t>
            </a:r>
            <a:r>
              <a:rPr sz="1000" spc="-10" dirty="0">
                <a:latin typeface="Arial MT"/>
                <a:cs typeface="Arial MT"/>
              </a:rPr>
              <a:t> </a:t>
            </a:r>
            <a:r>
              <a:rPr sz="1000" dirty="0">
                <a:latin typeface="Arial MT"/>
                <a:cs typeface="Arial MT"/>
              </a:rPr>
              <a:t>transición</a:t>
            </a:r>
            <a:r>
              <a:rPr sz="1000" spc="-15" dirty="0">
                <a:latin typeface="Arial MT"/>
                <a:cs typeface="Arial MT"/>
              </a:rPr>
              <a:t> </a:t>
            </a:r>
            <a:r>
              <a:rPr sz="1000" dirty="0">
                <a:latin typeface="Arial MT"/>
                <a:cs typeface="Arial MT"/>
              </a:rPr>
              <a:t>(</a:t>
            </a:r>
            <a:r>
              <a:rPr sz="1000" dirty="0" err="1">
                <a:latin typeface="Arial MT"/>
                <a:cs typeface="Arial MT"/>
              </a:rPr>
              <a:t>cada</a:t>
            </a:r>
            <a:r>
              <a:rPr sz="1000" spc="-10" dirty="0">
                <a:latin typeface="Arial MT"/>
                <a:cs typeface="Arial MT"/>
              </a:rPr>
              <a:t> </a:t>
            </a:r>
            <a:r>
              <a:rPr sz="1000" dirty="0" err="1">
                <a:latin typeface="Arial MT"/>
                <a:cs typeface="Arial MT"/>
              </a:rPr>
              <a:t>elemento</a:t>
            </a:r>
            <a:r>
              <a:rPr lang="es-ES" sz="1000" spc="-15" dirty="0">
                <a:latin typeface="Arial MT"/>
                <a:cs typeface="Arial MT"/>
              </a:rPr>
              <a:t> representa </a:t>
            </a:r>
            <a:r>
              <a:rPr sz="1000" dirty="0">
                <a:latin typeface="Arial MT"/>
                <a:cs typeface="Arial MT"/>
              </a:rPr>
              <a:t>la probabilidad de transición al siguiente </a:t>
            </a:r>
            <a:r>
              <a:rPr sz="1000" spc="5" dirty="0">
                <a:latin typeface="Arial MT"/>
                <a:cs typeface="Arial MT"/>
              </a:rPr>
              <a:t> </a:t>
            </a:r>
            <a:r>
              <a:rPr sz="1000" dirty="0">
                <a:latin typeface="Arial MT"/>
                <a:cs typeface="Arial MT"/>
              </a:rPr>
              <a:t>estado)</a:t>
            </a:r>
          </a:p>
          <a:p>
            <a:pPr marL="25400">
              <a:lnSpc>
                <a:spcPct val="100000"/>
              </a:lnSpc>
            </a:pPr>
            <a:r>
              <a:rPr sz="1000" dirty="0">
                <a:latin typeface="Arial MT"/>
                <a:cs typeface="Arial MT"/>
              </a:rPr>
              <a:t>-</a:t>
            </a:r>
            <a:r>
              <a:rPr sz="1000" spc="-25" dirty="0">
                <a:latin typeface="Arial MT"/>
                <a:cs typeface="Arial MT"/>
              </a:rPr>
              <a:t> </a:t>
            </a:r>
            <a:r>
              <a:rPr sz="1000" dirty="0">
                <a:latin typeface="Arial MT"/>
                <a:cs typeface="Arial MT"/>
              </a:rPr>
              <a:t>Distribución</a:t>
            </a:r>
            <a:r>
              <a:rPr sz="1000" spc="-25" dirty="0">
                <a:latin typeface="Arial MT"/>
                <a:cs typeface="Arial MT"/>
              </a:rPr>
              <a:t> </a:t>
            </a:r>
            <a:r>
              <a:rPr sz="1000" dirty="0">
                <a:latin typeface="Arial MT"/>
                <a:cs typeface="Arial MT"/>
              </a:rPr>
              <a:t>de</a:t>
            </a:r>
            <a:r>
              <a:rPr sz="1000" spc="-25" dirty="0">
                <a:latin typeface="Arial MT"/>
                <a:cs typeface="Arial MT"/>
              </a:rPr>
              <a:t> </a:t>
            </a:r>
            <a:r>
              <a:rPr sz="1000" dirty="0">
                <a:latin typeface="Arial MT"/>
                <a:cs typeface="Arial MT"/>
              </a:rPr>
              <a:t>estados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566724" y="2501300"/>
            <a:ext cx="2658745" cy="2658745"/>
          </a:xfrm>
          <a:custGeom>
            <a:avLst/>
            <a:gdLst/>
            <a:ahLst/>
            <a:cxnLst/>
            <a:rect l="l" t="t" r="r" b="b"/>
            <a:pathLst>
              <a:path w="2658745" h="2658745">
                <a:moveTo>
                  <a:pt x="1329149" y="2658299"/>
                </a:moveTo>
                <a:lnTo>
                  <a:pt x="1280422" y="2657423"/>
                </a:lnTo>
                <a:lnTo>
                  <a:pt x="1232137" y="2654813"/>
                </a:lnTo>
                <a:lnTo>
                  <a:pt x="1184324" y="2650500"/>
                </a:lnTo>
                <a:lnTo>
                  <a:pt x="1137013" y="2644514"/>
                </a:lnTo>
                <a:lnTo>
                  <a:pt x="1090233" y="2636885"/>
                </a:lnTo>
                <a:lnTo>
                  <a:pt x="1044016" y="2627643"/>
                </a:lnTo>
                <a:lnTo>
                  <a:pt x="998390" y="2616818"/>
                </a:lnTo>
                <a:lnTo>
                  <a:pt x="953387" y="2604440"/>
                </a:lnTo>
                <a:lnTo>
                  <a:pt x="909035" y="2590539"/>
                </a:lnTo>
                <a:lnTo>
                  <a:pt x="865366" y="2575144"/>
                </a:lnTo>
                <a:lnTo>
                  <a:pt x="822409" y="2558288"/>
                </a:lnTo>
                <a:lnTo>
                  <a:pt x="780194" y="2539998"/>
                </a:lnTo>
                <a:lnTo>
                  <a:pt x="738751" y="2520305"/>
                </a:lnTo>
                <a:lnTo>
                  <a:pt x="698110" y="2499240"/>
                </a:lnTo>
                <a:lnTo>
                  <a:pt x="658302" y="2476832"/>
                </a:lnTo>
                <a:lnTo>
                  <a:pt x="619356" y="2453111"/>
                </a:lnTo>
                <a:lnTo>
                  <a:pt x="581302" y="2428107"/>
                </a:lnTo>
                <a:lnTo>
                  <a:pt x="544171" y="2401851"/>
                </a:lnTo>
                <a:lnTo>
                  <a:pt x="507992" y="2374372"/>
                </a:lnTo>
                <a:lnTo>
                  <a:pt x="472795" y="2345700"/>
                </a:lnTo>
                <a:lnTo>
                  <a:pt x="438611" y="2315866"/>
                </a:lnTo>
                <a:lnTo>
                  <a:pt x="405469" y="2284899"/>
                </a:lnTo>
                <a:lnTo>
                  <a:pt x="373400" y="2252830"/>
                </a:lnTo>
                <a:lnTo>
                  <a:pt x="342433" y="2219688"/>
                </a:lnTo>
                <a:lnTo>
                  <a:pt x="312599" y="2185504"/>
                </a:lnTo>
                <a:lnTo>
                  <a:pt x="283927" y="2150307"/>
                </a:lnTo>
                <a:lnTo>
                  <a:pt x="256448" y="2114128"/>
                </a:lnTo>
                <a:lnTo>
                  <a:pt x="230192" y="2076997"/>
                </a:lnTo>
                <a:lnTo>
                  <a:pt x="205188" y="2038943"/>
                </a:lnTo>
                <a:lnTo>
                  <a:pt x="181467" y="1999997"/>
                </a:lnTo>
                <a:lnTo>
                  <a:pt x="159059" y="1960189"/>
                </a:lnTo>
                <a:lnTo>
                  <a:pt x="137994" y="1919548"/>
                </a:lnTo>
                <a:lnTo>
                  <a:pt x="118301" y="1878105"/>
                </a:lnTo>
                <a:lnTo>
                  <a:pt x="100011" y="1835890"/>
                </a:lnTo>
                <a:lnTo>
                  <a:pt x="83154" y="1792933"/>
                </a:lnTo>
                <a:lnTo>
                  <a:pt x="67760" y="1749264"/>
                </a:lnTo>
                <a:lnTo>
                  <a:pt x="53859" y="1704912"/>
                </a:lnTo>
                <a:lnTo>
                  <a:pt x="41481" y="1659909"/>
                </a:lnTo>
                <a:lnTo>
                  <a:pt x="30656" y="1614283"/>
                </a:lnTo>
                <a:lnTo>
                  <a:pt x="21414" y="1568066"/>
                </a:lnTo>
                <a:lnTo>
                  <a:pt x="13785" y="1521286"/>
                </a:lnTo>
                <a:lnTo>
                  <a:pt x="7799" y="1473975"/>
                </a:lnTo>
                <a:lnTo>
                  <a:pt x="3486" y="1426162"/>
                </a:lnTo>
                <a:lnTo>
                  <a:pt x="876" y="1377877"/>
                </a:lnTo>
                <a:lnTo>
                  <a:pt x="0" y="1329149"/>
                </a:lnTo>
                <a:lnTo>
                  <a:pt x="876" y="1280422"/>
                </a:lnTo>
                <a:lnTo>
                  <a:pt x="3486" y="1232137"/>
                </a:lnTo>
                <a:lnTo>
                  <a:pt x="7799" y="1184324"/>
                </a:lnTo>
                <a:lnTo>
                  <a:pt x="13785" y="1137013"/>
                </a:lnTo>
                <a:lnTo>
                  <a:pt x="21414" y="1090233"/>
                </a:lnTo>
                <a:lnTo>
                  <a:pt x="30656" y="1044016"/>
                </a:lnTo>
                <a:lnTo>
                  <a:pt x="41481" y="998390"/>
                </a:lnTo>
                <a:lnTo>
                  <a:pt x="53859" y="953387"/>
                </a:lnTo>
                <a:lnTo>
                  <a:pt x="67760" y="909035"/>
                </a:lnTo>
                <a:lnTo>
                  <a:pt x="83154" y="865366"/>
                </a:lnTo>
                <a:lnTo>
                  <a:pt x="100011" y="822409"/>
                </a:lnTo>
                <a:lnTo>
                  <a:pt x="118301" y="780194"/>
                </a:lnTo>
                <a:lnTo>
                  <a:pt x="137994" y="738751"/>
                </a:lnTo>
                <a:lnTo>
                  <a:pt x="159059" y="698110"/>
                </a:lnTo>
                <a:lnTo>
                  <a:pt x="181467" y="658302"/>
                </a:lnTo>
                <a:lnTo>
                  <a:pt x="205188" y="619356"/>
                </a:lnTo>
                <a:lnTo>
                  <a:pt x="230192" y="581302"/>
                </a:lnTo>
                <a:lnTo>
                  <a:pt x="256448" y="544171"/>
                </a:lnTo>
                <a:lnTo>
                  <a:pt x="283927" y="507992"/>
                </a:lnTo>
                <a:lnTo>
                  <a:pt x="312599" y="472795"/>
                </a:lnTo>
                <a:lnTo>
                  <a:pt x="342433" y="438611"/>
                </a:lnTo>
                <a:lnTo>
                  <a:pt x="373400" y="405469"/>
                </a:lnTo>
                <a:lnTo>
                  <a:pt x="405469" y="373400"/>
                </a:lnTo>
                <a:lnTo>
                  <a:pt x="438611" y="342433"/>
                </a:lnTo>
                <a:lnTo>
                  <a:pt x="472795" y="312599"/>
                </a:lnTo>
                <a:lnTo>
                  <a:pt x="507992" y="283927"/>
                </a:lnTo>
                <a:lnTo>
                  <a:pt x="544171" y="256448"/>
                </a:lnTo>
                <a:lnTo>
                  <a:pt x="581302" y="230192"/>
                </a:lnTo>
                <a:lnTo>
                  <a:pt x="619356" y="205188"/>
                </a:lnTo>
                <a:lnTo>
                  <a:pt x="658302" y="181467"/>
                </a:lnTo>
                <a:lnTo>
                  <a:pt x="698110" y="159059"/>
                </a:lnTo>
                <a:lnTo>
                  <a:pt x="738751" y="137994"/>
                </a:lnTo>
                <a:lnTo>
                  <a:pt x="780194" y="118301"/>
                </a:lnTo>
                <a:lnTo>
                  <a:pt x="822409" y="100011"/>
                </a:lnTo>
                <a:lnTo>
                  <a:pt x="865366" y="83154"/>
                </a:lnTo>
                <a:lnTo>
                  <a:pt x="909035" y="67760"/>
                </a:lnTo>
                <a:lnTo>
                  <a:pt x="953387" y="53859"/>
                </a:lnTo>
                <a:lnTo>
                  <a:pt x="998390" y="41481"/>
                </a:lnTo>
                <a:lnTo>
                  <a:pt x="1044016" y="30656"/>
                </a:lnTo>
                <a:lnTo>
                  <a:pt x="1090233" y="21414"/>
                </a:lnTo>
                <a:lnTo>
                  <a:pt x="1137013" y="13785"/>
                </a:lnTo>
                <a:lnTo>
                  <a:pt x="1184324" y="7799"/>
                </a:lnTo>
                <a:lnTo>
                  <a:pt x="1232137" y="3486"/>
                </a:lnTo>
                <a:lnTo>
                  <a:pt x="1280422" y="876"/>
                </a:lnTo>
                <a:lnTo>
                  <a:pt x="1329149" y="0"/>
                </a:lnTo>
                <a:lnTo>
                  <a:pt x="1379402" y="949"/>
                </a:lnTo>
                <a:lnTo>
                  <a:pt x="1429410" y="3783"/>
                </a:lnTo>
                <a:lnTo>
                  <a:pt x="1479125" y="8483"/>
                </a:lnTo>
                <a:lnTo>
                  <a:pt x="1528500" y="15029"/>
                </a:lnTo>
                <a:lnTo>
                  <a:pt x="1577485" y="23399"/>
                </a:lnTo>
                <a:lnTo>
                  <a:pt x="1626033" y="33575"/>
                </a:lnTo>
                <a:lnTo>
                  <a:pt x="1674095" y="45537"/>
                </a:lnTo>
                <a:lnTo>
                  <a:pt x="1721623" y="59264"/>
                </a:lnTo>
                <a:lnTo>
                  <a:pt x="1768570" y="74737"/>
                </a:lnTo>
                <a:lnTo>
                  <a:pt x="1814886" y="91935"/>
                </a:lnTo>
                <a:lnTo>
                  <a:pt x="1860524" y="110839"/>
                </a:lnTo>
                <a:lnTo>
                  <a:pt x="1905436" y="131429"/>
                </a:lnTo>
                <a:lnTo>
                  <a:pt x="1949573" y="153684"/>
                </a:lnTo>
                <a:lnTo>
                  <a:pt x="1992887" y="177585"/>
                </a:lnTo>
                <a:lnTo>
                  <a:pt x="2035331" y="203112"/>
                </a:lnTo>
                <a:lnTo>
                  <a:pt x="2076855" y="230245"/>
                </a:lnTo>
                <a:lnTo>
                  <a:pt x="2117411" y="258964"/>
                </a:lnTo>
                <a:lnTo>
                  <a:pt x="2156952" y="289248"/>
                </a:lnTo>
                <a:lnTo>
                  <a:pt x="2195430" y="321079"/>
                </a:lnTo>
                <a:lnTo>
                  <a:pt x="2232795" y="354436"/>
                </a:lnTo>
                <a:lnTo>
                  <a:pt x="2269000" y="389298"/>
                </a:lnTo>
                <a:lnTo>
                  <a:pt x="2303863" y="425504"/>
                </a:lnTo>
                <a:lnTo>
                  <a:pt x="2337220" y="462869"/>
                </a:lnTo>
                <a:lnTo>
                  <a:pt x="2369050" y="501346"/>
                </a:lnTo>
                <a:lnTo>
                  <a:pt x="2399335" y="540888"/>
                </a:lnTo>
                <a:lnTo>
                  <a:pt x="2428054" y="581444"/>
                </a:lnTo>
                <a:lnTo>
                  <a:pt x="2455187" y="622968"/>
                </a:lnTo>
                <a:lnTo>
                  <a:pt x="2480714" y="665411"/>
                </a:lnTo>
                <a:lnTo>
                  <a:pt x="2504615" y="708726"/>
                </a:lnTo>
                <a:lnTo>
                  <a:pt x="2526870" y="752863"/>
                </a:lnTo>
                <a:lnTo>
                  <a:pt x="2547460" y="797775"/>
                </a:lnTo>
                <a:lnTo>
                  <a:pt x="2566364" y="843413"/>
                </a:lnTo>
                <a:lnTo>
                  <a:pt x="2583562" y="889729"/>
                </a:lnTo>
                <a:lnTo>
                  <a:pt x="2599035" y="936676"/>
                </a:lnTo>
                <a:lnTo>
                  <a:pt x="2612762" y="984204"/>
                </a:lnTo>
                <a:lnTo>
                  <a:pt x="2624724" y="1032266"/>
                </a:lnTo>
                <a:lnTo>
                  <a:pt x="2634900" y="1080814"/>
                </a:lnTo>
                <a:lnTo>
                  <a:pt x="2643270" y="1129799"/>
                </a:lnTo>
                <a:lnTo>
                  <a:pt x="2649816" y="1179173"/>
                </a:lnTo>
                <a:lnTo>
                  <a:pt x="2654516" y="1228889"/>
                </a:lnTo>
                <a:lnTo>
                  <a:pt x="2657350" y="1278897"/>
                </a:lnTo>
                <a:lnTo>
                  <a:pt x="2658299" y="1329149"/>
                </a:lnTo>
                <a:lnTo>
                  <a:pt x="2657423" y="1377877"/>
                </a:lnTo>
                <a:lnTo>
                  <a:pt x="2654813" y="1426162"/>
                </a:lnTo>
                <a:lnTo>
                  <a:pt x="2650500" y="1473975"/>
                </a:lnTo>
                <a:lnTo>
                  <a:pt x="2644514" y="1521286"/>
                </a:lnTo>
                <a:lnTo>
                  <a:pt x="2636885" y="1568066"/>
                </a:lnTo>
                <a:lnTo>
                  <a:pt x="2627643" y="1614283"/>
                </a:lnTo>
                <a:lnTo>
                  <a:pt x="2616818" y="1659909"/>
                </a:lnTo>
                <a:lnTo>
                  <a:pt x="2604440" y="1704912"/>
                </a:lnTo>
                <a:lnTo>
                  <a:pt x="2590539" y="1749264"/>
                </a:lnTo>
                <a:lnTo>
                  <a:pt x="2575144" y="1792933"/>
                </a:lnTo>
                <a:lnTo>
                  <a:pt x="2558288" y="1835890"/>
                </a:lnTo>
                <a:lnTo>
                  <a:pt x="2539998" y="1878105"/>
                </a:lnTo>
                <a:lnTo>
                  <a:pt x="2520305" y="1919548"/>
                </a:lnTo>
                <a:lnTo>
                  <a:pt x="2499240" y="1960189"/>
                </a:lnTo>
                <a:lnTo>
                  <a:pt x="2476832" y="1999997"/>
                </a:lnTo>
                <a:lnTo>
                  <a:pt x="2453111" y="2038943"/>
                </a:lnTo>
                <a:lnTo>
                  <a:pt x="2428107" y="2076997"/>
                </a:lnTo>
                <a:lnTo>
                  <a:pt x="2401851" y="2114128"/>
                </a:lnTo>
                <a:lnTo>
                  <a:pt x="2374372" y="2150307"/>
                </a:lnTo>
                <a:lnTo>
                  <a:pt x="2345700" y="2185504"/>
                </a:lnTo>
                <a:lnTo>
                  <a:pt x="2315866" y="2219688"/>
                </a:lnTo>
                <a:lnTo>
                  <a:pt x="2284899" y="2252830"/>
                </a:lnTo>
                <a:lnTo>
                  <a:pt x="2252830" y="2284899"/>
                </a:lnTo>
                <a:lnTo>
                  <a:pt x="2219688" y="2315866"/>
                </a:lnTo>
                <a:lnTo>
                  <a:pt x="2185504" y="2345700"/>
                </a:lnTo>
                <a:lnTo>
                  <a:pt x="2150307" y="2374372"/>
                </a:lnTo>
                <a:lnTo>
                  <a:pt x="2114128" y="2401851"/>
                </a:lnTo>
                <a:lnTo>
                  <a:pt x="2076997" y="2428107"/>
                </a:lnTo>
                <a:lnTo>
                  <a:pt x="2038943" y="2453111"/>
                </a:lnTo>
                <a:lnTo>
                  <a:pt x="1999997" y="2476832"/>
                </a:lnTo>
                <a:lnTo>
                  <a:pt x="1960189" y="2499240"/>
                </a:lnTo>
                <a:lnTo>
                  <a:pt x="1919548" y="2520305"/>
                </a:lnTo>
                <a:lnTo>
                  <a:pt x="1878105" y="2539998"/>
                </a:lnTo>
                <a:lnTo>
                  <a:pt x="1835890" y="2558288"/>
                </a:lnTo>
                <a:lnTo>
                  <a:pt x="1792933" y="2575144"/>
                </a:lnTo>
                <a:lnTo>
                  <a:pt x="1749264" y="2590539"/>
                </a:lnTo>
                <a:lnTo>
                  <a:pt x="1704912" y="2604440"/>
                </a:lnTo>
                <a:lnTo>
                  <a:pt x="1659909" y="2616818"/>
                </a:lnTo>
                <a:lnTo>
                  <a:pt x="1614283" y="2627643"/>
                </a:lnTo>
                <a:lnTo>
                  <a:pt x="1568066" y="2636885"/>
                </a:lnTo>
                <a:lnTo>
                  <a:pt x="1521286" y="2644514"/>
                </a:lnTo>
                <a:lnTo>
                  <a:pt x="1473975" y="2650500"/>
                </a:lnTo>
                <a:lnTo>
                  <a:pt x="1426162" y="2654813"/>
                </a:lnTo>
                <a:lnTo>
                  <a:pt x="1377877" y="2657423"/>
                </a:lnTo>
                <a:lnTo>
                  <a:pt x="1329149" y="2658299"/>
                </a:lnTo>
                <a:close/>
              </a:path>
            </a:pathLst>
          </a:custGeom>
          <a:solidFill>
            <a:srgbClr val="E7E6E6"/>
          </a:solidFill>
        </p:spPr>
        <p:txBody>
          <a:bodyPr wrap="square" lIns="0" tIns="0" rIns="0" bIns="0" rtlCol="0"/>
          <a:lstStyle/>
          <a:p>
            <a:endParaRPr/>
          </a:p>
        </p:txBody>
      </p:sp>
      <p:sp>
        <p:nvSpPr>
          <p:cNvPr id="3" name="object 3"/>
          <p:cNvSpPr txBox="1"/>
          <p:nvPr/>
        </p:nvSpPr>
        <p:spPr>
          <a:xfrm>
            <a:off x="4511001" y="3655207"/>
            <a:ext cx="770255" cy="39116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B7B7B7"/>
                </a:solidFill>
                <a:latin typeface="Tahoma"/>
                <a:cs typeface="Tahoma"/>
              </a:rPr>
              <a:t>Ícono</a:t>
            </a:r>
            <a:endParaRPr sz="2400">
              <a:latin typeface="Tahoma"/>
              <a:cs typeface="Tahoma"/>
            </a:endParaRPr>
          </a:p>
        </p:txBody>
      </p:sp>
      <p:sp>
        <p:nvSpPr>
          <p:cNvPr id="4" name="object 4"/>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5" name="object 5"/>
          <p:cNvSpPr txBox="1">
            <a:spLocks noGrp="1"/>
          </p:cNvSpPr>
          <p:nvPr>
            <p:ph type="title"/>
          </p:nvPr>
        </p:nvSpPr>
        <p:spPr>
          <a:xfrm>
            <a:off x="1072175" y="912923"/>
            <a:ext cx="5999480" cy="756920"/>
          </a:xfrm>
          <a:prstGeom prst="rect">
            <a:avLst/>
          </a:prstGeom>
        </p:spPr>
        <p:txBody>
          <a:bodyPr vert="horz" wrap="square" lIns="0" tIns="12700" rIns="0" bIns="0" rtlCol="0">
            <a:spAutoFit/>
          </a:bodyPr>
          <a:lstStyle/>
          <a:p>
            <a:pPr marL="12700">
              <a:lnSpc>
                <a:spcPct val="100000"/>
              </a:lnSpc>
              <a:spcBef>
                <a:spcPts val="100"/>
              </a:spcBef>
            </a:pPr>
            <a:r>
              <a:rPr spc="-405" dirty="0"/>
              <a:t>¿</a:t>
            </a:r>
            <a:r>
              <a:rPr spc="-535" dirty="0"/>
              <a:t>P</a:t>
            </a:r>
            <a:r>
              <a:rPr spc="-215" dirty="0"/>
              <a:t>o</a:t>
            </a:r>
            <a:r>
              <a:rPr spc="-150" dirty="0"/>
              <a:t>r</a:t>
            </a:r>
            <a:r>
              <a:rPr spc="-484" dirty="0"/>
              <a:t> </a:t>
            </a:r>
            <a:r>
              <a:rPr spc="-305" dirty="0"/>
              <a:t>qué</a:t>
            </a:r>
            <a:r>
              <a:rPr spc="-480" dirty="0"/>
              <a:t> </a:t>
            </a:r>
            <a:r>
              <a:rPr spc="-360" dirty="0"/>
              <a:t>e</a:t>
            </a:r>
            <a:r>
              <a:rPr spc="-310" dirty="0"/>
              <a:t>s</a:t>
            </a:r>
            <a:r>
              <a:rPr spc="-484" dirty="0"/>
              <a:t> </a:t>
            </a:r>
            <a:r>
              <a:rPr spc="-285" dirty="0"/>
              <a:t>tan</a:t>
            </a:r>
            <a:r>
              <a:rPr spc="-480" dirty="0"/>
              <a:t> </a:t>
            </a:r>
            <a:r>
              <a:rPr spc="-250" dirty="0"/>
              <a:t>difícil?</a:t>
            </a:r>
          </a:p>
        </p:txBody>
      </p:sp>
      <p:sp>
        <p:nvSpPr>
          <p:cNvPr id="6" name="object 6"/>
          <p:cNvSpPr txBox="1"/>
          <p:nvPr/>
        </p:nvSpPr>
        <p:spPr>
          <a:xfrm>
            <a:off x="2499155" y="5357334"/>
            <a:ext cx="4947285" cy="1301750"/>
          </a:xfrm>
          <a:prstGeom prst="rect">
            <a:avLst/>
          </a:prstGeom>
        </p:spPr>
        <p:txBody>
          <a:bodyPr vert="horz" wrap="square" lIns="0" tIns="65405" rIns="0" bIns="0" rtlCol="0">
            <a:spAutoFit/>
          </a:bodyPr>
          <a:lstStyle/>
          <a:p>
            <a:pPr marL="12065" marR="5080" indent="-50800" algn="ctr">
              <a:lnSpc>
                <a:spcPts val="3229"/>
              </a:lnSpc>
              <a:spcBef>
                <a:spcPts val="515"/>
              </a:spcBef>
              <a:tabLst>
                <a:tab pos="1840864" algn="l"/>
              </a:tabLst>
            </a:pPr>
            <a:r>
              <a:rPr sz="3000" spc="70" dirty="0">
                <a:latin typeface="Tahoma"/>
                <a:cs typeface="Tahoma"/>
              </a:rPr>
              <a:t>El</a:t>
            </a:r>
            <a:r>
              <a:rPr sz="3000" spc="-360" dirty="0">
                <a:latin typeface="Tahoma"/>
                <a:cs typeface="Tahoma"/>
              </a:rPr>
              <a:t> </a:t>
            </a:r>
            <a:r>
              <a:rPr sz="3000" spc="-30" dirty="0">
                <a:latin typeface="Tahoma"/>
                <a:cs typeface="Tahoma"/>
              </a:rPr>
              <a:t>lenguaje</a:t>
            </a:r>
            <a:r>
              <a:rPr sz="3000" spc="-360" dirty="0">
                <a:latin typeface="Tahoma"/>
                <a:cs typeface="Tahoma"/>
              </a:rPr>
              <a:t> </a:t>
            </a:r>
            <a:r>
              <a:rPr sz="3000" spc="-15" dirty="0">
                <a:latin typeface="Tahoma"/>
                <a:cs typeface="Tahoma"/>
              </a:rPr>
              <a:t>humano</a:t>
            </a:r>
            <a:r>
              <a:rPr sz="3000" spc="-360" dirty="0">
                <a:latin typeface="Tahoma"/>
                <a:cs typeface="Tahoma"/>
              </a:rPr>
              <a:t> </a:t>
            </a:r>
            <a:r>
              <a:rPr sz="3000" spc="-25" dirty="0">
                <a:latin typeface="Tahoma"/>
                <a:cs typeface="Tahoma"/>
              </a:rPr>
              <a:t>es</a:t>
            </a:r>
            <a:r>
              <a:rPr sz="3000" spc="-360" dirty="0">
                <a:latin typeface="Tahoma"/>
                <a:cs typeface="Tahoma"/>
              </a:rPr>
              <a:t> </a:t>
            </a:r>
            <a:r>
              <a:rPr sz="3000" b="1" spc="-160" dirty="0">
                <a:latin typeface="Tahoma"/>
                <a:cs typeface="Tahoma"/>
              </a:rPr>
              <a:t>difuso</a:t>
            </a:r>
            <a:r>
              <a:rPr sz="3000" spc="-280" dirty="0">
                <a:latin typeface="Tahoma"/>
                <a:cs typeface="Tahoma"/>
              </a:rPr>
              <a:t>,  </a:t>
            </a:r>
            <a:r>
              <a:rPr sz="3000" b="1" spc="-225" dirty="0">
                <a:latin typeface="Tahoma"/>
                <a:cs typeface="Tahoma"/>
              </a:rPr>
              <a:t>ambigu</a:t>
            </a:r>
            <a:r>
              <a:rPr sz="3000" b="1" spc="-220" dirty="0">
                <a:latin typeface="Tahoma"/>
                <a:cs typeface="Tahoma"/>
              </a:rPr>
              <a:t>o</a:t>
            </a:r>
            <a:r>
              <a:rPr sz="3000" b="1" dirty="0">
                <a:latin typeface="Tahoma"/>
                <a:cs typeface="Tahoma"/>
              </a:rPr>
              <a:t>	</a:t>
            </a:r>
            <a:r>
              <a:rPr sz="3000" spc="40" dirty="0">
                <a:latin typeface="Tahoma"/>
                <a:cs typeface="Tahoma"/>
              </a:rPr>
              <a:t>y</a:t>
            </a:r>
            <a:r>
              <a:rPr sz="3000" spc="-360" dirty="0">
                <a:latin typeface="Tahoma"/>
                <a:cs typeface="Tahoma"/>
              </a:rPr>
              <a:t> </a:t>
            </a:r>
            <a:r>
              <a:rPr sz="3000" spc="40" dirty="0">
                <a:latin typeface="Tahoma"/>
                <a:cs typeface="Tahoma"/>
              </a:rPr>
              <a:t>requiere</a:t>
            </a:r>
            <a:r>
              <a:rPr sz="3000" spc="-360" dirty="0">
                <a:latin typeface="Tahoma"/>
                <a:cs typeface="Tahoma"/>
              </a:rPr>
              <a:t> </a:t>
            </a:r>
            <a:r>
              <a:rPr sz="3000" b="1" spc="-215" dirty="0">
                <a:latin typeface="Tahoma"/>
                <a:cs typeface="Tahoma"/>
              </a:rPr>
              <a:t>mucho</a:t>
            </a:r>
            <a:endParaRPr sz="3000">
              <a:latin typeface="Tahoma"/>
              <a:cs typeface="Tahoma"/>
            </a:endParaRPr>
          </a:p>
          <a:p>
            <a:pPr marR="42545" algn="ctr">
              <a:lnSpc>
                <a:spcPts val="3175"/>
              </a:lnSpc>
            </a:pPr>
            <a:r>
              <a:rPr sz="3000" b="1" spc="-165" dirty="0">
                <a:latin typeface="Tahoma"/>
                <a:cs typeface="Tahoma"/>
              </a:rPr>
              <a:t>contexto</a:t>
            </a:r>
            <a:endParaRPr sz="3000">
              <a:latin typeface="Tahoma"/>
              <a:cs typeface="Tahoma"/>
            </a:endParaRPr>
          </a:p>
        </p:txBody>
      </p:sp>
      <p:grpSp>
        <p:nvGrpSpPr>
          <p:cNvPr id="7" name="object 7"/>
          <p:cNvGrpSpPr/>
          <p:nvPr/>
        </p:nvGrpSpPr>
        <p:grpSpPr>
          <a:xfrm>
            <a:off x="2519074" y="2078625"/>
            <a:ext cx="4771390" cy="4333240"/>
            <a:chOff x="2519074" y="2078625"/>
            <a:chExt cx="4771390" cy="4333240"/>
          </a:xfrm>
        </p:grpSpPr>
        <p:pic>
          <p:nvPicPr>
            <p:cNvPr id="8" name="object 8"/>
            <p:cNvPicPr/>
            <p:nvPr/>
          </p:nvPicPr>
          <p:blipFill>
            <a:blip r:embed="rId2" cstate="print"/>
            <a:stretch>
              <a:fillRect/>
            </a:stretch>
          </p:blipFill>
          <p:spPr>
            <a:xfrm>
              <a:off x="3225774" y="2078625"/>
              <a:ext cx="3158099" cy="3190799"/>
            </a:xfrm>
            <a:prstGeom prst="rect">
              <a:avLst/>
            </a:prstGeom>
          </p:spPr>
        </p:pic>
        <p:sp>
          <p:nvSpPr>
            <p:cNvPr id="9" name="object 9"/>
            <p:cNvSpPr/>
            <p:nvPr/>
          </p:nvSpPr>
          <p:spPr>
            <a:xfrm>
              <a:off x="4488173" y="4254924"/>
              <a:ext cx="2787650" cy="1716405"/>
            </a:xfrm>
            <a:custGeom>
              <a:avLst/>
              <a:gdLst/>
              <a:ahLst/>
              <a:cxnLst/>
              <a:rect l="l" t="t" r="r" b="b"/>
              <a:pathLst>
                <a:path w="2787650" h="1716404">
                  <a:moveTo>
                    <a:pt x="2787401" y="0"/>
                  </a:moveTo>
                  <a:lnTo>
                    <a:pt x="0" y="1716113"/>
                  </a:lnTo>
                </a:path>
              </a:pathLst>
            </a:custGeom>
            <a:ln w="28574">
              <a:solidFill>
                <a:srgbClr val="FFC000"/>
              </a:solidFill>
            </a:ln>
          </p:spPr>
          <p:txBody>
            <a:bodyPr wrap="square" lIns="0" tIns="0" rIns="0" bIns="0" rtlCol="0"/>
            <a:lstStyle/>
            <a:p>
              <a:endParaRPr/>
            </a:p>
          </p:txBody>
        </p:sp>
        <p:sp>
          <p:nvSpPr>
            <p:cNvPr id="10" name="object 10"/>
            <p:cNvSpPr/>
            <p:nvPr/>
          </p:nvSpPr>
          <p:spPr>
            <a:xfrm>
              <a:off x="2557174" y="5748475"/>
              <a:ext cx="1785620" cy="625475"/>
            </a:xfrm>
            <a:custGeom>
              <a:avLst/>
              <a:gdLst/>
              <a:ahLst/>
              <a:cxnLst/>
              <a:rect l="l" t="t" r="r" b="b"/>
              <a:pathLst>
                <a:path w="1785620" h="625475">
                  <a:moveTo>
                    <a:pt x="0" y="312449"/>
                  </a:moveTo>
                  <a:lnTo>
                    <a:pt x="10608" y="264128"/>
                  </a:lnTo>
                  <a:lnTo>
                    <a:pt x="41375" y="218140"/>
                  </a:lnTo>
                  <a:lnTo>
                    <a:pt x="90714" y="175042"/>
                  </a:lnTo>
                  <a:lnTo>
                    <a:pt x="157037" y="135389"/>
                  </a:lnTo>
                  <a:lnTo>
                    <a:pt x="196072" y="117028"/>
                  </a:lnTo>
                  <a:lnTo>
                    <a:pt x="238757" y="99737"/>
                  </a:lnTo>
                  <a:lnTo>
                    <a:pt x="284895" y="83585"/>
                  </a:lnTo>
                  <a:lnTo>
                    <a:pt x="334286" y="68641"/>
                  </a:lnTo>
                  <a:lnTo>
                    <a:pt x="386733" y="54976"/>
                  </a:lnTo>
                  <a:lnTo>
                    <a:pt x="442038" y="42658"/>
                  </a:lnTo>
                  <a:lnTo>
                    <a:pt x="500001" y="31757"/>
                  </a:lnTo>
                  <a:lnTo>
                    <a:pt x="560424" y="22343"/>
                  </a:lnTo>
                  <a:lnTo>
                    <a:pt x="623109" y="14485"/>
                  </a:lnTo>
                  <a:lnTo>
                    <a:pt x="687857" y="8252"/>
                  </a:lnTo>
                  <a:lnTo>
                    <a:pt x="754471" y="3713"/>
                  </a:lnTo>
                  <a:lnTo>
                    <a:pt x="822751" y="940"/>
                  </a:lnTo>
                  <a:lnTo>
                    <a:pt x="892499" y="0"/>
                  </a:lnTo>
                  <a:lnTo>
                    <a:pt x="962248" y="940"/>
                  </a:lnTo>
                  <a:lnTo>
                    <a:pt x="1030528" y="3713"/>
                  </a:lnTo>
                  <a:lnTo>
                    <a:pt x="1097142" y="8252"/>
                  </a:lnTo>
                  <a:lnTo>
                    <a:pt x="1161890" y="14485"/>
                  </a:lnTo>
                  <a:lnTo>
                    <a:pt x="1224575" y="22343"/>
                  </a:lnTo>
                  <a:lnTo>
                    <a:pt x="1284998" y="31757"/>
                  </a:lnTo>
                  <a:lnTo>
                    <a:pt x="1342961" y="42658"/>
                  </a:lnTo>
                  <a:lnTo>
                    <a:pt x="1398266" y="54976"/>
                  </a:lnTo>
                  <a:lnTo>
                    <a:pt x="1450713" y="68641"/>
                  </a:lnTo>
                  <a:lnTo>
                    <a:pt x="1500104" y="83585"/>
                  </a:lnTo>
                  <a:lnTo>
                    <a:pt x="1546242" y="99737"/>
                  </a:lnTo>
                  <a:lnTo>
                    <a:pt x="1588927" y="117028"/>
                  </a:lnTo>
                  <a:lnTo>
                    <a:pt x="1627962" y="135389"/>
                  </a:lnTo>
                  <a:lnTo>
                    <a:pt x="1663147" y="154750"/>
                  </a:lnTo>
                  <a:lnTo>
                    <a:pt x="1721176" y="196195"/>
                  </a:lnTo>
                  <a:lnTo>
                    <a:pt x="1761428" y="240808"/>
                  </a:lnTo>
                  <a:lnTo>
                    <a:pt x="1782314" y="288032"/>
                  </a:lnTo>
                  <a:lnTo>
                    <a:pt x="1784999" y="312449"/>
                  </a:lnTo>
                  <a:lnTo>
                    <a:pt x="1774391" y="360771"/>
                  </a:lnTo>
                  <a:lnTo>
                    <a:pt x="1743624" y="406759"/>
                  </a:lnTo>
                  <a:lnTo>
                    <a:pt x="1694285" y="449857"/>
                  </a:lnTo>
                  <a:lnTo>
                    <a:pt x="1627962" y="489510"/>
                  </a:lnTo>
                  <a:lnTo>
                    <a:pt x="1588927" y="507871"/>
                  </a:lnTo>
                  <a:lnTo>
                    <a:pt x="1546242" y="525162"/>
                  </a:lnTo>
                  <a:lnTo>
                    <a:pt x="1500104" y="541314"/>
                  </a:lnTo>
                  <a:lnTo>
                    <a:pt x="1450713" y="556258"/>
                  </a:lnTo>
                  <a:lnTo>
                    <a:pt x="1398266" y="569923"/>
                  </a:lnTo>
                  <a:lnTo>
                    <a:pt x="1342961" y="582241"/>
                  </a:lnTo>
                  <a:lnTo>
                    <a:pt x="1284998" y="593142"/>
                  </a:lnTo>
                  <a:lnTo>
                    <a:pt x="1224575" y="602556"/>
                  </a:lnTo>
                  <a:lnTo>
                    <a:pt x="1161890" y="610414"/>
                  </a:lnTo>
                  <a:lnTo>
                    <a:pt x="1097142" y="616647"/>
                  </a:lnTo>
                  <a:lnTo>
                    <a:pt x="1030528" y="621186"/>
                  </a:lnTo>
                  <a:lnTo>
                    <a:pt x="962248" y="623959"/>
                  </a:lnTo>
                  <a:lnTo>
                    <a:pt x="892499" y="624899"/>
                  </a:lnTo>
                  <a:lnTo>
                    <a:pt x="822751" y="623959"/>
                  </a:lnTo>
                  <a:lnTo>
                    <a:pt x="754471" y="621186"/>
                  </a:lnTo>
                  <a:lnTo>
                    <a:pt x="687857" y="616647"/>
                  </a:lnTo>
                  <a:lnTo>
                    <a:pt x="623109" y="610414"/>
                  </a:lnTo>
                  <a:lnTo>
                    <a:pt x="560424" y="602556"/>
                  </a:lnTo>
                  <a:lnTo>
                    <a:pt x="500001" y="593142"/>
                  </a:lnTo>
                  <a:lnTo>
                    <a:pt x="442038" y="582241"/>
                  </a:lnTo>
                  <a:lnTo>
                    <a:pt x="386733" y="569923"/>
                  </a:lnTo>
                  <a:lnTo>
                    <a:pt x="334286" y="556258"/>
                  </a:lnTo>
                  <a:lnTo>
                    <a:pt x="284895" y="541314"/>
                  </a:lnTo>
                  <a:lnTo>
                    <a:pt x="238757" y="525162"/>
                  </a:lnTo>
                  <a:lnTo>
                    <a:pt x="196072" y="507871"/>
                  </a:lnTo>
                  <a:lnTo>
                    <a:pt x="157037" y="489510"/>
                  </a:lnTo>
                  <a:lnTo>
                    <a:pt x="121852" y="470149"/>
                  </a:lnTo>
                  <a:lnTo>
                    <a:pt x="63823" y="428704"/>
                  </a:lnTo>
                  <a:lnTo>
                    <a:pt x="23571" y="384091"/>
                  </a:lnTo>
                  <a:lnTo>
                    <a:pt x="2685" y="336867"/>
                  </a:lnTo>
                  <a:lnTo>
                    <a:pt x="0" y="312449"/>
                  </a:lnTo>
                  <a:close/>
                </a:path>
              </a:pathLst>
            </a:custGeom>
            <a:ln w="76199">
              <a:solidFill>
                <a:srgbClr val="FFC000"/>
              </a:solidFill>
            </a:ln>
          </p:spPr>
          <p:txBody>
            <a:bodyPr wrap="square" lIns="0" tIns="0" rIns="0" bIns="0" rtlCol="0"/>
            <a:lstStyle/>
            <a:p>
              <a:endParaRPr/>
            </a:p>
          </p:txBody>
        </p:sp>
      </p:grpSp>
      <p:pic>
        <p:nvPicPr>
          <p:cNvPr id="11" name="object 11"/>
          <p:cNvPicPr/>
          <p:nvPr/>
        </p:nvPicPr>
        <p:blipFill>
          <a:blip r:embed="rId3" cstate="print"/>
          <a:stretch>
            <a:fillRect/>
          </a:stretch>
        </p:blipFill>
        <p:spPr>
          <a:xfrm>
            <a:off x="4363460" y="5916559"/>
            <a:ext cx="163745" cy="13675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AC41D12-5DA7-4C49-9C5F-B11A16F3C388}"/>
              </a:ext>
            </a:extLst>
          </p:cNvPr>
          <p:cNvSpPr txBox="1"/>
          <p:nvPr/>
        </p:nvSpPr>
        <p:spPr>
          <a:xfrm>
            <a:off x="209550" y="31750"/>
            <a:ext cx="9372600" cy="646331"/>
          </a:xfrm>
          <a:prstGeom prst="rect">
            <a:avLst/>
          </a:prstGeom>
          <a:noFill/>
        </p:spPr>
        <p:txBody>
          <a:bodyPr wrap="square" rtlCol="0">
            <a:spAutoFit/>
          </a:bodyPr>
          <a:lstStyle/>
          <a:p>
            <a:r>
              <a:rPr lang="es-ES"/>
              <a:t>Ejemplo</a:t>
            </a:r>
          </a:p>
          <a:p>
            <a:r>
              <a:rPr lang="es-ES"/>
              <a:t>Consideramos una cadena de Markov donde tenemos 3 estados(1: frio, 2: caliente, 3:tibio).</a:t>
            </a:r>
          </a:p>
        </p:txBody>
      </p:sp>
      <p:pic>
        <p:nvPicPr>
          <p:cNvPr id="5" name="Imagen 4" descr="Interfaz de usuario gráfica, Aplicación&#10;&#10;Descripción generada automáticamente">
            <a:extLst>
              <a:ext uri="{FF2B5EF4-FFF2-40B4-BE49-F238E27FC236}">
                <a16:creationId xmlns:a16="http://schemas.microsoft.com/office/drawing/2014/main" id="{AF6AD431-B137-4EB3-813A-89594F505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107" y="850900"/>
            <a:ext cx="8630043" cy="4197422"/>
          </a:xfrm>
          <a:prstGeom prst="rect">
            <a:avLst/>
          </a:prstGeom>
        </p:spPr>
      </p:pic>
    </p:spTree>
    <p:extLst>
      <p:ext uri="{BB962C8B-B14F-4D97-AF65-F5344CB8AC3E}">
        <p14:creationId xmlns:p14="http://schemas.microsoft.com/office/powerpoint/2010/main" val="165328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AC41D12-5DA7-4C49-9C5F-B11A16F3C388}"/>
              </a:ext>
            </a:extLst>
          </p:cNvPr>
          <p:cNvSpPr txBox="1"/>
          <p:nvPr/>
        </p:nvSpPr>
        <p:spPr>
          <a:xfrm>
            <a:off x="209550" y="88900"/>
            <a:ext cx="9372600" cy="646331"/>
          </a:xfrm>
          <a:prstGeom prst="rect">
            <a:avLst/>
          </a:prstGeom>
          <a:noFill/>
        </p:spPr>
        <p:txBody>
          <a:bodyPr wrap="square" rtlCol="0">
            <a:spAutoFit/>
          </a:bodyPr>
          <a:lstStyle/>
          <a:p>
            <a:r>
              <a:rPr lang="es-ES" dirty="0"/>
              <a:t>Vamos a calcular un caso particular, la transición de que yo estando en el estado 3, transiciones al estado 2</a:t>
            </a:r>
          </a:p>
        </p:txBody>
      </p:sp>
      <p:pic>
        <p:nvPicPr>
          <p:cNvPr id="4" name="Imagen 3" descr="Interfaz de usuario gráfica, Texto, Aplicación&#10;&#10;Descripción generada automáticamente">
            <a:extLst>
              <a:ext uri="{FF2B5EF4-FFF2-40B4-BE49-F238E27FC236}">
                <a16:creationId xmlns:a16="http://schemas.microsoft.com/office/drawing/2014/main" id="{C2BBEDA1-E478-4547-92F7-A36CF9B74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37" y="850900"/>
            <a:ext cx="9180597" cy="4343400"/>
          </a:xfrm>
          <a:prstGeom prst="rect">
            <a:avLst/>
          </a:prstGeom>
        </p:spPr>
      </p:pic>
      <p:sp>
        <p:nvSpPr>
          <p:cNvPr id="6" name="CuadroTexto 5">
            <a:extLst>
              <a:ext uri="{FF2B5EF4-FFF2-40B4-BE49-F238E27FC236}">
                <a16:creationId xmlns:a16="http://schemas.microsoft.com/office/drawing/2014/main" id="{4B819589-1148-4639-B88E-8E3E3037B4B4}"/>
              </a:ext>
            </a:extLst>
          </p:cNvPr>
          <p:cNvSpPr txBox="1"/>
          <p:nvPr/>
        </p:nvSpPr>
        <p:spPr>
          <a:xfrm>
            <a:off x="323850" y="5405041"/>
            <a:ext cx="8648700" cy="1846659"/>
          </a:xfrm>
          <a:prstGeom prst="rect">
            <a:avLst/>
          </a:prstGeom>
          <a:noFill/>
        </p:spPr>
        <p:txBody>
          <a:bodyPr wrap="square" rtlCol="0">
            <a:spAutoFit/>
          </a:bodyPr>
          <a:lstStyle/>
          <a:p>
            <a:r>
              <a:rPr lang="es-ES" sz="1200" dirty="0"/>
              <a:t>Calculamos la probabilidad del evento 2 dado 3, primero calculamos la probabilidad P(3:tibio,2:caliente), esto es la probabilidad de que </a:t>
            </a:r>
            <a:r>
              <a:rPr lang="es-ES" sz="1200" dirty="0" err="1"/>
              <a:t>transicionemos</a:t>
            </a:r>
            <a:r>
              <a:rPr lang="es-ES" sz="1200" dirty="0"/>
              <a:t> de un estado 3 a un estado 2, (contamos los eventos y tenemos solo 1 evento posible, y lo dividimos entre la cantidad de eventos totales posibles (5 eventos)).</a:t>
            </a:r>
          </a:p>
          <a:p>
            <a:r>
              <a:rPr lang="es-ES" sz="1200" dirty="0"/>
              <a:t>P(3,2) = 1/5</a:t>
            </a:r>
          </a:p>
          <a:p>
            <a:r>
              <a:rPr lang="es-ES" sz="1200" dirty="0"/>
              <a:t>Ahora contamos la cantidad de </a:t>
            </a:r>
            <a:r>
              <a:rPr lang="es-ES" sz="1200" dirty="0" err="1"/>
              <a:t>dias</a:t>
            </a:r>
            <a:r>
              <a:rPr lang="es-ES" sz="1200" dirty="0"/>
              <a:t> tibios en nuestros datos, y lo dividimos entre la cantidad de </a:t>
            </a:r>
            <a:r>
              <a:rPr lang="es-ES" sz="1200" dirty="0" err="1"/>
              <a:t>dias</a:t>
            </a:r>
            <a:r>
              <a:rPr lang="es-ES" sz="1200" dirty="0"/>
              <a:t>.</a:t>
            </a:r>
          </a:p>
          <a:p>
            <a:r>
              <a:rPr lang="es-ES" sz="1200" dirty="0"/>
              <a:t>P(3) = 1/5</a:t>
            </a:r>
          </a:p>
          <a:p>
            <a:r>
              <a:rPr lang="es-ES" sz="1200" dirty="0"/>
              <a:t>Por tanto la probabilidad P(2|3) = 1, y estará representada en la matriz con la celda C32</a:t>
            </a:r>
          </a:p>
          <a:p>
            <a:r>
              <a:rPr lang="es-ES" sz="1200" dirty="0"/>
              <a:t>Ahora replicamos los pasos para construir la matriz.</a:t>
            </a:r>
          </a:p>
          <a:p>
            <a:endParaRPr lang="es-ES_tradnl" dirty="0"/>
          </a:p>
        </p:txBody>
      </p:sp>
    </p:spTree>
    <p:extLst>
      <p:ext uri="{BB962C8B-B14F-4D97-AF65-F5344CB8AC3E}">
        <p14:creationId xmlns:p14="http://schemas.microsoft.com/office/powerpoint/2010/main" val="3769685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Texto, Pizarra&#10;&#10;Descripción generada automáticamente">
            <a:extLst>
              <a:ext uri="{FF2B5EF4-FFF2-40B4-BE49-F238E27FC236}">
                <a16:creationId xmlns:a16="http://schemas.microsoft.com/office/drawing/2014/main" id="{53996681-15E2-4E23-8099-FA1FA94A3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165100"/>
            <a:ext cx="6526203" cy="2675936"/>
          </a:xfrm>
          <a:prstGeom prst="rect">
            <a:avLst/>
          </a:prstGeom>
        </p:spPr>
      </p:pic>
      <p:sp>
        <p:nvSpPr>
          <p:cNvPr id="7" name="CuadroTexto 6">
            <a:extLst>
              <a:ext uri="{FF2B5EF4-FFF2-40B4-BE49-F238E27FC236}">
                <a16:creationId xmlns:a16="http://schemas.microsoft.com/office/drawing/2014/main" id="{DFAEDA49-4E42-458E-95C8-3E0ADFF2FEDA}"/>
              </a:ext>
            </a:extLst>
          </p:cNvPr>
          <p:cNvSpPr txBox="1"/>
          <p:nvPr/>
        </p:nvSpPr>
        <p:spPr>
          <a:xfrm>
            <a:off x="247650" y="3136900"/>
            <a:ext cx="8763000" cy="369332"/>
          </a:xfrm>
          <a:prstGeom prst="rect">
            <a:avLst/>
          </a:prstGeom>
          <a:noFill/>
        </p:spPr>
        <p:txBody>
          <a:bodyPr wrap="square">
            <a:spAutoFit/>
          </a:bodyPr>
          <a:lstStyle/>
          <a:p>
            <a:r>
              <a:rPr lang="es-ES" dirty="0"/>
              <a:t>ya con la matriz de estados consideramos una distribución de estados inicial. </a:t>
            </a:r>
            <a:endParaRPr lang="es-ES_tradnl" dirty="0"/>
          </a:p>
        </p:txBody>
      </p:sp>
      <p:pic>
        <p:nvPicPr>
          <p:cNvPr id="9" name="Imagen 8" descr="Texto&#10;&#10;Descripción generada automáticamente">
            <a:extLst>
              <a:ext uri="{FF2B5EF4-FFF2-40B4-BE49-F238E27FC236}">
                <a16:creationId xmlns:a16="http://schemas.microsoft.com/office/drawing/2014/main" id="{F33F0270-8FEE-4818-8A7C-A5B787C99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3498540"/>
            <a:ext cx="3580749" cy="1155080"/>
          </a:xfrm>
          <a:prstGeom prst="rect">
            <a:avLst/>
          </a:prstGeom>
        </p:spPr>
      </p:pic>
      <p:sp>
        <p:nvSpPr>
          <p:cNvPr id="11" name="CuadroTexto 10">
            <a:extLst>
              <a:ext uri="{FF2B5EF4-FFF2-40B4-BE49-F238E27FC236}">
                <a16:creationId xmlns:a16="http://schemas.microsoft.com/office/drawing/2014/main" id="{5BEFE4F1-F3CA-4E36-9BC8-8513C8508449}"/>
              </a:ext>
            </a:extLst>
          </p:cNvPr>
          <p:cNvSpPr txBox="1"/>
          <p:nvPr/>
        </p:nvSpPr>
        <p:spPr>
          <a:xfrm>
            <a:off x="199699" y="4653620"/>
            <a:ext cx="4895850" cy="2031325"/>
          </a:xfrm>
          <a:prstGeom prst="rect">
            <a:avLst/>
          </a:prstGeom>
          <a:noFill/>
        </p:spPr>
        <p:txBody>
          <a:bodyPr wrap="square">
            <a:spAutoFit/>
          </a:bodyPr>
          <a:lstStyle/>
          <a:p>
            <a:r>
              <a:rPr lang="es-ES" dirty="0"/>
              <a:t>Los estados de </a:t>
            </a:r>
            <a:r>
              <a:rPr lang="es-ES" dirty="0" err="1"/>
              <a:t>markov</a:t>
            </a:r>
            <a:r>
              <a:rPr lang="es-ES" dirty="0"/>
              <a:t> se definen solo por el estado inmediatamente anterior.</a:t>
            </a:r>
          </a:p>
          <a:p>
            <a:endParaRPr lang="es-ES" dirty="0"/>
          </a:p>
          <a:p>
            <a:r>
              <a:rPr lang="es-ES" dirty="0"/>
              <a:t>Como vimos en la clase inicial al multiplicar la matriz A por el estado inicial me dará la probabilidad de ocurrencia de los estados par el </a:t>
            </a:r>
            <a:r>
              <a:rPr lang="es-ES" dirty="0" err="1"/>
              <a:t>dia</a:t>
            </a:r>
            <a:r>
              <a:rPr lang="es-ES" dirty="0"/>
              <a:t> siguiente y obtenemos el siguiente vector PI(1)</a:t>
            </a:r>
            <a:endParaRPr lang="es-ES_tradnl" dirty="0"/>
          </a:p>
        </p:txBody>
      </p:sp>
      <p:pic>
        <p:nvPicPr>
          <p:cNvPr id="13" name="Imagen 12" descr="Texto, Pizarra&#10;&#10;Descripción generada automáticamente">
            <a:extLst>
              <a:ext uri="{FF2B5EF4-FFF2-40B4-BE49-F238E27FC236}">
                <a16:creationId xmlns:a16="http://schemas.microsoft.com/office/drawing/2014/main" id="{CDA0DF7B-07D1-460E-AC65-CF0F576DA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613" y="3834369"/>
            <a:ext cx="4790702" cy="2572107"/>
          </a:xfrm>
          <a:prstGeom prst="rect">
            <a:avLst/>
          </a:prstGeom>
        </p:spPr>
      </p:pic>
    </p:spTree>
    <p:extLst>
      <p:ext uri="{BB962C8B-B14F-4D97-AF65-F5344CB8AC3E}">
        <p14:creationId xmlns:p14="http://schemas.microsoft.com/office/powerpoint/2010/main" val="1022680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D8ECDEB-982C-4E7D-B669-C7E3DEDAE32F}"/>
              </a:ext>
            </a:extLst>
          </p:cNvPr>
          <p:cNvSpPr txBox="1"/>
          <p:nvPr/>
        </p:nvSpPr>
        <p:spPr>
          <a:xfrm>
            <a:off x="933450" y="119439"/>
            <a:ext cx="4572000" cy="3139321"/>
          </a:xfrm>
          <a:prstGeom prst="rect">
            <a:avLst/>
          </a:prstGeom>
          <a:noFill/>
        </p:spPr>
        <p:txBody>
          <a:bodyPr wrap="square">
            <a:spAutoFit/>
          </a:bodyPr>
          <a:lstStyle/>
          <a:p>
            <a:r>
              <a:rPr lang="es-ES" dirty="0"/>
              <a:t>Y esta es la formula general de la Cadena de </a:t>
            </a:r>
            <a:r>
              <a:rPr lang="es-ES" dirty="0" err="1"/>
              <a:t>Markov</a:t>
            </a:r>
            <a:r>
              <a:rPr lang="es-ES" dirty="0"/>
              <a:t>.</a:t>
            </a:r>
          </a:p>
          <a:p>
            <a:endParaRPr lang="es-ES" dirty="0"/>
          </a:p>
          <a:p>
            <a:r>
              <a:rPr lang="es-ES" dirty="0"/>
              <a:t>Verificamos haciendo la multiplicación elemento a elemento.</a:t>
            </a:r>
          </a:p>
          <a:p>
            <a:endParaRPr lang="es-ES" dirty="0"/>
          </a:p>
          <a:p>
            <a:r>
              <a:rPr lang="es-ES" dirty="0"/>
              <a:t>EN general cuanto tienes estados en un tiempo t, y lo multiplicas por la matriz de estados da como resultado la probabilidad de cada estado al </a:t>
            </a:r>
            <a:r>
              <a:rPr lang="es-ES" dirty="0" err="1"/>
              <a:t>dia</a:t>
            </a:r>
            <a:r>
              <a:rPr lang="es-ES" dirty="0"/>
              <a:t> siguiente, y esta es la formula general de una cadena de </a:t>
            </a:r>
            <a:r>
              <a:rPr lang="es-ES" dirty="0" err="1"/>
              <a:t>markov</a:t>
            </a:r>
            <a:r>
              <a:rPr lang="es-ES" dirty="0"/>
              <a:t>.</a:t>
            </a:r>
            <a:endParaRPr lang="es-ES_tradnl" dirty="0"/>
          </a:p>
        </p:txBody>
      </p:sp>
      <p:pic>
        <p:nvPicPr>
          <p:cNvPr id="6" name="Imagen 5" descr="Dibujo de una persona&#10;&#10;Descripción generada automáticamente con confianza media">
            <a:extLst>
              <a:ext uri="{FF2B5EF4-FFF2-40B4-BE49-F238E27FC236}">
                <a16:creationId xmlns:a16="http://schemas.microsoft.com/office/drawing/2014/main" id="{3B477419-D276-441C-9D0F-279ADA26A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050" y="469900"/>
            <a:ext cx="3317034" cy="1371600"/>
          </a:xfrm>
          <a:prstGeom prst="rect">
            <a:avLst/>
          </a:prstGeom>
        </p:spPr>
      </p:pic>
      <p:sp>
        <p:nvSpPr>
          <p:cNvPr id="8" name="CuadroTexto 7">
            <a:extLst>
              <a:ext uri="{FF2B5EF4-FFF2-40B4-BE49-F238E27FC236}">
                <a16:creationId xmlns:a16="http://schemas.microsoft.com/office/drawing/2014/main" id="{D50A9D96-B125-4CDF-BB15-B869006E1F20}"/>
              </a:ext>
            </a:extLst>
          </p:cNvPr>
          <p:cNvSpPr txBox="1"/>
          <p:nvPr/>
        </p:nvSpPr>
        <p:spPr>
          <a:xfrm>
            <a:off x="323850" y="3692525"/>
            <a:ext cx="2819400" cy="2308324"/>
          </a:xfrm>
          <a:prstGeom prst="rect">
            <a:avLst/>
          </a:prstGeom>
          <a:noFill/>
        </p:spPr>
        <p:txBody>
          <a:bodyPr wrap="square">
            <a:spAutoFit/>
          </a:bodyPr>
          <a:lstStyle/>
          <a:p>
            <a:r>
              <a:rPr lang="es-ES" dirty="0"/>
              <a:t>Utilizando el producto cruz (o producto punto) hacemos la multiplicación de ambas matrices y obtenemos el resultado para la probabilidad de los estados para el </a:t>
            </a:r>
            <a:r>
              <a:rPr lang="es-ES" dirty="0" err="1"/>
              <a:t>dia</a:t>
            </a:r>
            <a:r>
              <a:rPr lang="es-ES" dirty="0"/>
              <a:t> siguiente (Vector PI(1)).</a:t>
            </a:r>
            <a:endParaRPr lang="es-ES_tradnl" dirty="0"/>
          </a:p>
        </p:txBody>
      </p:sp>
      <p:pic>
        <p:nvPicPr>
          <p:cNvPr id="10" name="Imagen 9" descr="Diagrama, Pizarra&#10;&#10;Descripción generada automáticamente">
            <a:extLst>
              <a:ext uri="{FF2B5EF4-FFF2-40B4-BE49-F238E27FC236}">
                <a16:creationId xmlns:a16="http://schemas.microsoft.com/office/drawing/2014/main" id="{6BC38920-3100-48E8-BDB5-83D15AC4C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904" y="3517900"/>
            <a:ext cx="6262185" cy="2819400"/>
          </a:xfrm>
          <a:prstGeom prst="rect">
            <a:avLst/>
          </a:prstGeom>
        </p:spPr>
      </p:pic>
    </p:spTree>
    <p:extLst>
      <p:ext uri="{BB962C8B-B14F-4D97-AF65-F5344CB8AC3E}">
        <p14:creationId xmlns:p14="http://schemas.microsoft.com/office/powerpoint/2010/main" val="398730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3" cy="7340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28650" y="393064"/>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924855" y="241299"/>
            <a:ext cx="6062980" cy="1414145"/>
          </a:xfrm>
          <a:prstGeom prst="rect">
            <a:avLst/>
          </a:prstGeom>
        </p:spPr>
        <p:txBody>
          <a:bodyPr vert="horz" wrap="square" lIns="0" tIns="95885" rIns="0" bIns="0" rtlCol="0">
            <a:spAutoFit/>
          </a:bodyPr>
          <a:lstStyle/>
          <a:p>
            <a:pPr marL="12700" marR="5080">
              <a:lnSpc>
                <a:spcPts val="5180"/>
              </a:lnSpc>
              <a:spcBef>
                <a:spcPts val="755"/>
              </a:spcBef>
            </a:pPr>
            <a:r>
              <a:rPr spc="-200" dirty="0"/>
              <a:t>Modelos</a:t>
            </a:r>
            <a:r>
              <a:rPr spc="-480" dirty="0"/>
              <a:t> </a:t>
            </a:r>
            <a:r>
              <a:rPr spc="-105" dirty="0"/>
              <a:t>Mar</a:t>
            </a:r>
            <a:r>
              <a:rPr spc="-390" dirty="0"/>
              <a:t>k</a:t>
            </a:r>
            <a:r>
              <a:rPr spc="-315" dirty="0"/>
              <a:t>o</a:t>
            </a:r>
            <a:r>
              <a:rPr spc="-254" dirty="0"/>
              <a:t>vianos  </a:t>
            </a:r>
            <a:r>
              <a:rPr spc="-275" dirty="0"/>
              <a:t>Latentes</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297628" y="2228438"/>
            <a:ext cx="8713022" cy="4719097"/>
          </a:xfrm>
          <a:prstGeom prst="rect">
            <a:avLst/>
          </a:prstGeom>
        </p:spPr>
      </p:pic>
      <p:sp>
        <p:nvSpPr>
          <p:cNvPr id="8" name="CuadroTexto 7">
            <a:extLst>
              <a:ext uri="{FF2B5EF4-FFF2-40B4-BE49-F238E27FC236}">
                <a16:creationId xmlns:a16="http://schemas.microsoft.com/office/drawing/2014/main" id="{4AEED04C-A354-4EDE-8F63-62EFC44B1D2E}"/>
              </a:ext>
            </a:extLst>
          </p:cNvPr>
          <p:cNvSpPr txBox="1"/>
          <p:nvPr/>
        </p:nvSpPr>
        <p:spPr>
          <a:xfrm>
            <a:off x="4895850" y="88900"/>
            <a:ext cx="4895850" cy="2339102"/>
          </a:xfrm>
          <a:prstGeom prst="rect">
            <a:avLst/>
          </a:prstGeom>
          <a:noFill/>
        </p:spPr>
        <p:txBody>
          <a:bodyPr wrap="square">
            <a:spAutoFit/>
          </a:bodyPr>
          <a:lstStyle/>
          <a:p>
            <a:r>
              <a:rPr lang="es-ES" sz="1100" dirty="0"/>
              <a:t>Ahora que vimos las bases de una cadena de </a:t>
            </a:r>
            <a:r>
              <a:rPr lang="es-ES" sz="1100" dirty="0" err="1"/>
              <a:t>markov</a:t>
            </a:r>
            <a:r>
              <a:rPr lang="es-ES" sz="1100" dirty="0"/>
              <a:t> y sus ingredientes esenciales veamos de manera rápida </a:t>
            </a:r>
            <a:r>
              <a:rPr lang="es-ES" sz="1100" dirty="0" err="1"/>
              <a:t>com</a:t>
            </a:r>
            <a:r>
              <a:rPr lang="es-ES" sz="1100" dirty="0"/>
              <a:t> se expande esto a una la HMM o Modelo </a:t>
            </a:r>
            <a:r>
              <a:rPr lang="es-ES" sz="1100" dirty="0" err="1"/>
              <a:t>Markoviano</a:t>
            </a:r>
            <a:r>
              <a:rPr lang="es-ES" sz="1100" dirty="0"/>
              <a:t> Latente (</a:t>
            </a:r>
            <a:r>
              <a:rPr lang="es-ES" sz="1100" dirty="0" err="1"/>
              <a:t>Hidden</a:t>
            </a:r>
            <a:r>
              <a:rPr lang="es-ES" sz="1100" dirty="0"/>
              <a:t> </a:t>
            </a:r>
            <a:r>
              <a:rPr lang="es-ES" sz="1100" dirty="0" err="1"/>
              <a:t>Markov</a:t>
            </a:r>
            <a:r>
              <a:rPr lang="es-ES" sz="1100" dirty="0"/>
              <a:t> </a:t>
            </a:r>
            <a:r>
              <a:rPr lang="es-ES" sz="1100" dirty="0" err="1"/>
              <a:t>Model</a:t>
            </a:r>
            <a:r>
              <a:rPr lang="es-ES" sz="1100" dirty="0"/>
              <a:t>).</a:t>
            </a:r>
          </a:p>
          <a:p>
            <a:endParaRPr lang="es-ES" sz="1100" dirty="0"/>
          </a:p>
          <a:p>
            <a:r>
              <a:rPr lang="es-ES" sz="1100" dirty="0"/>
              <a:t>La </a:t>
            </a:r>
            <a:r>
              <a:rPr lang="es-ES" sz="1100" dirty="0" err="1"/>
              <a:t>expansion</a:t>
            </a:r>
            <a:r>
              <a:rPr lang="es-ES" sz="1100" dirty="0"/>
              <a:t> es la siguiente, dejemos de pensar en </a:t>
            </a:r>
            <a:r>
              <a:rPr lang="es-ES" sz="1100" dirty="0" err="1"/>
              <a:t>dias</a:t>
            </a:r>
            <a:r>
              <a:rPr lang="es-ES" sz="1100" dirty="0"/>
              <a:t>, y en climas cada </a:t>
            </a:r>
            <a:r>
              <a:rPr lang="es-ES" sz="1100" dirty="0" err="1"/>
              <a:t>dia</a:t>
            </a:r>
            <a:r>
              <a:rPr lang="es-ES" sz="1100" dirty="0"/>
              <a:t>.</a:t>
            </a:r>
          </a:p>
          <a:p>
            <a:endParaRPr lang="es-ES" sz="1100" dirty="0"/>
          </a:p>
          <a:p>
            <a:r>
              <a:rPr lang="es-ES" sz="1100" dirty="0"/>
              <a:t>Pensemos en secuencia de palabras y secuencia de etiquetas de cada una de esas palabras.</a:t>
            </a:r>
          </a:p>
          <a:p>
            <a:r>
              <a:rPr lang="es-ES" sz="1100" dirty="0"/>
              <a:t>(pedro, es, ingeniero) | (sustantivo, Verbo, Sustantivo)</a:t>
            </a:r>
          </a:p>
          <a:p>
            <a:endParaRPr lang="es-ES" sz="1100" dirty="0"/>
          </a:p>
          <a:p>
            <a:r>
              <a:rPr lang="es-ES" sz="1100" dirty="0"/>
              <a:t>Esto es una cadena latente (oculta)y el propósito del modelo es descubrir o encontrar cual es esa cadena.</a:t>
            </a:r>
          </a:p>
          <a:p>
            <a:endParaRPr lang="es-ES_tradnl"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97599" y="2220937"/>
            <a:ext cx="6587490" cy="1854200"/>
          </a:xfrm>
          <a:prstGeom prst="rect">
            <a:avLst/>
          </a:prstGeom>
        </p:spPr>
        <p:txBody>
          <a:bodyPr vert="horz" wrap="square" lIns="0" tIns="12700" rIns="0" bIns="0" rtlCol="0">
            <a:spAutoFit/>
          </a:bodyPr>
          <a:lstStyle/>
          <a:p>
            <a:pPr marL="2301240" marR="5080" indent="-2289175">
              <a:lnSpc>
                <a:spcPct val="100000"/>
              </a:lnSpc>
              <a:spcBef>
                <a:spcPts val="100"/>
              </a:spcBef>
            </a:pPr>
            <a:r>
              <a:rPr sz="6000" b="1" spc="-1045" dirty="0">
                <a:solidFill>
                  <a:srgbClr val="00B0F0"/>
                </a:solidFill>
                <a:latin typeface="Tahoma"/>
                <a:cs typeface="Tahoma"/>
              </a:rPr>
              <a:t>[</a:t>
            </a:r>
            <a:r>
              <a:rPr sz="6000" b="1" spc="-470" dirty="0">
                <a:solidFill>
                  <a:srgbClr val="00B0F0"/>
                </a:solidFill>
                <a:latin typeface="Tahoma"/>
                <a:cs typeface="Tahoma"/>
              </a:rPr>
              <a:t>C6</a:t>
            </a:r>
            <a:r>
              <a:rPr sz="6000" b="1" spc="-325" dirty="0">
                <a:solidFill>
                  <a:srgbClr val="00B0F0"/>
                </a:solidFill>
                <a:latin typeface="Tahoma"/>
                <a:cs typeface="Tahoma"/>
              </a:rPr>
              <a:t>]</a:t>
            </a:r>
            <a:r>
              <a:rPr sz="6000" b="1" spc="-595" dirty="0">
                <a:solidFill>
                  <a:srgbClr val="00B0F0"/>
                </a:solidFill>
                <a:latin typeface="Tahoma"/>
                <a:cs typeface="Tahoma"/>
              </a:rPr>
              <a:t> </a:t>
            </a:r>
            <a:r>
              <a:rPr sz="6000" b="1" spc="-340" dirty="0">
                <a:solidFill>
                  <a:srgbClr val="FFFFFF"/>
                </a:solidFill>
                <a:latin typeface="Tahoma"/>
                <a:cs typeface="Tahoma"/>
              </a:rPr>
              <a:t>Entrenand</a:t>
            </a:r>
            <a:r>
              <a:rPr sz="6000" b="1" spc="-355" dirty="0">
                <a:solidFill>
                  <a:srgbClr val="FFFFFF"/>
                </a:solidFill>
                <a:latin typeface="Tahoma"/>
                <a:cs typeface="Tahoma"/>
              </a:rPr>
              <a:t>o</a:t>
            </a:r>
            <a:r>
              <a:rPr sz="6000" b="1" spc="-610" dirty="0">
                <a:solidFill>
                  <a:srgbClr val="FFFFFF"/>
                </a:solidFill>
                <a:latin typeface="Tahoma"/>
                <a:cs typeface="Tahoma"/>
              </a:rPr>
              <a:t> </a:t>
            </a:r>
            <a:r>
              <a:rPr sz="6000" b="1" spc="-325" dirty="0">
                <a:solidFill>
                  <a:srgbClr val="FFFFFF"/>
                </a:solidFill>
                <a:latin typeface="Tahoma"/>
                <a:cs typeface="Tahoma"/>
              </a:rPr>
              <a:t>un  </a:t>
            </a:r>
            <a:r>
              <a:rPr sz="6000" b="1" spc="130" dirty="0">
                <a:solidFill>
                  <a:srgbClr val="FFFFFF"/>
                </a:solidFill>
                <a:latin typeface="Tahoma"/>
                <a:cs typeface="Tahoma"/>
              </a:rPr>
              <a:t>HMM</a:t>
            </a:r>
            <a:endParaRPr sz="6000">
              <a:latin typeface="Tahoma"/>
              <a:cs typeface="Tahoma"/>
            </a:endParaRPr>
          </a:p>
        </p:txBody>
      </p:sp>
      <p:sp>
        <p:nvSpPr>
          <p:cNvPr id="3" name="object 3"/>
          <p:cNvSpPr txBox="1"/>
          <p:nvPr/>
        </p:nvSpPr>
        <p:spPr>
          <a:xfrm>
            <a:off x="2416558" y="4998985"/>
            <a:ext cx="4958715" cy="939800"/>
          </a:xfrm>
          <a:prstGeom prst="rect">
            <a:avLst/>
          </a:prstGeom>
        </p:spPr>
        <p:txBody>
          <a:bodyPr vert="horz" wrap="square" lIns="0" tIns="12700" rIns="0" bIns="0" rtlCol="0">
            <a:spAutoFit/>
          </a:bodyPr>
          <a:lstStyle/>
          <a:p>
            <a:pPr marL="1529715" marR="5080" indent="-1517650">
              <a:lnSpc>
                <a:spcPct val="100000"/>
              </a:lnSpc>
              <a:spcBef>
                <a:spcPts val="100"/>
              </a:spcBef>
            </a:pPr>
            <a:r>
              <a:rPr sz="3000" spc="5" dirty="0">
                <a:solidFill>
                  <a:srgbClr val="FFFFFF"/>
                </a:solidFill>
                <a:latin typeface="Tahoma"/>
                <a:cs typeface="Tahoma"/>
              </a:rPr>
              <a:t>Desambiguación</a:t>
            </a:r>
            <a:r>
              <a:rPr sz="3000" spc="-360" dirty="0">
                <a:solidFill>
                  <a:srgbClr val="FFFFFF"/>
                </a:solidFill>
                <a:latin typeface="Tahoma"/>
                <a:cs typeface="Tahoma"/>
              </a:rPr>
              <a:t> </a:t>
            </a:r>
            <a:r>
              <a:rPr sz="3000" spc="40" dirty="0">
                <a:solidFill>
                  <a:srgbClr val="FFFFFF"/>
                </a:solidFill>
                <a:latin typeface="Tahoma"/>
                <a:cs typeface="Tahoma"/>
              </a:rPr>
              <a:t>y</a:t>
            </a:r>
            <a:r>
              <a:rPr sz="3000" spc="-360" dirty="0">
                <a:solidFill>
                  <a:srgbClr val="FFFFFF"/>
                </a:solidFill>
                <a:latin typeface="Tahoma"/>
                <a:cs typeface="Tahoma"/>
              </a:rPr>
              <a:t> </a:t>
            </a:r>
            <a:r>
              <a:rPr sz="3000" spc="30" dirty="0">
                <a:solidFill>
                  <a:srgbClr val="FFFFFF"/>
                </a:solidFill>
                <a:latin typeface="Tahoma"/>
                <a:cs typeface="Tahoma"/>
              </a:rPr>
              <a:t>etiquetado  </a:t>
            </a:r>
            <a:r>
              <a:rPr sz="3000" spc="5" dirty="0">
                <a:solidFill>
                  <a:srgbClr val="FFFFFF"/>
                </a:solidFill>
                <a:latin typeface="Tahoma"/>
                <a:cs typeface="Tahoma"/>
              </a:rPr>
              <a:t>de</a:t>
            </a:r>
            <a:r>
              <a:rPr sz="3000" spc="-360" dirty="0">
                <a:solidFill>
                  <a:srgbClr val="FFFFFF"/>
                </a:solidFill>
                <a:latin typeface="Tahoma"/>
                <a:cs typeface="Tahoma"/>
              </a:rPr>
              <a:t> </a:t>
            </a:r>
            <a:r>
              <a:rPr sz="3000" spc="20" dirty="0">
                <a:solidFill>
                  <a:srgbClr val="FFFFFF"/>
                </a:solidFill>
                <a:latin typeface="Tahoma"/>
                <a:cs typeface="Tahoma"/>
              </a:rPr>
              <a:t>palab</a:t>
            </a:r>
            <a:r>
              <a:rPr sz="3000" spc="-40" dirty="0">
                <a:solidFill>
                  <a:srgbClr val="FFFFFF"/>
                </a:solidFill>
                <a:latin typeface="Tahoma"/>
                <a:cs typeface="Tahoma"/>
              </a:rPr>
              <a:t>r</a:t>
            </a:r>
            <a:r>
              <a:rPr sz="3000" spc="-50" dirty="0">
                <a:solidFill>
                  <a:srgbClr val="FFFFFF"/>
                </a:solidFill>
                <a:latin typeface="Tahoma"/>
                <a:cs typeface="Tahoma"/>
              </a:rPr>
              <a:t>as</a:t>
            </a:r>
            <a:endParaRPr sz="3000">
              <a:latin typeface="Tahoma"/>
              <a:cs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584310"/>
            <a:ext cx="6062980" cy="1414145"/>
          </a:xfrm>
          <a:prstGeom prst="rect">
            <a:avLst/>
          </a:prstGeom>
        </p:spPr>
        <p:txBody>
          <a:bodyPr vert="horz" wrap="square" lIns="0" tIns="95885" rIns="0" bIns="0" rtlCol="0">
            <a:spAutoFit/>
          </a:bodyPr>
          <a:lstStyle/>
          <a:p>
            <a:pPr marL="12700" marR="5080">
              <a:lnSpc>
                <a:spcPts val="5180"/>
              </a:lnSpc>
              <a:spcBef>
                <a:spcPts val="755"/>
              </a:spcBef>
            </a:pPr>
            <a:r>
              <a:rPr spc="-200" dirty="0"/>
              <a:t>Modelos</a:t>
            </a:r>
            <a:r>
              <a:rPr spc="-480" dirty="0"/>
              <a:t> </a:t>
            </a:r>
            <a:r>
              <a:rPr spc="-105" dirty="0"/>
              <a:t>Mar</a:t>
            </a:r>
            <a:r>
              <a:rPr spc="-390" dirty="0"/>
              <a:t>k</a:t>
            </a:r>
            <a:r>
              <a:rPr spc="-315" dirty="0"/>
              <a:t>o</a:t>
            </a:r>
            <a:r>
              <a:rPr spc="-254" dirty="0"/>
              <a:t>vianos  </a:t>
            </a:r>
            <a:r>
              <a:rPr spc="-275" dirty="0"/>
              <a:t>Latentes</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889725" y="2116500"/>
            <a:ext cx="8097549" cy="4910025"/>
          </a:xfrm>
          <a:prstGeom prst="rect">
            <a:avLst/>
          </a:prstGeom>
        </p:spPr>
      </p:pic>
      <p:sp>
        <p:nvSpPr>
          <p:cNvPr id="8" name="CuadroTexto 7">
            <a:extLst>
              <a:ext uri="{FF2B5EF4-FFF2-40B4-BE49-F238E27FC236}">
                <a16:creationId xmlns:a16="http://schemas.microsoft.com/office/drawing/2014/main" id="{A9C4DEC2-05C3-4DD6-9304-753A66A483E7}"/>
              </a:ext>
            </a:extLst>
          </p:cNvPr>
          <p:cNvSpPr txBox="1"/>
          <p:nvPr/>
        </p:nvSpPr>
        <p:spPr>
          <a:xfrm>
            <a:off x="4785394" y="107400"/>
            <a:ext cx="4895850" cy="2031325"/>
          </a:xfrm>
          <a:prstGeom prst="rect">
            <a:avLst/>
          </a:prstGeom>
          <a:noFill/>
        </p:spPr>
        <p:txBody>
          <a:bodyPr wrap="square">
            <a:spAutoFit/>
          </a:bodyPr>
          <a:lstStyle/>
          <a:p>
            <a:r>
              <a:rPr lang="es-ES" sz="1400" dirty="0"/>
              <a:t>En la clase pasada vimos como funciona una cadena de </a:t>
            </a:r>
            <a:r>
              <a:rPr lang="es-ES" sz="1400" dirty="0" err="1"/>
              <a:t>markov</a:t>
            </a:r>
            <a:r>
              <a:rPr lang="es-ES" sz="1400" dirty="0"/>
              <a:t> y sus ingredientes esenciales, luego como esto se puede expandir a un modelo </a:t>
            </a:r>
            <a:r>
              <a:rPr lang="es-ES" sz="1400" dirty="0" err="1"/>
              <a:t>markoviano</a:t>
            </a:r>
            <a:r>
              <a:rPr lang="es-ES" sz="1400" dirty="0"/>
              <a:t> latente considerando una secuencia de palabras y por otro lado una cadena latente u oculto de etiquetas.</a:t>
            </a:r>
          </a:p>
          <a:p>
            <a:endParaRPr lang="es-ES" sz="1400" dirty="0"/>
          </a:p>
          <a:p>
            <a:r>
              <a:rPr lang="es-ES" sz="1400" dirty="0"/>
              <a:t>Ahora el modelo </a:t>
            </a:r>
            <a:r>
              <a:rPr lang="es-ES" sz="1400" dirty="0" err="1"/>
              <a:t>markoviano</a:t>
            </a:r>
            <a:r>
              <a:rPr lang="es-ES" sz="1400" dirty="0"/>
              <a:t> latente tiene como objetivo descubrir cual es esa cadena de etiquetas que le corresponderá a la secuencia de palabras.</a:t>
            </a:r>
            <a:endParaRPr lang="es-ES_tradnl"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584310"/>
            <a:ext cx="6062980" cy="1414145"/>
          </a:xfrm>
          <a:prstGeom prst="rect">
            <a:avLst/>
          </a:prstGeom>
        </p:spPr>
        <p:txBody>
          <a:bodyPr vert="horz" wrap="square" lIns="0" tIns="95885" rIns="0" bIns="0" rtlCol="0">
            <a:spAutoFit/>
          </a:bodyPr>
          <a:lstStyle/>
          <a:p>
            <a:pPr marL="12700" marR="5080">
              <a:lnSpc>
                <a:spcPts val="5180"/>
              </a:lnSpc>
              <a:spcBef>
                <a:spcPts val="755"/>
              </a:spcBef>
            </a:pPr>
            <a:r>
              <a:rPr spc="-200" dirty="0"/>
              <a:t>Modelos</a:t>
            </a:r>
            <a:r>
              <a:rPr spc="-480" dirty="0"/>
              <a:t> </a:t>
            </a:r>
            <a:r>
              <a:rPr spc="-105" dirty="0"/>
              <a:t>Mar</a:t>
            </a:r>
            <a:r>
              <a:rPr spc="-390" dirty="0"/>
              <a:t>k</a:t>
            </a:r>
            <a:r>
              <a:rPr spc="-315" dirty="0"/>
              <a:t>o</a:t>
            </a:r>
            <a:r>
              <a:rPr spc="-254" dirty="0"/>
              <a:t>vianos  </a:t>
            </a:r>
            <a:r>
              <a:rPr spc="-275" dirty="0"/>
              <a:t>Latentes</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640474" y="2094143"/>
            <a:ext cx="8465500" cy="491098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584310"/>
            <a:ext cx="6062980" cy="1414145"/>
          </a:xfrm>
          <a:prstGeom prst="rect">
            <a:avLst/>
          </a:prstGeom>
        </p:spPr>
        <p:txBody>
          <a:bodyPr vert="horz" wrap="square" lIns="0" tIns="95885" rIns="0" bIns="0" rtlCol="0">
            <a:spAutoFit/>
          </a:bodyPr>
          <a:lstStyle/>
          <a:p>
            <a:pPr marL="12700" marR="5080">
              <a:lnSpc>
                <a:spcPts val="5180"/>
              </a:lnSpc>
              <a:spcBef>
                <a:spcPts val="755"/>
              </a:spcBef>
            </a:pPr>
            <a:r>
              <a:rPr spc="-200" dirty="0"/>
              <a:t>Modelos</a:t>
            </a:r>
            <a:r>
              <a:rPr spc="-480" dirty="0"/>
              <a:t> </a:t>
            </a:r>
            <a:r>
              <a:rPr spc="-105" dirty="0"/>
              <a:t>Mar</a:t>
            </a:r>
            <a:r>
              <a:rPr spc="-390" dirty="0"/>
              <a:t>k</a:t>
            </a:r>
            <a:r>
              <a:rPr spc="-315" dirty="0"/>
              <a:t>o</a:t>
            </a:r>
            <a:r>
              <a:rPr spc="-254" dirty="0"/>
              <a:t>vianos  </a:t>
            </a:r>
            <a:r>
              <a:rPr spc="-275" dirty="0"/>
              <a:t>Latentes</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904024" y="2065150"/>
            <a:ext cx="8106350" cy="49321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91700" cy="7340600"/>
          </a:xfrm>
          <a:custGeom>
            <a:avLst/>
            <a:gdLst/>
            <a:ahLst/>
            <a:cxnLst/>
            <a:rect l="l" t="t" r="r" b="b"/>
            <a:pathLst>
              <a:path w="9791700" h="7340600">
                <a:moveTo>
                  <a:pt x="9791699" y="7340599"/>
                </a:moveTo>
                <a:lnTo>
                  <a:pt x="0" y="7340599"/>
                </a:lnTo>
                <a:lnTo>
                  <a:pt x="0" y="0"/>
                </a:lnTo>
                <a:lnTo>
                  <a:pt x="9791699" y="0"/>
                </a:lnTo>
                <a:lnTo>
                  <a:pt x="9791699" y="7340599"/>
                </a:lnTo>
                <a:close/>
              </a:path>
            </a:pathLst>
          </a:custGeom>
          <a:solidFill>
            <a:srgbClr val="058ECD"/>
          </a:solidFill>
        </p:spPr>
        <p:txBody>
          <a:bodyPr wrap="square" lIns="0" tIns="0" rIns="0" bIns="0" rtlCol="0"/>
          <a:lstStyle/>
          <a:p>
            <a:endParaRPr/>
          </a:p>
        </p:txBody>
      </p:sp>
      <p:sp>
        <p:nvSpPr>
          <p:cNvPr id="3" name="object 3"/>
          <p:cNvSpPr/>
          <p:nvPr/>
        </p:nvSpPr>
        <p:spPr>
          <a:xfrm>
            <a:off x="4024050" y="5488835"/>
            <a:ext cx="1743710" cy="0"/>
          </a:xfrm>
          <a:custGeom>
            <a:avLst/>
            <a:gdLst/>
            <a:ahLst/>
            <a:cxnLst/>
            <a:rect l="l" t="t" r="r" b="b"/>
            <a:pathLst>
              <a:path w="1743710">
                <a:moveTo>
                  <a:pt x="0" y="0"/>
                </a:moveTo>
                <a:lnTo>
                  <a:pt x="1743599" y="0"/>
                </a:lnTo>
              </a:path>
            </a:pathLst>
          </a:custGeom>
          <a:ln w="114299">
            <a:solidFill>
              <a:srgbClr val="FFFFFF"/>
            </a:solidFill>
          </a:ln>
        </p:spPr>
        <p:txBody>
          <a:bodyPr wrap="square" lIns="0" tIns="0" rIns="0" bIns="0" rtlCol="0"/>
          <a:lstStyle/>
          <a:p>
            <a:endParaRPr/>
          </a:p>
        </p:txBody>
      </p:sp>
      <p:sp>
        <p:nvSpPr>
          <p:cNvPr id="4" name="object 4"/>
          <p:cNvSpPr txBox="1"/>
          <p:nvPr/>
        </p:nvSpPr>
        <p:spPr>
          <a:xfrm>
            <a:off x="1821851" y="1391203"/>
            <a:ext cx="6405245" cy="3690620"/>
          </a:xfrm>
          <a:prstGeom prst="rect">
            <a:avLst/>
          </a:prstGeom>
        </p:spPr>
        <p:txBody>
          <a:bodyPr vert="horz" wrap="square" lIns="0" tIns="10160" rIns="0" bIns="0" rtlCol="0">
            <a:spAutoFit/>
          </a:bodyPr>
          <a:lstStyle/>
          <a:p>
            <a:pPr marL="346710" marR="332105" algn="ctr">
              <a:lnSpc>
                <a:spcPct val="100299"/>
              </a:lnSpc>
              <a:spcBef>
                <a:spcPts val="80"/>
              </a:spcBef>
            </a:pPr>
            <a:r>
              <a:rPr sz="4800" b="1" spc="-225" dirty="0">
                <a:solidFill>
                  <a:srgbClr val="FFFFFF"/>
                </a:solidFill>
                <a:latin typeface="Tahoma"/>
                <a:cs typeface="Tahoma"/>
              </a:rPr>
              <a:t>Deb</a:t>
            </a:r>
            <a:r>
              <a:rPr sz="4800" b="1" spc="-204" dirty="0">
                <a:solidFill>
                  <a:srgbClr val="FFFFFF"/>
                </a:solidFill>
                <a:latin typeface="Tahoma"/>
                <a:cs typeface="Tahoma"/>
              </a:rPr>
              <a:t>o</a:t>
            </a:r>
            <a:r>
              <a:rPr sz="4800" b="1" spc="-484" dirty="0">
                <a:solidFill>
                  <a:srgbClr val="FFFFFF"/>
                </a:solidFill>
                <a:latin typeface="Tahoma"/>
                <a:cs typeface="Tahoma"/>
              </a:rPr>
              <a:t> </a:t>
            </a:r>
            <a:r>
              <a:rPr sz="4800" b="1" spc="-135" dirty="0">
                <a:solidFill>
                  <a:srgbClr val="FFFFFF"/>
                </a:solidFill>
                <a:latin typeface="Tahoma"/>
                <a:cs typeface="Tahoma"/>
              </a:rPr>
              <a:t>ir</a:t>
            </a:r>
            <a:r>
              <a:rPr sz="4800" b="1" spc="-480" dirty="0">
                <a:solidFill>
                  <a:srgbClr val="FFFFFF"/>
                </a:solidFill>
                <a:latin typeface="Tahoma"/>
                <a:cs typeface="Tahoma"/>
              </a:rPr>
              <a:t> </a:t>
            </a:r>
            <a:r>
              <a:rPr sz="4800" b="1" spc="-345" dirty="0">
                <a:solidFill>
                  <a:srgbClr val="FFFFFF"/>
                </a:solidFill>
                <a:latin typeface="Tahoma"/>
                <a:cs typeface="Tahoma"/>
              </a:rPr>
              <a:t>a</a:t>
            </a:r>
            <a:r>
              <a:rPr sz="4800" b="1" spc="-175" dirty="0">
                <a:solidFill>
                  <a:srgbClr val="FFFFFF"/>
                </a:solidFill>
                <a:latin typeface="Tahoma"/>
                <a:cs typeface="Tahoma"/>
              </a:rPr>
              <a:t>l</a:t>
            </a:r>
            <a:r>
              <a:rPr sz="4800" b="1" spc="-459" dirty="0">
                <a:solidFill>
                  <a:srgbClr val="FFFFFF"/>
                </a:solidFill>
                <a:latin typeface="Tahoma"/>
                <a:cs typeface="Tahoma"/>
              </a:rPr>
              <a:t> </a:t>
            </a:r>
            <a:r>
              <a:rPr sz="4800" b="1" spc="-300" dirty="0">
                <a:solidFill>
                  <a:srgbClr val="002E4E"/>
                </a:solidFill>
                <a:latin typeface="Tahoma"/>
                <a:cs typeface="Tahoma"/>
              </a:rPr>
              <a:t>banco</a:t>
            </a:r>
            <a:r>
              <a:rPr sz="4800" b="1" spc="-480" dirty="0">
                <a:solidFill>
                  <a:srgbClr val="002E4E"/>
                </a:solidFill>
                <a:latin typeface="Tahoma"/>
                <a:cs typeface="Tahoma"/>
              </a:rPr>
              <a:t> </a:t>
            </a:r>
            <a:r>
              <a:rPr sz="4800" b="1" spc="-300" dirty="0">
                <a:solidFill>
                  <a:srgbClr val="FFFFFF"/>
                </a:solidFill>
                <a:latin typeface="Tahoma"/>
                <a:cs typeface="Tahoma"/>
              </a:rPr>
              <a:t>pa</a:t>
            </a:r>
            <a:r>
              <a:rPr sz="4800" b="1" spc="-280" dirty="0">
                <a:solidFill>
                  <a:srgbClr val="FFFFFF"/>
                </a:solidFill>
                <a:latin typeface="Tahoma"/>
                <a:cs typeface="Tahoma"/>
              </a:rPr>
              <a:t>r</a:t>
            </a:r>
            <a:r>
              <a:rPr sz="4800" b="1" spc="-240" dirty="0">
                <a:solidFill>
                  <a:srgbClr val="FFFFFF"/>
                </a:solidFill>
                <a:latin typeface="Tahoma"/>
                <a:cs typeface="Tahoma"/>
              </a:rPr>
              <a:t>a  </a:t>
            </a:r>
            <a:r>
              <a:rPr sz="4800" b="1" spc="-170" dirty="0">
                <a:solidFill>
                  <a:srgbClr val="FFFFFF"/>
                </a:solidFill>
                <a:latin typeface="Tahoma"/>
                <a:cs typeface="Tahoma"/>
              </a:rPr>
              <a:t>reti</a:t>
            </a:r>
            <a:r>
              <a:rPr sz="4800" b="1" spc="-235" dirty="0">
                <a:solidFill>
                  <a:srgbClr val="FFFFFF"/>
                </a:solidFill>
                <a:latin typeface="Tahoma"/>
                <a:cs typeface="Tahoma"/>
              </a:rPr>
              <a:t>r</a:t>
            </a:r>
            <a:r>
              <a:rPr sz="4800" b="1" spc="-285" dirty="0">
                <a:solidFill>
                  <a:srgbClr val="FFFFFF"/>
                </a:solidFill>
                <a:latin typeface="Tahoma"/>
                <a:cs typeface="Tahoma"/>
              </a:rPr>
              <a:t>a</a:t>
            </a:r>
            <a:r>
              <a:rPr sz="4800" b="1" spc="-204" dirty="0">
                <a:solidFill>
                  <a:srgbClr val="FFFFFF"/>
                </a:solidFill>
                <a:latin typeface="Tahoma"/>
                <a:cs typeface="Tahoma"/>
              </a:rPr>
              <a:t>r</a:t>
            </a:r>
            <a:r>
              <a:rPr sz="4800" b="1" spc="-484" dirty="0">
                <a:solidFill>
                  <a:srgbClr val="FFFFFF"/>
                </a:solidFill>
                <a:latin typeface="Tahoma"/>
                <a:cs typeface="Tahoma"/>
              </a:rPr>
              <a:t> </a:t>
            </a:r>
            <a:r>
              <a:rPr sz="4800" b="1" spc="-240" dirty="0">
                <a:solidFill>
                  <a:srgbClr val="FFFFFF"/>
                </a:solidFill>
                <a:latin typeface="Tahoma"/>
                <a:cs typeface="Tahoma"/>
              </a:rPr>
              <a:t>dinero</a:t>
            </a:r>
            <a:endParaRPr sz="4800">
              <a:latin typeface="Tahoma"/>
              <a:cs typeface="Tahoma"/>
            </a:endParaRPr>
          </a:p>
          <a:p>
            <a:pPr>
              <a:lnSpc>
                <a:spcPct val="100000"/>
              </a:lnSpc>
              <a:spcBef>
                <a:spcPts val="40"/>
              </a:spcBef>
            </a:pPr>
            <a:endParaRPr sz="4750">
              <a:latin typeface="Tahoma"/>
              <a:cs typeface="Tahoma"/>
            </a:endParaRPr>
          </a:p>
          <a:p>
            <a:pPr marL="12700" marR="5080" algn="ctr">
              <a:lnSpc>
                <a:spcPct val="100299"/>
              </a:lnSpc>
            </a:pPr>
            <a:r>
              <a:rPr sz="4800" b="1" spc="-575" dirty="0">
                <a:solidFill>
                  <a:srgbClr val="FFFFFF"/>
                </a:solidFill>
                <a:latin typeface="Tahoma"/>
                <a:cs typeface="Tahoma"/>
              </a:rPr>
              <a:t>T</a:t>
            </a:r>
            <a:r>
              <a:rPr sz="4800" b="1" spc="-285" dirty="0">
                <a:solidFill>
                  <a:srgbClr val="FFFFFF"/>
                </a:solidFill>
                <a:latin typeface="Tahoma"/>
                <a:cs typeface="Tahoma"/>
              </a:rPr>
              <a:t>e</a:t>
            </a:r>
            <a:r>
              <a:rPr sz="4800" b="1" spc="-484" dirty="0">
                <a:solidFill>
                  <a:srgbClr val="FFFFFF"/>
                </a:solidFill>
                <a:latin typeface="Tahoma"/>
                <a:cs typeface="Tahoma"/>
              </a:rPr>
              <a:t> </a:t>
            </a:r>
            <a:r>
              <a:rPr sz="4800" b="1" spc="-330" dirty="0">
                <a:solidFill>
                  <a:srgbClr val="FFFFFF"/>
                </a:solidFill>
                <a:latin typeface="Tahoma"/>
                <a:cs typeface="Tahoma"/>
              </a:rPr>
              <a:t>puede</a:t>
            </a:r>
            <a:r>
              <a:rPr sz="4800" b="1" spc="-270" dirty="0">
                <a:solidFill>
                  <a:srgbClr val="FFFFFF"/>
                </a:solidFill>
                <a:latin typeface="Tahoma"/>
                <a:cs typeface="Tahoma"/>
              </a:rPr>
              <a:t>s</a:t>
            </a:r>
            <a:r>
              <a:rPr sz="4800" b="1" spc="-484" dirty="0">
                <a:solidFill>
                  <a:srgbClr val="FFFFFF"/>
                </a:solidFill>
                <a:latin typeface="Tahoma"/>
                <a:cs typeface="Tahoma"/>
              </a:rPr>
              <a:t> </a:t>
            </a:r>
            <a:r>
              <a:rPr sz="4800" b="1" spc="-270" dirty="0">
                <a:solidFill>
                  <a:srgbClr val="FFFFFF"/>
                </a:solidFill>
                <a:latin typeface="Tahoma"/>
                <a:cs typeface="Tahoma"/>
              </a:rPr>
              <a:t>sentar</a:t>
            </a:r>
            <a:r>
              <a:rPr sz="4800" b="1" spc="-480" dirty="0">
                <a:solidFill>
                  <a:srgbClr val="FFFFFF"/>
                </a:solidFill>
                <a:latin typeface="Tahoma"/>
                <a:cs typeface="Tahoma"/>
              </a:rPr>
              <a:t> </a:t>
            </a:r>
            <a:r>
              <a:rPr sz="4800" b="1" spc="-310" dirty="0">
                <a:solidFill>
                  <a:srgbClr val="FFFFFF"/>
                </a:solidFill>
                <a:latin typeface="Tahoma"/>
                <a:cs typeface="Tahoma"/>
              </a:rPr>
              <a:t>e</a:t>
            </a:r>
            <a:r>
              <a:rPr sz="4800" b="1" spc="-330" dirty="0">
                <a:solidFill>
                  <a:srgbClr val="FFFFFF"/>
                </a:solidFill>
                <a:latin typeface="Tahoma"/>
                <a:cs typeface="Tahoma"/>
              </a:rPr>
              <a:t>n</a:t>
            </a:r>
            <a:r>
              <a:rPr sz="4800" b="1" spc="-484" dirty="0">
                <a:solidFill>
                  <a:srgbClr val="FFFFFF"/>
                </a:solidFill>
                <a:latin typeface="Tahoma"/>
                <a:cs typeface="Tahoma"/>
              </a:rPr>
              <a:t> </a:t>
            </a:r>
            <a:r>
              <a:rPr sz="4800" b="1" spc="-260" dirty="0">
                <a:solidFill>
                  <a:srgbClr val="FFFFFF"/>
                </a:solidFill>
                <a:latin typeface="Tahoma"/>
                <a:cs typeface="Tahoma"/>
              </a:rPr>
              <a:t>ese  </a:t>
            </a:r>
            <a:r>
              <a:rPr sz="4800" b="1" spc="-300" dirty="0">
                <a:solidFill>
                  <a:srgbClr val="002E4E"/>
                </a:solidFill>
                <a:latin typeface="Tahoma"/>
                <a:cs typeface="Tahoma"/>
              </a:rPr>
              <a:t>banco</a:t>
            </a:r>
            <a:r>
              <a:rPr sz="4800" b="1" spc="-480" dirty="0">
                <a:solidFill>
                  <a:srgbClr val="002E4E"/>
                </a:solidFill>
                <a:latin typeface="Tahoma"/>
                <a:cs typeface="Tahoma"/>
              </a:rPr>
              <a:t> </a:t>
            </a:r>
            <a:r>
              <a:rPr sz="4800" b="1" spc="-300" dirty="0">
                <a:solidFill>
                  <a:srgbClr val="FFFFFF"/>
                </a:solidFill>
                <a:latin typeface="Tahoma"/>
                <a:cs typeface="Tahoma"/>
              </a:rPr>
              <a:t>pa</a:t>
            </a:r>
            <a:r>
              <a:rPr sz="4800" b="1" spc="-280" dirty="0">
                <a:solidFill>
                  <a:srgbClr val="FFFFFF"/>
                </a:solidFill>
                <a:latin typeface="Tahoma"/>
                <a:cs typeface="Tahoma"/>
              </a:rPr>
              <a:t>r</a:t>
            </a:r>
            <a:r>
              <a:rPr sz="4800" b="1" spc="-365" dirty="0">
                <a:solidFill>
                  <a:srgbClr val="FFFFFF"/>
                </a:solidFill>
                <a:latin typeface="Tahoma"/>
                <a:cs typeface="Tahoma"/>
              </a:rPr>
              <a:t>a</a:t>
            </a:r>
            <a:r>
              <a:rPr sz="4800" b="1" spc="-484" dirty="0">
                <a:solidFill>
                  <a:srgbClr val="FFFFFF"/>
                </a:solidFill>
                <a:latin typeface="Tahoma"/>
                <a:cs typeface="Tahoma"/>
              </a:rPr>
              <a:t> </a:t>
            </a:r>
            <a:r>
              <a:rPr sz="4800" b="1" spc="-305" dirty="0">
                <a:solidFill>
                  <a:srgbClr val="FFFFFF"/>
                </a:solidFill>
                <a:latin typeface="Tahoma"/>
                <a:cs typeface="Tahoma"/>
              </a:rPr>
              <a:t>descansar</a:t>
            </a:r>
            <a:endParaRPr sz="4800">
              <a:latin typeface="Tahoma"/>
              <a:cs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48330EF-B472-4276-AE43-446276441A77}"/>
              </a:ext>
            </a:extLst>
          </p:cNvPr>
          <p:cNvSpPr txBox="1"/>
          <p:nvPr/>
        </p:nvSpPr>
        <p:spPr>
          <a:xfrm>
            <a:off x="781050" y="317500"/>
            <a:ext cx="8991600" cy="5355312"/>
          </a:xfrm>
          <a:prstGeom prst="rect">
            <a:avLst/>
          </a:prstGeom>
          <a:noFill/>
        </p:spPr>
        <p:txBody>
          <a:bodyPr wrap="square">
            <a:spAutoFit/>
          </a:bodyPr>
          <a:lstStyle/>
          <a:p>
            <a:pPr algn="just"/>
            <a:r>
              <a:rPr lang="es-ES" dirty="0"/>
              <a:t>Dado que ahora tenemos </a:t>
            </a:r>
            <a:r>
              <a:rPr lang="es-ES" dirty="0" err="1"/>
              <a:t>tenemos</a:t>
            </a:r>
            <a:r>
              <a:rPr lang="es-ES" dirty="0"/>
              <a:t> una cadena de </a:t>
            </a:r>
            <a:r>
              <a:rPr lang="es-ES" dirty="0" err="1"/>
              <a:t>markov</a:t>
            </a:r>
            <a:r>
              <a:rPr lang="es-ES" dirty="0"/>
              <a:t> sobre unos estados, que aunque son latentes son estados, sobre ellos podemos definir probabilidades de transición, los cuales están en el recuadro verde </a:t>
            </a:r>
            <a:r>
              <a:rPr lang="es-ES" dirty="0" err="1"/>
              <a:t>Cij</a:t>
            </a:r>
            <a:r>
              <a:rPr lang="es-ES" dirty="0"/>
              <a:t> los cuales serán la probabilidad de cambiar de una categoría gramatical a que en la siguiente palabra haya otra categoría gramatical.</a:t>
            </a:r>
          </a:p>
          <a:p>
            <a:pPr algn="just"/>
            <a:endParaRPr lang="es-ES" dirty="0"/>
          </a:p>
          <a:p>
            <a:pPr algn="just"/>
            <a:r>
              <a:rPr lang="es-ES" b="1" dirty="0"/>
              <a:t>Ahora las probabilidades serán, dada una categoría gramatical cual es la probabilidad de que esa categoría le corresponda a una cierta palabra como en el ejemplo en el recuadro blanco.</a:t>
            </a:r>
          </a:p>
          <a:p>
            <a:pPr algn="just"/>
            <a:endParaRPr lang="es-ES" dirty="0"/>
          </a:p>
          <a:p>
            <a:pPr algn="just"/>
            <a:r>
              <a:rPr lang="es-ES" dirty="0"/>
              <a:t>El nodo 1 que es sustantivo puede corresponder a varias palabras, puede ser "pedro", puede ser "es", o en algunos casos no aplica, pero entonces ahí las probabilidades son cero, y eso se calcula con un corpus de palabras, esas probabilidades que son dada una categoría gramatical cual es la probabilidad de que le corresponda una cierta palabra las llamamos probabilidades de emisión y podemos calcular un conjunto de probabilidades de emisión para cada uno de los nodos del mapa de cadena </a:t>
            </a:r>
            <a:r>
              <a:rPr lang="es-ES" dirty="0" err="1"/>
              <a:t>markoviana</a:t>
            </a:r>
            <a:r>
              <a:rPr lang="es-ES" dirty="0"/>
              <a:t> y eso junto todo corresponde a un modelo </a:t>
            </a:r>
            <a:r>
              <a:rPr lang="es-ES" dirty="0" err="1"/>
              <a:t>markoviano</a:t>
            </a:r>
            <a:r>
              <a:rPr lang="es-ES" dirty="0"/>
              <a:t> latente de manera que ahora tenemos 3 ingredientes para un HMM:</a:t>
            </a:r>
          </a:p>
          <a:p>
            <a:pPr algn="just"/>
            <a:endParaRPr lang="es-ES" dirty="0"/>
          </a:p>
          <a:p>
            <a:pPr algn="just"/>
            <a:r>
              <a:rPr lang="es-ES" dirty="0"/>
              <a:t>    Matriz de transición</a:t>
            </a:r>
          </a:p>
          <a:p>
            <a:pPr algn="just"/>
            <a:r>
              <a:rPr lang="es-ES" dirty="0"/>
              <a:t>    Distribución inicial de estados</a:t>
            </a:r>
          </a:p>
          <a:p>
            <a:pPr algn="just"/>
            <a:r>
              <a:rPr lang="es-ES" dirty="0"/>
              <a:t>    Probabilidades de emisión.</a:t>
            </a:r>
          </a:p>
        </p:txBody>
      </p:sp>
      <p:sp>
        <p:nvSpPr>
          <p:cNvPr id="8" name="CuadroTexto 7">
            <a:extLst>
              <a:ext uri="{FF2B5EF4-FFF2-40B4-BE49-F238E27FC236}">
                <a16:creationId xmlns:a16="http://schemas.microsoft.com/office/drawing/2014/main" id="{D4692107-0498-44D4-9872-19D6A21406D4}"/>
              </a:ext>
            </a:extLst>
          </p:cNvPr>
          <p:cNvSpPr txBox="1"/>
          <p:nvPr/>
        </p:nvSpPr>
        <p:spPr>
          <a:xfrm>
            <a:off x="366714" y="5672812"/>
            <a:ext cx="9253536" cy="923330"/>
          </a:xfrm>
          <a:prstGeom prst="rect">
            <a:avLst/>
          </a:prstGeom>
          <a:noFill/>
        </p:spPr>
        <p:txBody>
          <a:bodyPr wrap="square">
            <a:spAutoFit/>
          </a:bodyPr>
          <a:lstStyle/>
          <a:p>
            <a:r>
              <a:rPr lang="es-ES" b="1" dirty="0"/>
              <a:t>Con estos tres ingredientes el objetivo de una cadena de </a:t>
            </a:r>
            <a:r>
              <a:rPr lang="es-ES" b="1" dirty="0" err="1"/>
              <a:t>markov</a:t>
            </a:r>
            <a:r>
              <a:rPr lang="es-ES" b="1" dirty="0"/>
              <a:t> latente es encontrar dada una secuencia de palabras cual es la secuencia de etiquetas que le corresponde por mayor probabilidad</a:t>
            </a:r>
            <a:endParaRPr lang="es-ES_tradnl" b="1" dirty="0"/>
          </a:p>
        </p:txBody>
      </p:sp>
    </p:spTree>
    <p:extLst>
      <p:ext uri="{BB962C8B-B14F-4D97-AF65-F5344CB8AC3E}">
        <p14:creationId xmlns:p14="http://schemas.microsoft.com/office/powerpoint/2010/main" val="3917563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1D30E1B-6865-474D-A57E-95B56350A3EA}"/>
              </a:ext>
            </a:extLst>
          </p:cNvPr>
          <p:cNvSpPr txBox="1"/>
          <p:nvPr/>
        </p:nvSpPr>
        <p:spPr>
          <a:xfrm>
            <a:off x="857250" y="31750"/>
            <a:ext cx="4114800" cy="2308324"/>
          </a:xfrm>
          <a:prstGeom prst="rect">
            <a:avLst/>
          </a:prstGeom>
          <a:noFill/>
        </p:spPr>
        <p:txBody>
          <a:bodyPr wrap="square">
            <a:spAutoFit/>
          </a:bodyPr>
          <a:lstStyle/>
          <a:p>
            <a:pPr algn="just"/>
            <a:r>
              <a:rPr lang="es-ES" sz="1200" dirty="0"/>
              <a:t>Tenemos un modelo caracterizado por dos objetos, una matriz de transiciones (A) y otro elemento que contiene las probabilidades de emisión (B).</a:t>
            </a:r>
          </a:p>
          <a:p>
            <a:pPr algn="just"/>
            <a:endParaRPr lang="es-ES" sz="1200" dirty="0"/>
          </a:p>
          <a:p>
            <a:pPr algn="just"/>
            <a:r>
              <a:rPr lang="es-ES" sz="1200" dirty="0"/>
              <a:t>La entrada de un modelo serán observaciones (O) secuencias de palabras observadas, y la </a:t>
            </a:r>
            <a:r>
              <a:rPr lang="es-ES" sz="1200" dirty="0" err="1"/>
              <a:t>sálida</a:t>
            </a:r>
            <a:r>
              <a:rPr lang="es-ES" sz="1200" dirty="0"/>
              <a:t> serán las categorías asignadas(q).</a:t>
            </a:r>
          </a:p>
          <a:p>
            <a:pPr algn="just"/>
            <a:endParaRPr lang="es-ES" sz="1200" dirty="0"/>
          </a:p>
          <a:p>
            <a:pPr algn="just"/>
            <a:r>
              <a:rPr lang="es-ES" sz="1200" b="1" dirty="0"/>
              <a:t>Cual es la probabilidad (P) de que dada una secuencia de palabras (</a:t>
            </a:r>
            <a:r>
              <a:rPr lang="es-ES" sz="1200" b="1" dirty="0" err="1"/>
              <a:t>w^n</a:t>
            </a:r>
            <a:r>
              <a:rPr lang="es-ES" sz="1200" b="1" dirty="0"/>
              <a:t>) cual será la probabilidad de que una secuencia de etiquetas o tags (</a:t>
            </a:r>
            <a:r>
              <a:rPr lang="es-ES" sz="1200" b="1" dirty="0" err="1"/>
              <a:t>t^n</a:t>
            </a:r>
            <a:r>
              <a:rPr lang="es-ES" sz="1200" b="1" dirty="0"/>
              <a:t>) le sea asignada, nuestro objetivo es encontrar la cantidad </a:t>
            </a:r>
            <a:r>
              <a:rPr lang="es-ES" sz="1200" b="1" dirty="0" err="1"/>
              <a:t>maxima</a:t>
            </a:r>
            <a:r>
              <a:rPr lang="es-ES" sz="1200" b="1" dirty="0"/>
              <a:t> t~^n</a:t>
            </a:r>
            <a:endParaRPr lang="es-ES_tradnl" sz="1200" b="1" dirty="0"/>
          </a:p>
        </p:txBody>
      </p:sp>
      <p:pic>
        <p:nvPicPr>
          <p:cNvPr id="6" name="Imagen 5" descr="Texto, Carta&#10;&#10;Descripción generada automáticamente">
            <a:extLst>
              <a:ext uri="{FF2B5EF4-FFF2-40B4-BE49-F238E27FC236}">
                <a16:creationId xmlns:a16="http://schemas.microsoft.com/office/drawing/2014/main" id="{BA58270E-4B75-4797-BC76-9E659125AC9E}"/>
              </a:ext>
            </a:extLst>
          </p:cNvPr>
          <p:cNvPicPr>
            <a:picLocks noChangeAspect="1"/>
          </p:cNvPicPr>
          <p:nvPr/>
        </p:nvPicPr>
        <p:blipFill rotWithShape="1">
          <a:blip r:embed="rId2">
            <a:extLst>
              <a:ext uri="{28A0092B-C50C-407E-A947-70E740481C1C}">
                <a14:useLocalDpi xmlns:a14="http://schemas.microsoft.com/office/drawing/2010/main" val="0"/>
              </a:ext>
            </a:extLst>
          </a:blip>
          <a:srcRect r="14215"/>
          <a:stretch/>
        </p:blipFill>
        <p:spPr>
          <a:xfrm>
            <a:off x="5200650" y="31750"/>
            <a:ext cx="4343400" cy="2887700"/>
          </a:xfrm>
          <a:prstGeom prst="rect">
            <a:avLst/>
          </a:prstGeom>
        </p:spPr>
      </p:pic>
      <p:sp>
        <p:nvSpPr>
          <p:cNvPr id="8" name="CuadroTexto 7">
            <a:extLst>
              <a:ext uri="{FF2B5EF4-FFF2-40B4-BE49-F238E27FC236}">
                <a16:creationId xmlns:a16="http://schemas.microsoft.com/office/drawing/2014/main" id="{87E32C14-F8CF-4ABA-B553-07CB0782D18F}"/>
              </a:ext>
            </a:extLst>
          </p:cNvPr>
          <p:cNvSpPr txBox="1"/>
          <p:nvPr/>
        </p:nvSpPr>
        <p:spPr>
          <a:xfrm>
            <a:off x="95250" y="3208635"/>
            <a:ext cx="2438400" cy="923330"/>
          </a:xfrm>
          <a:prstGeom prst="rect">
            <a:avLst/>
          </a:prstGeom>
          <a:noFill/>
        </p:spPr>
        <p:txBody>
          <a:bodyPr wrap="square">
            <a:spAutoFit/>
          </a:bodyPr>
          <a:lstStyle/>
          <a:p>
            <a:r>
              <a:rPr lang="es-ES" dirty="0"/>
              <a:t>Para calcular esta probabilidad usaremos la </a:t>
            </a:r>
            <a:r>
              <a:rPr lang="es-ES" b="1" dirty="0"/>
              <a:t>regla de Bayes</a:t>
            </a:r>
            <a:r>
              <a:rPr lang="es-ES" dirty="0"/>
              <a:t>.</a:t>
            </a:r>
            <a:endParaRPr lang="es-ES_tradnl" dirty="0"/>
          </a:p>
        </p:txBody>
      </p:sp>
      <p:pic>
        <p:nvPicPr>
          <p:cNvPr id="10" name="Imagen 9" descr="Texto, Carta&#10;&#10;Descripción generada automáticamente">
            <a:extLst>
              <a:ext uri="{FF2B5EF4-FFF2-40B4-BE49-F238E27FC236}">
                <a16:creationId xmlns:a16="http://schemas.microsoft.com/office/drawing/2014/main" id="{F762F07B-B8B7-4B2D-B00B-0865A7A64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850" y="3441700"/>
            <a:ext cx="6570049" cy="2572887"/>
          </a:xfrm>
          <a:prstGeom prst="rect">
            <a:avLst/>
          </a:prstGeom>
        </p:spPr>
      </p:pic>
    </p:spTree>
    <p:extLst>
      <p:ext uri="{BB962C8B-B14F-4D97-AF65-F5344CB8AC3E}">
        <p14:creationId xmlns:p14="http://schemas.microsoft.com/office/powerpoint/2010/main" val="2303125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895393F-0281-4FEC-A924-726353EDED1A}"/>
              </a:ext>
            </a:extLst>
          </p:cNvPr>
          <p:cNvSpPr txBox="1"/>
          <p:nvPr/>
        </p:nvSpPr>
        <p:spPr>
          <a:xfrm>
            <a:off x="933450" y="165100"/>
            <a:ext cx="4895850" cy="369332"/>
          </a:xfrm>
          <a:prstGeom prst="rect">
            <a:avLst/>
          </a:prstGeom>
          <a:noFill/>
        </p:spPr>
        <p:txBody>
          <a:bodyPr wrap="square">
            <a:spAutoFit/>
          </a:bodyPr>
          <a:lstStyle/>
          <a:p>
            <a:r>
              <a:rPr lang="es-ES_tradnl" dirty="0"/>
              <a:t>Introduciremos dos hipótesis fundamentales</a:t>
            </a:r>
          </a:p>
        </p:txBody>
      </p:sp>
      <p:pic>
        <p:nvPicPr>
          <p:cNvPr id="6" name="Imagen 5" descr="Texto&#10;&#10;Descripción generada automáticamente">
            <a:extLst>
              <a:ext uri="{FF2B5EF4-FFF2-40B4-BE49-F238E27FC236}">
                <a16:creationId xmlns:a16="http://schemas.microsoft.com/office/drawing/2014/main" id="{BB4D5B98-8F05-442A-9524-A8207D1E6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050" y="1231900"/>
            <a:ext cx="7970053" cy="1001069"/>
          </a:xfrm>
          <a:prstGeom prst="rect">
            <a:avLst/>
          </a:prstGeom>
        </p:spPr>
      </p:pic>
      <p:sp>
        <p:nvSpPr>
          <p:cNvPr id="8" name="CuadroTexto 7">
            <a:extLst>
              <a:ext uri="{FF2B5EF4-FFF2-40B4-BE49-F238E27FC236}">
                <a16:creationId xmlns:a16="http://schemas.microsoft.com/office/drawing/2014/main" id="{5B71DF1D-451B-478B-8A8B-70911A7C9BEB}"/>
              </a:ext>
            </a:extLst>
          </p:cNvPr>
          <p:cNvSpPr txBox="1"/>
          <p:nvPr/>
        </p:nvSpPr>
        <p:spPr>
          <a:xfrm>
            <a:off x="952500" y="432058"/>
            <a:ext cx="8839200" cy="646331"/>
          </a:xfrm>
          <a:prstGeom prst="rect">
            <a:avLst/>
          </a:prstGeom>
          <a:noFill/>
        </p:spPr>
        <p:txBody>
          <a:bodyPr wrap="square">
            <a:spAutoFit/>
          </a:bodyPr>
          <a:lstStyle/>
          <a:p>
            <a:r>
              <a:rPr lang="es-ES" b="1" dirty="0"/>
              <a:t>El máximo de la probabilidad a la izquierda se traduce en el producto de las dos probabilidades de la derecha, ahora es necesario introducir dos hipótesis</a:t>
            </a:r>
            <a:endParaRPr lang="es-ES_tradnl" b="1" dirty="0"/>
          </a:p>
        </p:txBody>
      </p:sp>
      <p:sp>
        <p:nvSpPr>
          <p:cNvPr id="10" name="CuadroTexto 9">
            <a:extLst>
              <a:ext uri="{FF2B5EF4-FFF2-40B4-BE49-F238E27FC236}">
                <a16:creationId xmlns:a16="http://schemas.microsoft.com/office/drawing/2014/main" id="{8DDB2865-96A3-4CB1-A651-1E305262D899}"/>
              </a:ext>
            </a:extLst>
          </p:cNvPr>
          <p:cNvSpPr txBox="1"/>
          <p:nvPr/>
        </p:nvSpPr>
        <p:spPr>
          <a:xfrm>
            <a:off x="95293" y="2654637"/>
            <a:ext cx="2819400" cy="2031325"/>
          </a:xfrm>
          <a:prstGeom prst="rect">
            <a:avLst/>
          </a:prstGeom>
          <a:noFill/>
        </p:spPr>
        <p:txBody>
          <a:bodyPr wrap="square">
            <a:spAutoFit/>
          </a:bodyPr>
          <a:lstStyle/>
          <a:p>
            <a:r>
              <a:rPr lang="es-ES" sz="1400" dirty="0"/>
              <a:t>En la hipótesis </a:t>
            </a:r>
            <a:r>
              <a:rPr lang="es-ES" sz="1400" b="1" dirty="0" err="1"/>
              <a:t>Markoviana</a:t>
            </a:r>
            <a:r>
              <a:rPr lang="es-ES" sz="1400" dirty="0"/>
              <a:t> el estado actual depende del estado inmediato anterior (ejemplo del clima)</a:t>
            </a:r>
          </a:p>
          <a:p>
            <a:endParaRPr lang="es-ES" sz="1400" dirty="0"/>
          </a:p>
          <a:p>
            <a:r>
              <a:rPr lang="es-ES" sz="1400" dirty="0"/>
              <a:t>En la hipótesis de </a:t>
            </a:r>
            <a:r>
              <a:rPr lang="es-ES" sz="1400" b="1" dirty="0"/>
              <a:t>independencia</a:t>
            </a:r>
            <a:r>
              <a:rPr lang="es-ES" sz="1400" dirty="0"/>
              <a:t>, las probabilidades de palabras a etiquetas solamente dependen de la misma posición.</a:t>
            </a:r>
            <a:endParaRPr lang="es-ES_tradnl" sz="1400" dirty="0"/>
          </a:p>
        </p:txBody>
      </p:sp>
      <p:pic>
        <p:nvPicPr>
          <p:cNvPr id="12" name="Imagen 11" descr="Texto&#10;&#10;Descripción generada automáticamente">
            <a:extLst>
              <a:ext uri="{FF2B5EF4-FFF2-40B4-BE49-F238E27FC236}">
                <a16:creationId xmlns:a16="http://schemas.microsoft.com/office/drawing/2014/main" id="{4DA5C669-95F7-433B-ACB0-96B004B34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4693" y="2288031"/>
            <a:ext cx="6705557" cy="2031325"/>
          </a:xfrm>
          <a:prstGeom prst="rect">
            <a:avLst/>
          </a:prstGeom>
        </p:spPr>
      </p:pic>
      <p:pic>
        <p:nvPicPr>
          <p:cNvPr id="14" name="Imagen 13" descr="Texto, Carta, Pizarra&#10;&#10;Descripción generada automáticamente">
            <a:extLst>
              <a:ext uri="{FF2B5EF4-FFF2-40B4-BE49-F238E27FC236}">
                <a16:creationId xmlns:a16="http://schemas.microsoft.com/office/drawing/2014/main" id="{8843AD6F-8476-4B09-92D0-044E34CFFD57}"/>
              </a:ext>
            </a:extLst>
          </p:cNvPr>
          <p:cNvPicPr>
            <a:picLocks noChangeAspect="1"/>
          </p:cNvPicPr>
          <p:nvPr/>
        </p:nvPicPr>
        <p:blipFill rotWithShape="1">
          <a:blip r:embed="rId4">
            <a:extLst>
              <a:ext uri="{28A0092B-C50C-407E-A947-70E740481C1C}">
                <a14:useLocalDpi xmlns:a14="http://schemas.microsoft.com/office/drawing/2010/main" val="0"/>
              </a:ext>
            </a:extLst>
          </a:blip>
          <a:srcRect t="7229"/>
          <a:stretch/>
        </p:blipFill>
        <p:spPr>
          <a:xfrm>
            <a:off x="1679831" y="4508500"/>
            <a:ext cx="7384537" cy="2512439"/>
          </a:xfrm>
          <a:prstGeom prst="rect">
            <a:avLst/>
          </a:prstGeom>
        </p:spPr>
      </p:pic>
    </p:spTree>
    <p:extLst>
      <p:ext uri="{BB962C8B-B14F-4D97-AF65-F5344CB8AC3E}">
        <p14:creationId xmlns:p14="http://schemas.microsoft.com/office/powerpoint/2010/main" val="1884885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EF58E38-3FB9-4AE4-AD04-F5C0C9153DB6}"/>
              </a:ext>
            </a:extLst>
          </p:cNvPr>
          <p:cNvSpPr txBox="1"/>
          <p:nvPr/>
        </p:nvSpPr>
        <p:spPr>
          <a:xfrm>
            <a:off x="1619250" y="2298700"/>
            <a:ext cx="4895850" cy="369332"/>
          </a:xfrm>
          <a:prstGeom prst="rect">
            <a:avLst/>
          </a:prstGeom>
          <a:noFill/>
        </p:spPr>
        <p:txBody>
          <a:bodyPr wrap="square">
            <a:spAutoFit/>
          </a:bodyPr>
          <a:lstStyle/>
          <a:p>
            <a:r>
              <a:rPr lang="es-ES" dirty="0"/>
              <a:t>Con esto la formula que sigue un HMM es:</a:t>
            </a:r>
            <a:endParaRPr lang="es-ES_tradnl" dirty="0"/>
          </a:p>
        </p:txBody>
      </p:sp>
      <p:pic>
        <p:nvPicPr>
          <p:cNvPr id="5" name="Imagen 4">
            <a:extLst>
              <a:ext uri="{FF2B5EF4-FFF2-40B4-BE49-F238E27FC236}">
                <a16:creationId xmlns:a16="http://schemas.microsoft.com/office/drawing/2014/main" id="{BA9D78C5-9146-47AC-9AA5-F83564B7D65A}"/>
              </a:ext>
            </a:extLst>
          </p:cNvPr>
          <p:cNvPicPr>
            <a:picLocks noChangeAspect="1"/>
          </p:cNvPicPr>
          <p:nvPr/>
        </p:nvPicPr>
        <p:blipFill>
          <a:blip r:embed="rId2"/>
          <a:stretch>
            <a:fillRect/>
          </a:stretch>
        </p:blipFill>
        <p:spPr>
          <a:xfrm>
            <a:off x="552450" y="3365500"/>
            <a:ext cx="8215532" cy="1828800"/>
          </a:xfrm>
          <a:prstGeom prst="rect">
            <a:avLst/>
          </a:prstGeom>
        </p:spPr>
      </p:pic>
    </p:spTree>
    <p:extLst>
      <p:ext uri="{BB962C8B-B14F-4D97-AF65-F5344CB8AC3E}">
        <p14:creationId xmlns:p14="http://schemas.microsoft.com/office/powerpoint/2010/main" val="332490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3" cy="73406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23701" y="3671870"/>
            <a:ext cx="744855" cy="365760"/>
          </a:xfrm>
          <a:prstGeom prst="rect">
            <a:avLst/>
          </a:prstGeom>
        </p:spPr>
        <p:txBody>
          <a:bodyPr vert="horz" wrap="square" lIns="0" tIns="0" rIns="0" bIns="0" rtlCol="0">
            <a:spAutoFit/>
          </a:bodyPr>
          <a:lstStyle/>
          <a:p>
            <a:pPr>
              <a:lnSpc>
                <a:spcPts val="2850"/>
              </a:lnSpc>
            </a:pPr>
            <a:r>
              <a:rPr sz="2400" spc="-20" dirty="0">
                <a:solidFill>
                  <a:srgbClr val="B7B7B7"/>
                </a:solidFill>
                <a:latin typeface="Tahoma"/>
                <a:cs typeface="Tahoma"/>
              </a:rPr>
              <a:t>Ícono</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1072175" y="584310"/>
            <a:ext cx="6303010" cy="1414145"/>
          </a:xfrm>
          <a:prstGeom prst="rect">
            <a:avLst/>
          </a:prstGeom>
        </p:spPr>
        <p:txBody>
          <a:bodyPr vert="horz" wrap="square" lIns="0" tIns="95885" rIns="0" bIns="0" rtlCol="0">
            <a:spAutoFit/>
          </a:bodyPr>
          <a:lstStyle/>
          <a:p>
            <a:pPr marL="12700" marR="5080">
              <a:lnSpc>
                <a:spcPts val="5180"/>
              </a:lnSpc>
              <a:spcBef>
                <a:spcPts val="755"/>
              </a:spcBef>
            </a:pPr>
            <a:r>
              <a:rPr spc="-310" dirty="0"/>
              <a:t>¿Qu</a:t>
            </a:r>
            <a:r>
              <a:rPr spc="-275" dirty="0"/>
              <a:t>e</a:t>
            </a:r>
            <a:r>
              <a:rPr spc="-484" dirty="0"/>
              <a:t> </a:t>
            </a:r>
            <a:r>
              <a:rPr spc="-315" dirty="0"/>
              <a:t>signiﬁca</a:t>
            </a:r>
            <a:r>
              <a:rPr spc="-480" dirty="0"/>
              <a:t> </a:t>
            </a:r>
            <a:r>
              <a:rPr spc="-235" dirty="0"/>
              <a:t>entrenar  </a:t>
            </a:r>
            <a:r>
              <a:rPr spc="-350" dirty="0"/>
              <a:t>u</a:t>
            </a:r>
            <a:r>
              <a:rPr spc="-345" dirty="0"/>
              <a:t>n</a:t>
            </a:r>
            <a:r>
              <a:rPr spc="-484" dirty="0"/>
              <a:t> </a:t>
            </a:r>
            <a:r>
              <a:rPr spc="-100" dirty="0"/>
              <a:t>HMM?</a:t>
            </a:r>
          </a:p>
        </p:txBody>
      </p:sp>
      <p:sp>
        <p:nvSpPr>
          <p:cNvPr id="5" name="object 5"/>
          <p:cNvSpPr/>
          <p:nvPr/>
        </p:nvSpPr>
        <p:spPr>
          <a:xfrm>
            <a:off x="3125124" y="2008299"/>
            <a:ext cx="4474210" cy="4340860"/>
          </a:xfrm>
          <a:custGeom>
            <a:avLst/>
            <a:gdLst/>
            <a:ahLst/>
            <a:cxnLst/>
            <a:rect l="l" t="t" r="r" b="b"/>
            <a:pathLst>
              <a:path w="4474209" h="4340860">
                <a:moveTo>
                  <a:pt x="4474199" y="4340399"/>
                </a:moveTo>
                <a:lnTo>
                  <a:pt x="0" y="4340399"/>
                </a:lnTo>
                <a:lnTo>
                  <a:pt x="0" y="0"/>
                </a:lnTo>
                <a:lnTo>
                  <a:pt x="4474199" y="0"/>
                </a:lnTo>
                <a:lnTo>
                  <a:pt x="4474199" y="4340399"/>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760225" y="2085675"/>
            <a:ext cx="8247525" cy="494052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62738" y="2220937"/>
            <a:ext cx="6657975" cy="1854200"/>
          </a:xfrm>
          <a:prstGeom prst="rect">
            <a:avLst/>
          </a:prstGeom>
        </p:spPr>
        <p:txBody>
          <a:bodyPr vert="horz" wrap="square" lIns="0" tIns="12700" rIns="0" bIns="0" rtlCol="0">
            <a:spAutoFit/>
          </a:bodyPr>
          <a:lstStyle/>
          <a:p>
            <a:pPr marL="2131695" marR="5080" indent="-2119630">
              <a:lnSpc>
                <a:spcPct val="100000"/>
              </a:lnSpc>
              <a:spcBef>
                <a:spcPts val="100"/>
              </a:spcBef>
            </a:pPr>
            <a:r>
              <a:rPr sz="6000" b="1" spc="-1045" dirty="0">
                <a:solidFill>
                  <a:srgbClr val="00B0F0"/>
                </a:solidFill>
                <a:latin typeface="Tahoma"/>
                <a:cs typeface="Tahoma"/>
              </a:rPr>
              <a:t>[</a:t>
            </a:r>
            <a:r>
              <a:rPr sz="6000" b="1" spc="-470" dirty="0">
                <a:solidFill>
                  <a:srgbClr val="00B0F0"/>
                </a:solidFill>
                <a:latin typeface="Tahoma"/>
                <a:cs typeface="Tahoma"/>
              </a:rPr>
              <a:t>C9</a:t>
            </a:r>
            <a:r>
              <a:rPr sz="6000" b="1" spc="-325" dirty="0">
                <a:solidFill>
                  <a:srgbClr val="00B0F0"/>
                </a:solidFill>
                <a:latin typeface="Tahoma"/>
                <a:cs typeface="Tahoma"/>
              </a:rPr>
              <a:t>]</a:t>
            </a:r>
            <a:r>
              <a:rPr sz="6000" b="1" spc="-595" dirty="0">
                <a:solidFill>
                  <a:srgbClr val="00B0F0"/>
                </a:solidFill>
                <a:latin typeface="Tahoma"/>
                <a:cs typeface="Tahoma"/>
              </a:rPr>
              <a:t> </a:t>
            </a:r>
            <a:r>
              <a:rPr sz="6000" b="1" spc="-310" dirty="0">
                <a:solidFill>
                  <a:srgbClr val="FFFFFF"/>
                </a:solidFill>
                <a:latin typeface="Tahoma"/>
                <a:cs typeface="Tahoma"/>
              </a:rPr>
              <a:t>E</a:t>
            </a:r>
            <a:r>
              <a:rPr sz="6000" b="1" spc="-150" dirty="0">
                <a:solidFill>
                  <a:srgbClr val="FFFFFF"/>
                </a:solidFill>
                <a:latin typeface="Tahoma"/>
                <a:cs typeface="Tahoma"/>
              </a:rPr>
              <a:t>l</a:t>
            </a:r>
            <a:r>
              <a:rPr sz="6000" b="1" spc="-610" dirty="0">
                <a:solidFill>
                  <a:srgbClr val="FFFFFF"/>
                </a:solidFill>
                <a:latin typeface="Tahoma"/>
                <a:cs typeface="Tahoma"/>
              </a:rPr>
              <a:t> </a:t>
            </a:r>
            <a:r>
              <a:rPr sz="6000" b="1" spc="-345" dirty="0">
                <a:solidFill>
                  <a:srgbClr val="FFFFFF"/>
                </a:solidFill>
                <a:latin typeface="Tahoma"/>
                <a:cs typeface="Tahoma"/>
              </a:rPr>
              <a:t>algoritm</a:t>
            </a:r>
            <a:r>
              <a:rPr sz="6000" b="1" spc="-390" dirty="0">
                <a:solidFill>
                  <a:srgbClr val="FFFFFF"/>
                </a:solidFill>
                <a:latin typeface="Tahoma"/>
                <a:cs typeface="Tahoma"/>
              </a:rPr>
              <a:t>o</a:t>
            </a:r>
            <a:r>
              <a:rPr sz="6000" b="1" spc="-610" dirty="0">
                <a:solidFill>
                  <a:srgbClr val="FFFFFF"/>
                </a:solidFill>
                <a:latin typeface="Tahoma"/>
                <a:cs typeface="Tahoma"/>
              </a:rPr>
              <a:t> </a:t>
            </a:r>
            <a:r>
              <a:rPr sz="6000" b="1" spc="-265" dirty="0">
                <a:solidFill>
                  <a:srgbClr val="FFFFFF"/>
                </a:solidFill>
                <a:latin typeface="Tahoma"/>
                <a:cs typeface="Tahoma"/>
              </a:rPr>
              <a:t>de  </a:t>
            </a:r>
            <a:r>
              <a:rPr sz="6000" b="1" spc="-175" dirty="0">
                <a:solidFill>
                  <a:srgbClr val="FFFFFF"/>
                </a:solidFill>
                <a:latin typeface="Tahoma"/>
                <a:cs typeface="Tahoma"/>
              </a:rPr>
              <a:t>Viterbi</a:t>
            </a:r>
            <a:endParaRPr sz="6000">
              <a:latin typeface="Tahoma"/>
              <a:cs typeface="Tahoma"/>
            </a:endParaRPr>
          </a:p>
        </p:txBody>
      </p:sp>
      <p:sp>
        <p:nvSpPr>
          <p:cNvPr id="3" name="object 3"/>
          <p:cNvSpPr txBox="1"/>
          <p:nvPr/>
        </p:nvSpPr>
        <p:spPr>
          <a:xfrm>
            <a:off x="2416558" y="4998985"/>
            <a:ext cx="4958715" cy="939800"/>
          </a:xfrm>
          <a:prstGeom prst="rect">
            <a:avLst/>
          </a:prstGeom>
        </p:spPr>
        <p:txBody>
          <a:bodyPr vert="horz" wrap="square" lIns="0" tIns="12700" rIns="0" bIns="0" rtlCol="0">
            <a:spAutoFit/>
          </a:bodyPr>
          <a:lstStyle/>
          <a:p>
            <a:pPr marL="1529715" marR="5080" indent="-1517650">
              <a:lnSpc>
                <a:spcPct val="100000"/>
              </a:lnSpc>
              <a:spcBef>
                <a:spcPts val="100"/>
              </a:spcBef>
            </a:pPr>
            <a:r>
              <a:rPr sz="3000" spc="5" dirty="0">
                <a:solidFill>
                  <a:srgbClr val="FFFFFF"/>
                </a:solidFill>
                <a:latin typeface="Tahoma"/>
                <a:cs typeface="Tahoma"/>
              </a:rPr>
              <a:t>Desambiguación</a:t>
            </a:r>
            <a:r>
              <a:rPr sz="3000" spc="-360" dirty="0">
                <a:solidFill>
                  <a:srgbClr val="FFFFFF"/>
                </a:solidFill>
                <a:latin typeface="Tahoma"/>
                <a:cs typeface="Tahoma"/>
              </a:rPr>
              <a:t> </a:t>
            </a:r>
            <a:r>
              <a:rPr sz="3000" spc="40" dirty="0">
                <a:solidFill>
                  <a:srgbClr val="FFFFFF"/>
                </a:solidFill>
                <a:latin typeface="Tahoma"/>
                <a:cs typeface="Tahoma"/>
              </a:rPr>
              <a:t>y</a:t>
            </a:r>
            <a:r>
              <a:rPr sz="3000" spc="-360" dirty="0">
                <a:solidFill>
                  <a:srgbClr val="FFFFFF"/>
                </a:solidFill>
                <a:latin typeface="Tahoma"/>
                <a:cs typeface="Tahoma"/>
              </a:rPr>
              <a:t> </a:t>
            </a:r>
            <a:r>
              <a:rPr sz="3000" spc="30" dirty="0">
                <a:solidFill>
                  <a:srgbClr val="FFFFFF"/>
                </a:solidFill>
                <a:latin typeface="Tahoma"/>
                <a:cs typeface="Tahoma"/>
              </a:rPr>
              <a:t>etiquetado  </a:t>
            </a:r>
            <a:r>
              <a:rPr sz="3000" spc="5" dirty="0">
                <a:solidFill>
                  <a:srgbClr val="FFFFFF"/>
                </a:solidFill>
                <a:latin typeface="Tahoma"/>
                <a:cs typeface="Tahoma"/>
              </a:rPr>
              <a:t>de</a:t>
            </a:r>
            <a:r>
              <a:rPr sz="3000" spc="-360" dirty="0">
                <a:solidFill>
                  <a:srgbClr val="FFFFFF"/>
                </a:solidFill>
                <a:latin typeface="Tahoma"/>
                <a:cs typeface="Tahoma"/>
              </a:rPr>
              <a:t> </a:t>
            </a:r>
            <a:r>
              <a:rPr sz="3000" spc="20" dirty="0">
                <a:solidFill>
                  <a:srgbClr val="FFFFFF"/>
                </a:solidFill>
                <a:latin typeface="Tahoma"/>
                <a:cs typeface="Tahoma"/>
              </a:rPr>
              <a:t>palab</a:t>
            </a:r>
            <a:r>
              <a:rPr sz="3000" spc="-40" dirty="0">
                <a:solidFill>
                  <a:srgbClr val="FFFFFF"/>
                </a:solidFill>
                <a:latin typeface="Tahoma"/>
                <a:cs typeface="Tahoma"/>
              </a:rPr>
              <a:t>r</a:t>
            </a:r>
            <a:r>
              <a:rPr sz="3000" spc="-50" dirty="0">
                <a:solidFill>
                  <a:srgbClr val="FFFFFF"/>
                </a:solidFill>
                <a:latin typeface="Tahoma"/>
                <a:cs typeface="Tahoma"/>
              </a:rPr>
              <a:t>as</a:t>
            </a:r>
            <a:endParaRPr sz="3000">
              <a:latin typeface="Tahoma"/>
              <a:cs typeface="Tahom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5850" y="87257"/>
            <a:ext cx="5852795" cy="756920"/>
          </a:xfrm>
          <a:prstGeom prst="rect">
            <a:avLst/>
          </a:prstGeom>
        </p:spPr>
        <p:txBody>
          <a:bodyPr vert="horz" wrap="square" lIns="0" tIns="12700" rIns="0" bIns="0" rtlCol="0">
            <a:spAutoFit/>
          </a:bodyPr>
          <a:lstStyle/>
          <a:p>
            <a:pPr marL="12700">
              <a:lnSpc>
                <a:spcPct val="100000"/>
              </a:lnSpc>
              <a:spcBef>
                <a:spcPts val="100"/>
              </a:spcBef>
            </a:pPr>
            <a:r>
              <a:rPr spc="-245" dirty="0"/>
              <a:t>Etiquetad</a:t>
            </a:r>
            <a:r>
              <a:rPr spc="-275" dirty="0"/>
              <a:t>o</a:t>
            </a:r>
            <a:r>
              <a:rPr spc="-484" dirty="0"/>
              <a:t> </a:t>
            </a:r>
            <a:r>
              <a:rPr spc="-275" dirty="0"/>
              <a:t>con</a:t>
            </a:r>
            <a:r>
              <a:rPr spc="-480" dirty="0"/>
              <a:t> </a:t>
            </a:r>
            <a:r>
              <a:rPr spc="105" dirty="0"/>
              <a:t>HMM</a:t>
            </a:r>
          </a:p>
        </p:txBody>
      </p:sp>
      <p:pic>
        <p:nvPicPr>
          <p:cNvPr id="3" name="object 3"/>
          <p:cNvPicPr/>
          <p:nvPr/>
        </p:nvPicPr>
        <p:blipFill>
          <a:blip r:embed="rId2" cstate="print"/>
          <a:stretch>
            <a:fillRect/>
          </a:stretch>
        </p:blipFill>
        <p:spPr>
          <a:xfrm>
            <a:off x="717326" y="5536808"/>
            <a:ext cx="5580233" cy="1100678"/>
          </a:xfrm>
          <a:prstGeom prst="rect">
            <a:avLst/>
          </a:prstGeom>
        </p:spPr>
      </p:pic>
      <p:sp>
        <p:nvSpPr>
          <p:cNvPr id="4" name="object 4"/>
          <p:cNvSpPr txBox="1"/>
          <p:nvPr/>
        </p:nvSpPr>
        <p:spPr>
          <a:xfrm>
            <a:off x="679305" y="2428371"/>
            <a:ext cx="6439535" cy="2800350"/>
          </a:xfrm>
          <a:prstGeom prst="rect">
            <a:avLst/>
          </a:prstGeom>
        </p:spPr>
        <p:txBody>
          <a:bodyPr vert="horz" wrap="square" lIns="0" tIns="97790" rIns="0" bIns="0" rtlCol="0">
            <a:spAutoFit/>
          </a:bodyPr>
          <a:lstStyle/>
          <a:p>
            <a:pPr marL="463550" indent="-451484">
              <a:lnSpc>
                <a:spcPct val="100000"/>
              </a:lnSpc>
              <a:spcBef>
                <a:spcPts val="770"/>
              </a:spcBef>
              <a:buFont typeface="Arial"/>
              <a:buChar char="●"/>
              <a:tabLst>
                <a:tab pos="463550" algn="l"/>
                <a:tab pos="464184" algn="l"/>
              </a:tabLst>
            </a:pPr>
            <a:r>
              <a:rPr sz="2900" b="1" spc="-170" dirty="0">
                <a:latin typeface="Tahoma"/>
                <a:cs typeface="Tahoma"/>
              </a:rPr>
              <a:t>Entrenamient</a:t>
            </a:r>
            <a:r>
              <a:rPr sz="2900" b="1" spc="-175" dirty="0">
                <a:latin typeface="Tahoma"/>
                <a:cs typeface="Tahoma"/>
              </a:rPr>
              <a:t>o</a:t>
            </a:r>
            <a:r>
              <a:rPr sz="2900" b="1" spc="-295" dirty="0">
                <a:latin typeface="Tahoma"/>
                <a:cs typeface="Tahoma"/>
              </a:rPr>
              <a:t> </a:t>
            </a:r>
            <a:r>
              <a:rPr sz="2900" b="1" spc="-145" dirty="0">
                <a:latin typeface="Tahoma"/>
                <a:cs typeface="Tahoma"/>
              </a:rPr>
              <a:t>del</a:t>
            </a:r>
            <a:r>
              <a:rPr sz="2900" b="1" spc="-290" dirty="0">
                <a:latin typeface="Tahoma"/>
                <a:cs typeface="Tahoma"/>
              </a:rPr>
              <a:t> </a:t>
            </a:r>
            <a:r>
              <a:rPr sz="2900" b="1" spc="60" dirty="0">
                <a:latin typeface="Tahoma"/>
                <a:cs typeface="Tahoma"/>
              </a:rPr>
              <a:t>HMM</a:t>
            </a:r>
            <a:endParaRPr sz="2900">
              <a:latin typeface="Tahoma"/>
              <a:cs typeface="Tahoma"/>
            </a:endParaRPr>
          </a:p>
          <a:p>
            <a:pPr marL="463550" marR="5080">
              <a:lnSpc>
                <a:spcPts val="3130"/>
              </a:lnSpc>
              <a:spcBef>
                <a:spcPts val="1065"/>
              </a:spcBef>
            </a:pPr>
            <a:r>
              <a:rPr sz="2900" spc="65" dirty="0">
                <a:latin typeface="Tahoma"/>
                <a:cs typeface="Tahoma"/>
              </a:rPr>
              <a:t>El</a:t>
            </a:r>
            <a:r>
              <a:rPr sz="2900" spc="-350" dirty="0">
                <a:latin typeface="Tahoma"/>
                <a:cs typeface="Tahoma"/>
              </a:rPr>
              <a:t> </a:t>
            </a:r>
            <a:r>
              <a:rPr sz="2900" spc="15" dirty="0">
                <a:latin typeface="Tahoma"/>
                <a:cs typeface="Tahoma"/>
              </a:rPr>
              <a:t>modelo</a:t>
            </a:r>
            <a:r>
              <a:rPr sz="2900" spc="-345" dirty="0">
                <a:latin typeface="Tahoma"/>
                <a:cs typeface="Tahoma"/>
              </a:rPr>
              <a:t> </a:t>
            </a:r>
            <a:r>
              <a:rPr sz="2900" spc="5" dirty="0">
                <a:latin typeface="Tahoma"/>
                <a:cs typeface="Tahoma"/>
              </a:rPr>
              <a:t>aprende</a:t>
            </a:r>
            <a:r>
              <a:rPr sz="2900" spc="-345" dirty="0">
                <a:latin typeface="Tahoma"/>
                <a:cs typeface="Tahoma"/>
              </a:rPr>
              <a:t> </a:t>
            </a:r>
            <a:r>
              <a:rPr sz="2900" spc="-5" dirty="0">
                <a:latin typeface="Tahoma"/>
                <a:cs typeface="Tahoma"/>
              </a:rPr>
              <a:t>las</a:t>
            </a:r>
            <a:r>
              <a:rPr sz="2900" spc="-345" dirty="0">
                <a:latin typeface="Tahoma"/>
                <a:cs typeface="Tahoma"/>
              </a:rPr>
              <a:t> </a:t>
            </a:r>
            <a:r>
              <a:rPr sz="2900" spc="20" dirty="0">
                <a:latin typeface="Tahoma"/>
                <a:cs typeface="Tahoma"/>
              </a:rPr>
              <a:t>probabilidades </a:t>
            </a:r>
            <a:r>
              <a:rPr sz="2900" spc="-894" dirty="0">
                <a:latin typeface="Tahoma"/>
                <a:cs typeface="Tahoma"/>
              </a:rPr>
              <a:t> </a:t>
            </a:r>
            <a:r>
              <a:rPr sz="2900" spc="5" dirty="0">
                <a:latin typeface="Tahoma"/>
                <a:cs typeface="Tahoma"/>
              </a:rPr>
              <a:t>de</a:t>
            </a:r>
            <a:r>
              <a:rPr sz="2900" spc="-350" dirty="0">
                <a:latin typeface="Tahoma"/>
                <a:cs typeface="Tahoma"/>
              </a:rPr>
              <a:t> </a:t>
            </a:r>
            <a:r>
              <a:rPr sz="2900" spc="10" dirty="0">
                <a:latin typeface="Tahoma"/>
                <a:cs typeface="Tahoma"/>
              </a:rPr>
              <a:t>emisión</a:t>
            </a:r>
            <a:r>
              <a:rPr sz="2900" spc="-350" dirty="0">
                <a:latin typeface="Tahoma"/>
                <a:cs typeface="Tahoma"/>
              </a:rPr>
              <a:t> </a:t>
            </a:r>
            <a:r>
              <a:rPr sz="2900" spc="40" dirty="0">
                <a:latin typeface="Tahoma"/>
                <a:cs typeface="Tahoma"/>
              </a:rPr>
              <a:t>y</a:t>
            </a:r>
            <a:r>
              <a:rPr sz="2900" spc="-350" dirty="0">
                <a:latin typeface="Tahoma"/>
                <a:cs typeface="Tahoma"/>
              </a:rPr>
              <a:t> </a:t>
            </a:r>
            <a:r>
              <a:rPr sz="2900" spc="110" dirty="0">
                <a:latin typeface="Tahoma"/>
                <a:cs typeface="Tahoma"/>
              </a:rPr>
              <a:t>t</a:t>
            </a:r>
            <a:r>
              <a:rPr sz="2900" spc="65" dirty="0">
                <a:latin typeface="Tahoma"/>
                <a:cs typeface="Tahoma"/>
              </a:rPr>
              <a:t>r</a:t>
            </a:r>
            <a:r>
              <a:rPr sz="2900" spc="-20" dirty="0">
                <a:latin typeface="Tahoma"/>
                <a:cs typeface="Tahoma"/>
              </a:rPr>
              <a:t>ansición.</a:t>
            </a:r>
            <a:endParaRPr sz="2900">
              <a:latin typeface="Tahoma"/>
              <a:cs typeface="Tahoma"/>
            </a:endParaRPr>
          </a:p>
          <a:p>
            <a:pPr marL="463550" indent="-451484">
              <a:lnSpc>
                <a:spcPts val="3304"/>
              </a:lnSpc>
              <a:spcBef>
                <a:spcPts val="620"/>
              </a:spcBef>
              <a:buFont typeface="Arial"/>
              <a:buChar char="●"/>
              <a:tabLst>
                <a:tab pos="463550" algn="l"/>
                <a:tab pos="464184" algn="l"/>
              </a:tabLst>
            </a:pPr>
            <a:r>
              <a:rPr sz="2900" b="1" spc="-155" dirty="0">
                <a:latin typeface="Tahoma"/>
                <a:cs typeface="Tahoma"/>
              </a:rPr>
              <a:t>Decodiﬁcación</a:t>
            </a:r>
            <a:endParaRPr sz="2900">
              <a:latin typeface="Tahoma"/>
              <a:cs typeface="Tahoma"/>
            </a:endParaRPr>
          </a:p>
          <a:p>
            <a:pPr marL="463550" marR="727710">
              <a:lnSpc>
                <a:spcPts val="3150"/>
              </a:lnSpc>
              <a:spcBef>
                <a:spcPts val="200"/>
              </a:spcBef>
            </a:pPr>
            <a:r>
              <a:rPr sz="2900" spc="65" dirty="0">
                <a:latin typeface="Tahoma"/>
                <a:cs typeface="Tahoma"/>
              </a:rPr>
              <a:t>El</a:t>
            </a:r>
            <a:r>
              <a:rPr sz="2900" spc="-350" dirty="0">
                <a:latin typeface="Tahoma"/>
                <a:cs typeface="Tahoma"/>
              </a:rPr>
              <a:t> </a:t>
            </a:r>
            <a:r>
              <a:rPr sz="2900" spc="15" dirty="0">
                <a:latin typeface="Tahoma"/>
                <a:cs typeface="Tahoma"/>
              </a:rPr>
              <a:t>modelo</a:t>
            </a:r>
            <a:r>
              <a:rPr sz="2900" spc="-350" dirty="0">
                <a:latin typeface="Tahoma"/>
                <a:cs typeface="Tahoma"/>
              </a:rPr>
              <a:t> </a:t>
            </a:r>
            <a:r>
              <a:rPr sz="2900" spc="10" dirty="0">
                <a:latin typeface="Tahoma"/>
                <a:cs typeface="Tahoma"/>
              </a:rPr>
              <a:t>calcula</a:t>
            </a:r>
            <a:r>
              <a:rPr sz="2900" spc="-350" dirty="0">
                <a:latin typeface="Tahoma"/>
                <a:cs typeface="Tahoma"/>
              </a:rPr>
              <a:t> </a:t>
            </a:r>
            <a:r>
              <a:rPr sz="2900" spc="10" dirty="0">
                <a:latin typeface="Tahoma"/>
                <a:cs typeface="Tahoma"/>
              </a:rPr>
              <a:t>la</a:t>
            </a:r>
            <a:r>
              <a:rPr sz="2900" spc="-350" dirty="0">
                <a:latin typeface="Tahoma"/>
                <a:cs typeface="Tahoma"/>
              </a:rPr>
              <a:t> </a:t>
            </a:r>
            <a:r>
              <a:rPr sz="2900" dirty="0">
                <a:latin typeface="Tahoma"/>
                <a:cs typeface="Tahoma"/>
              </a:rPr>
              <a:t>secuencia</a:t>
            </a:r>
            <a:r>
              <a:rPr sz="2900" spc="-350" dirty="0">
                <a:latin typeface="Tahoma"/>
                <a:cs typeface="Tahoma"/>
              </a:rPr>
              <a:t> </a:t>
            </a:r>
            <a:r>
              <a:rPr sz="2900" dirty="0">
                <a:latin typeface="Tahoma"/>
                <a:cs typeface="Tahoma"/>
              </a:rPr>
              <a:t>de  </a:t>
            </a:r>
            <a:r>
              <a:rPr sz="2900" spc="20" dirty="0">
                <a:latin typeface="Tahoma"/>
                <a:cs typeface="Tahoma"/>
              </a:rPr>
              <a:t>etiquetas</a:t>
            </a:r>
            <a:r>
              <a:rPr sz="2900" spc="-350" dirty="0">
                <a:latin typeface="Tahoma"/>
                <a:cs typeface="Tahoma"/>
              </a:rPr>
              <a:t> </a:t>
            </a:r>
            <a:r>
              <a:rPr sz="2900" spc="-50" dirty="0">
                <a:latin typeface="Tahoma"/>
                <a:cs typeface="Tahoma"/>
              </a:rPr>
              <a:t>más</a:t>
            </a:r>
            <a:r>
              <a:rPr sz="2900" spc="-350" dirty="0">
                <a:latin typeface="Tahoma"/>
                <a:cs typeface="Tahoma"/>
              </a:rPr>
              <a:t> </a:t>
            </a:r>
            <a:r>
              <a:rPr sz="2900" spc="-10" dirty="0">
                <a:latin typeface="Tahoma"/>
                <a:cs typeface="Tahoma"/>
              </a:rPr>
              <a:t>probable.</a:t>
            </a:r>
            <a:endParaRPr sz="2900">
              <a:latin typeface="Tahoma"/>
              <a:cs typeface="Tahoma"/>
            </a:endParaRPr>
          </a:p>
        </p:txBody>
      </p:sp>
      <p:sp>
        <p:nvSpPr>
          <p:cNvPr id="8" name="CuadroTexto 7">
            <a:extLst>
              <a:ext uri="{FF2B5EF4-FFF2-40B4-BE49-F238E27FC236}">
                <a16:creationId xmlns:a16="http://schemas.microsoft.com/office/drawing/2014/main" id="{9D748A15-9388-418E-A991-5E94EBCAB6B6}"/>
              </a:ext>
            </a:extLst>
          </p:cNvPr>
          <p:cNvSpPr txBox="1"/>
          <p:nvPr/>
        </p:nvSpPr>
        <p:spPr>
          <a:xfrm>
            <a:off x="2457450" y="998220"/>
            <a:ext cx="7258050" cy="1169551"/>
          </a:xfrm>
          <a:prstGeom prst="rect">
            <a:avLst/>
          </a:prstGeom>
          <a:noFill/>
        </p:spPr>
        <p:txBody>
          <a:bodyPr wrap="square">
            <a:spAutoFit/>
          </a:bodyPr>
          <a:lstStyle/>
          <a:p>
            <a:r>
              <a:rPr lang="es-ES" sz="1400" b="1" dirty="0"/>
              <a:t>En la clase pasada entrenamos un modelo </a:t>
            </a:r>
            <a:r>
              <a:rPr lang="es-ES" sz="1400" b="1" dirty="0" err="1"/>
              <a:t>Markoviano</a:t>
            </a:r>
            <a:r>
              <a:rPr lang="es-ES" sz="1400" b="1" dirty="0"/>
              <a:t> latente calculando las probabilidades de transición y emisión a partir de un corpus de textos en español, la idea es ahora entender como podemos usar este modelo para hacer predicciones.</a:t>
            </a:r>
          </a:p>
          <a:p>
            <a:endParaRPr lang="es-ES" sz="1400" b="1" dirty="0"/>
          </a:p>
          <a:p>
            <a:r>
              <a:rPr lang="es-ES" sz="1400" b="1" dirty="0"/>
              <a:t>La pregunta es ¿que tipo de predicciones hace un modelo </a:t>
            </a:r>
            <a:r>
              <a:rPr lang="es-ES" sz="1400" b="1" dirty="0" err="1"/>
              <a:t>markoviano</a:t>
            </a:r>
            <a:r>
              <a:rPr lang="es-ES" sz="1400" b="1" dirty="0"/>
              <a:t> latente HMM)?</a:t>
            </a:r>
            <a:endParaRPr lang="es-ES_tradnl"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FA54EB6-A27A-42AB-8F4E-0B7DA602812D}"/>
              </a:ext>
            </a:extLst>
          </p:cNvPr>
          <p:cNvPicPr>
            <a:picLocks noChangeAspect="1"/>
          </p:cNvPicPr>
          <p:nvPr/>
        </p:nvPicPr>
        <p:blipFill>
          <a:blip r:embed="rId2"/>
          <a:stretch>
            <a:fillRect/>
          </a:stretch>
        </p:blipFill>
        <p:spPr>
          <a:xfrm>
            <a:off x="1162050" y="241300"/>
            <a:ext cx="3600450" cy="2781300"/>
          </a:xfrm>
          <a:prstGeom prst="rect">
            <a:avLst/>
          </a:prstGeom>
        </p:spPr>
      </p:pic>
      <p:sp>
        <p:nvSpPr>
          <p:cNvPr id="6" name="CuadroTexto 5">
            <a:extLst>
              <a:ext uri="{FF2B5EF4-FFF2-40B4-BE49-F238E27FC236}">
                <a16:creationId xmlns:a16="http://schemas.microsoft.com/office/drawing/2014/main" id="{4F34A2D7-B5EB-457B-84BA-87B92C0E3B13}"/>
              </a:ext>
            </a:extLst>
          </p:cNvPr>
          <p:cNvSpPr txBox="1"/>
          <p:nvPr/>
        </p:nvSpPr>
        <p:spPr>
          <a:xfrm>
            <a:off x="4514850" y="215900"/>
            <a:ext cx="4895850" cy="1600438"/>
          </a:xfrm>
          <a:prstGeom prst="rect">
            <a:avLst/>
          </a:prstGeom>
          <a:noFill/>
        </p:spPr>
        <p:txBody>
          <a:bodyPr wrap="square">
            <a:spAutoFit/>
          </a:bodyPr>
          <a:lstStyle/>
          <a:p>
            <a:pPr algn="just"/>
            <a:r>
              <a:rPr lang="es-ES" sz="1400" dirty="0"/>
              <a:t>Una vez entrenado, el proceso que denominaremos Decodificación consiste en que dada una secuencia de palabras podamos identificar la secuencia de etiquetas gramaticales mas probable que le corresponda, y esto se hace mediante el algoritmo de </a:t>
            </a:r>
            <a:r>
              <a:rPr lang="es-ES" sz="1400" dirty="0" err="1"/>
              <a:t>Viterbi</a:t>
            </a:r>
            <a:r>
              <a:rPr lang="es-ES" sz="1400" dirty="0"/>
              <a:t>.</a:t>
            </a:r>
          </a:p>
          <a:p>
            <a:pPr algn="just"/>
            <a:endParaRPr lang="es-ES" sz="1400" dirty="0"/>
          </a:p>
          <a:p>
            <a:pPr algn="just"/>
            <a:r>
              <a:rPr lang="es-ES" sz="1400" dirty="0"/>
              <a:t>Hay otras alternativas pero primero enfoquemos en este.</a:t>
            </a:r>
            <a:endParaRPr lang="es-ES_tradnl" sz="1400" dirty="0"/>
          </a:p>
        </p:txBody>
      </p:sp>
      <p:sp>
        <p:nvSpPr>
          <p:cNvPr id="8" name="CuadroTexto 7">
            <a:extLst>
              <a:ext uri="{FF2B5EF4-FFF2-40B4-BE49-F238E27FC236}">
                <a16:creationId xmlns:a16="http://schemas.microsoft.com/office/drawing/2014/main" id="{676ABABE-44E6-4212-8086-2FBED877D53A}"/>
              </a:ext>
            </a:extLst>
          </p:cNvPr>
          <p:cNvSpPr txBox="1"/>
          <p:nvPr/>
        </p:nvSpPr>
        <p:spPr>
          <a:xfrm>
            <a:off x="247650" y="3136900"/>
            <a:ext cx="9220200" cy="2862322"/>
          </a:xfrm>
          <a:prstGeom prst="rect">
            <a:avLst/>
          </a:prstGeom>
          <a:noFill/>
        </p:spPr>
        <p:txBody>
          <a:bodyPr wrap="square">
            <a:spAutoFit/>
          </a:bodyPr>
          <a:lstStyle/>
          <a:p>
            <a:pPr algn="just"/>
            <a:r>
              <a:rPr lang="es-ES" dirty="0"/>
              <a:t>La parte de entrenamiento que programamos consiste en encontrar la matriz A con sus coeficientes C y luego las probabilidades Emisión que son los B dados las probabilidades condicionales (</a:t>
            </a:r>
            <a:r>
              <a:rPr lang="es-ES" dirty="0" err="1"/>
              <a:t>word</a:t>
            </a:r>
            <a:r>
              <a:rPr lang="es-ES" dirty="0"/>
              <a:t> | tag), luego viene el algoritmo de </a:t>
            </a:r>
            <a:r>
              <a:rPr lang="es-ES" dirty="0" err="1"/>
              <a:t>Viterbi</a:t>
            </a:r>
            <a:r>
              <a:rPr lang="es-ES" dirty="0"/>
              <a:t> que se va a encargar de encontrar de entre un montón de secuencias la secuencia mas probable esto lo hace asignándole una probabilidad a cada secuencia que llamaremos probabilidad de </a:t>
            </a:r>
            <a:r>
              <a:rPr lang="es-ES" dirty="0" err="1"/>
              <a:t>Viterbi</a:t>
            </a:r>
            <a:r>
              <a:rPr lang="es-ES" dirty="0"/>
              <a:t>, luego dentro de ese espacio de probabilidades escogemos la mayor y esa seria la que el algoritmo va a retornar como la mas probable y por lo tanto la que debería ser las etiquetas correctas de la secuencia de palabras.</a:t>
            </a:r>
          </a:p>
          <a:p>
            <a:pPr algn="just"/>
            <a:endParaRPr lang="es-ES" dirty="0"/>
          </a:p>
          <a:p>
            <a:pPr algn="just"/>
            <a:r>
              <a:rPr lang="es-ES" b="1" dirty="0"/>
              <a:t>El algoritmo de </a:t>
            </a:r>
            <a:r>
              <a:rPr lang="es-ES" b="1" dirty="0" err="1"/>
              <a:t>Viterbi</a:t>
            </a:r>
            <a:r>
              <a:rPr lang="es-ES" b="1" dirty="0"/>
              <a:t> funciona de la siguiente manera.</a:t>
            </a:r>
            <a:endParaRPr lang="es-ES_tradnl" b="1" dirty="0"/>
          </a:p>
        </p:txBody>
      </p:sp>
    </p:spTree>
    <p:extLst>
      <p:ext uri="{BB962C8B-B14F-4D97-AF65-F5344CB8AC3E}">
        <p14:creationId xmlns:p14="http://schemas.microsoft.com/office/powerpoint/2010/main" val="2054038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91700" cy="7340600"/>
          </a:xfrm>
          <a:custGeom>
            <a:avLst/>
            <a:gdLst/>
            <a:ahLst/>
            <a:cxnLst/>
            <a:rect l="l" t="t" r="r" b="b"/>
            <a:pathLst>
              <a:path w="9791700" h="7340600">
                <a:moveTo>
                  <a:pt x="9791699" y="7340599"/>
                </a:moveTo>
                <a:lnTo>
                  <a:pt x="0" y="7340599"/>
                </a:lnTo>
                <a:lnTo>
                  <a:pt x="0" y="0"/>
                </a:lnTo>
                <a:lnTo>
                  <a:pt x="9791699" y="0"/>
                </a:lnTo>
                <a:lnTo>
                  <a:pt x="9791699" y="7340599"/>
                </a:lnTo>
                <a:close/>
              </a:path>
            </a:pathLst>
          </a:custGeom>
          <a:solidFill>
            <a:srgbClr val="058ECD"/>
          </a:solidFill>
        </p:spPr>
        <p:txBody>
          <a:bodyPr wrap="square" lIns="0" tIns="0" rIns="0" bIns="0" rtlCol="0"/>
          <a:lstStyle/>
          <a:p>
            <a:endParaRPr/>
          </a:p>
        </p:txBody>
      </p:sp>
      <p:sp>
        <p:nvSpPr>
          <p:cNvPr id="3" name="object 3"/>
          <p:cNvSpPr/>
          <p:nvPr/>
        </p:nvSpPr>
        <p:spPr>
          <a:xfrm>
            <a:off x="4024050" y="5488835"/>
            <a:ext cx="1743710" cy="0"/>
          </a:xfrm>
          <a:custGeom>
            <a:avLst/>
            <a:gdLst/>
            <a:ahLst/>
            <a:cxnLst/>
            <a:rect l="l" t="t" r="r" b="b"/>
            <a:pathLst>
              <a:path w="1743710">
                <a:moveTo>
                  <a:pt x="0" y="0"/>
                </a:moveTo>
                <a:lnTo>
                  <a:pt x="1743599" y="0"/>
                </a:lnTo>
              </a:path>
            </a:pathLst>
          </a:custGeom>
          <a:ln w="114299">
            <a:solidFill>
              <a:srgbClr val="FFFFFF"/>
            </a:solidFill>
          </a:ln>
        </p:spPr>
        <p:txBody>
          <a:bodyPr wrap="square" lIns="0" tIns="0" rIns="0" bIns="0" rtlCol="0"/>
          <a:lstStyle/>
          <a:p>
            <a:endParaRPr/>
          </a:p>
        </p:txBody>
      </p:sp>
      <p:sp>
        <p:nvSpPr>
          <p:cNvPr id="4" name="object 4"/>
          <p:cNvSpPr txBox="1"/>
          <p:nvPr/>
        </p:nvSpPr>
        <p:spPr>
          <a:xfrm>
            <a:off x="1289211" y="1391203"/>
            <a:ext cx="7466330" cy="3690620"/>
          </a:xfrm>
          <a:prstGeom prst="rect">
            <a:avLst/>
          </a:prstGeom>
        </p:spPr>
        <p:txBody>
          <a:bodyPr vert="horz" wrap="square" lIns="0" tIns="10160" rIns="0" bIns="0" rtlCol="0">
            <a:spAutoFit/>
          </a:bodyPr>
          <a:lstStyle/>
          <a:p>
            <a:pPr marL="12700" marR="5080" algn="ctr">
              <a:lnSpc>
                <a:spcPct val="100299"/>
              </a:lnSpc>
              <a:spcBef>
                <a:spcPts val="80"/>
              </a:spcBef>
            </a:pPr>
            <a:r>
              <a:rPr sz="4800" b="1" spc="10" dirty="0">
                <a:solidFill>
                  <a:srgbClr val="FFFFFF"/>
                </a:solidFill>
                <a:latin typeface="Tahoma"/>
                <a:cs typeface="Tahoma"/>
              </a:rPr>
              <a:t>Mi</a:t>
            </a:r>
            <a:r>
              <a:rPr sz="4800" b="1" spc="-480" dirty="0">
                <a:solidFill>
                  <a:srgbClr val="FFFFFF"/>
                </a:solidFill>
                <a:latin typeface="Tahoma"/>
                <a:cs typeface="Tahoma"/>
              </a:rPr>
              <a:t> </a:t>
            </a:r>
            <a:r>
              <a:rPr sz="4800" b="1" spc="-325" dirty="0">
                <a:solidFill>
                  <a:srgbClr val="FFFFFF"/>
                </a:solidFill>
                <a:latin typeface="Tahoma"/>
                <a:cs typeface="Tahoma"/>
              </a:rPr>
              <a:t>herman</a:t>
            </a:r>
            <a:r>
              <a:rPr sz="4800" b="1" spc="-310" dirty="0">
                <a:solidFill>
                  <a:srgbClr val="FFFFFF"/>
                </a:solidFill>
                <a:latin typeface="Tahoma"/>
                <a:cs typeface="Tahoma"/>
              </a:rPr>
              <a:t>o</a:t>
            </a:r>
            <a:r>
              <a:rPr sz="4800" b="1" spc="-484" dirty="0">
                <a:solidFill>
                  <a:srgbClr val="FFFFFF"/>
                </a:solidFill>
                <a:latin typeface="Tahoma"/>
                <a:cs typeface="Tahoma"/>
              </a:rPr>
              <a:t> </a:t>
            </a:r>
            <a:r>
              <a:rPr sz="4800" b="1" spc="-360" dirty="0">
                <a:solidFill>
                  <a:srgbClr val="FFFFFF"/>
                </a:solidFill>
                <a:latin typeface="Tahoma"/>
                <a:cs typeface="Tahoma"/>
              </a:rPr>
              <a:t>e</a:t>
            </a:r>
            <a:r>
              <a:rPr sz="4800" b="1" spc="-310" dirty="0">
                <a:solidFill>
                  <a:srgbClr val="FFFFFF"/>
                </a:solidFill>
                <a:latin typeface="Tahoma"/>
                <a:cs typeface="Tahoma"/>
              </a:rPr>
              <a:t>s</a:t>
            </a:r>
            <a:r>
              <a:rPr sz="4800" b="1" spc="-484" dirty="0">
                <a:solidFill>
                  <a:srgbClr val="FFFFFF"/>
                </a:solidFill>
                <a:latin typeface="Tahoma"/>
                <a:cs typeface="Tahoma"/>
              </a:rPr>
              <a:t> </a:t>
            </a:r>
            <a:r>
              <a:rPr sz="4800" b="1" spc="-365" dirty="0">
                <a:solidFill>
                  <a:srgbClr val="FFFFFF"/>
                </a:solidFill>
                <a:latin typeface="Tahoma"/>
                <a:cs typeface="Tahoma"/>
              </a:rPr>
              <a:t>un</a:t>
            </a:r>
            <a:r>
              <a:rPr sz="4800" b="1" spc="-335" dirty="0">
                <a:solidFill>
                  <a:srgbClr val="FFFFFF"/>
                </a:solidFill>
                <a:latin typeface="Tahoma"/>
                <a:cs typeface="Tahoma"/>
              </a:rPr>
              <a:t>a</a:t>
            </a:r>
            <a:r>
              <a:rPr sz="4800" b="1" spc="-484" dirty="0">
                <a:solidFill>
                  <a:srgbClr val="FFFFFF"/>
                </a:solidFill>
                <a:latin typeface="Tahoma"/>
                <a:cs typeface="Tahoma"/>
              </a:rPr>
              <a:t> </a:t>
            </a:r>
            <a:r>
              <a:rPr sz="4800" b="1" spc="-265" dirty="0">
                <a:solidFill>
                  <a:srgbClr val="FFFFFF"/>
                </a:solidFill>
                <a:latin typeface="Tahoma"/>
                <a:cs typeface="Tahoma"/>
              </a:rPr>
              <a:t>persona  </a:t>
            </a:r>
            <a:r>
              <a:rPr sz="4800" b="1" spc="-365" dirty="0">
                <a:solidFill>
                  <a:srgbClr val="FFFFFF"/>
                </a:solidFill>
                <a:latin typeface="Tahoma"/>
                <a:cs typeface="Tahoma"/>
              </a:rPr>
              <a:t>muy</a:t>
            </a:r>
            <a:r>
              <a:rPr sz="4800" b="1" spc="-480" dirty="0">
                <a:solidFill>
                  <a:srgbClr val="FFFFFF"/>
                </a:solidFill>
                <a:latin typeface="Tahoma"/>
                <a:cs typeface="Tahoma"/>
              </a:rPr>
              <a:t> </a:t>
            </a:r>
            <a:r>
              <a:rPr sz="4800" b="1" spc="-270" dirty="0">
                <a:solidFill>
                  <a:srgbClr val="002E4E"/>
                </a:solidFill>
                <a:latin typeface="Tahoma"/>
                <a:cs typeface="Tahoma"/>
              </a:rPr>
              <a:t>noble</a:t>
            </a:r>
            <a:endParaRPr sz="4800">
              <a:latin typeface="Tahoma"/>
              <a:cs typeface="Tahoma"/>
            </a:endParaRPr>
          </a:p>
          <a:p>
            <a:pPr>
              <a:lnSpc>
                <a:spcPct val="100000"/>
              </a:lnSpc>
              <a:spcBef>
                <a:spcPts val="40"/>
              </a:spcBef>
            </a:pPr>
            <a:endParaRPr sz="4750">
              <a:latin typeface="Tahoma"/>
              <a:cs typeface="Tahoma"/>
            </a:endParaRPr>
          </a:p>
          <a:p>
            <a:pPr marL="271145" marR="257175" indent="3810" algn="ctr">
              <a:lnSpc>
                <a:spcPct val="100299"/>
              </a:lnSpc>
            </a:pPr>
            <a:r>
              <a:rPr sz="4800" b="1" spc="-245" dirty="0">
                <a:solidFill>
                  <a:srgbClr val="FFFFFF"/>
                </a:solidFill>
                <a:latin typeface="Tahoma"/>
                <a:cs typeface="Tahoma"/>
              </a:rPr>
              <a:t>E</a:t>
            </a:r>
            <a:r>
              <a:rPr sz="4800" b="1" spc="-120" dirty="0">
                <a:solidFill>
                  <a:srgbClr val="FFFFFF"/>
                </a:solidFill>
                <a:latin typeface="Tahoma"/>
                <a:cs typeface="Tahoma"/>
              </a:rPr>
              <a:t>l</a:t>
            </a:r>
            <a:r>
              <a:rPr sz="4800" b="1" spc="-475" dirty="0">
                <a:solidFill>
                  <a:srgbClr val="FFFFFF"/>
                </a:solidFill>
                <a:latin typeface="Tahoma"/>
                <a:cs typeface="Tahoma"/>
              </a:rPr>
              <a:t> </a:t>
            </a:r>
            <a:r>
              <a:rPr sz="4800" b="1" spc="-265" dirty="0">
                <a:solidFill>
                  <a:srgbClr val="002E4E"/>
                </a:solidFill>
                <a:latin typeface="Tahoma"/>
                <a:cs typeface="Tahoma"/>
              </a:rPr>
              <a:t>nobl</a:t>
            </a:r>
            <a:r>
              <a:rPr sz="4800" b="1" spc="-280" dirty="0">
                <a:solidFill>
                  <a:srgbClr val="002E4E"/>
                </a:solidFill>
                <a:latin typeface="Tahoma"/>
                <a:cs typeface="Tahoma"/>
              </a:rPr>
              <a:t>e</a:t>
            </a:r>
            <a:r>
              <a:rPr sz="4800" b="1" spc="-475" dirty="0">
                <a:solidFill>
                  <a:srgbClr val="002E4E"/>
                </a:solidFill>
                <a:latin typeface="Tahoma"/>
                <a:cs typeface="Tahoma"/>
              </a:rPr>
              <a:t> </a:t>
            </a:r>
            <a:r>
              <a:rPr sz="4800" b="1" spc="-240" dirty="0">
                <a:solidFill>
                  <a:srgbClr val="FFFFFF"/>
                </a:solidFill>
                <a:latin typeface="Tahoma"/>
                <a:cs typeface="Tahoma"/>
              </a:rPr>
              <a:t>del</a:t>
            </a:r>
            <a:r>
              <a:rPr sz="4800" b="1" spc="-480" dirty="0">
                <a:solidFill>
                  <a:srgbClr val="FFFFFF"/>
                </a:solidFill>
                <a:latin typeface="Tahoma"/>
                <a:cs typeface="Tahoma"/>
              </a:rPr>
              <a:t> </a:t>
            </a:r>
            <a:r>
              <a:rPr sz="4800" b="1" spc="-225" dirty="0">
                <a:solidFill>
                  <a:srgbClr val="FFFFFF"/>
                </a:solidFill>
                <a:latin typeface="Tahoma"/>
                <a:cs typeface="Tahoma"/>
              </a:rPr>
              <a:t>castillo</a:t>
            </a:r>
            <a:r>
              <a:rPr sz="4800" b="1" spc="-480" dirty="0">
                <a:solidFill>
                  <a:srgbClr val="FFFFFF"/>
                </a:solidFill>
                <a:latin typeface="Tahoma"/>
                <a:cs typeface="Tahoma"/>
              </a:rPr>
              <a:t> </a:t>
            </a:r>
            <a:r>
              <a:rPr sz="4800" b="1" spc="-220" dirty="0">
                <a:solidFill>
                  <a:srgbClr val="FFFFFF"/>
                </a:solidFill>
                <a:latin typeface="Tahoma"/>
                <a:cs typeface="Tahoma"/>
              </a:rPr>
              <a:t>no  </a:t>
            </a:r>
            <a:r>
              <a:rPr sz="4800" b="1" spc="-245" dirty="0">
                <a:solidFill>
                  <a:srgbClr val="FFFFFF"/>
                </a:solidFill>
                <a:latin typeface="Tahoma"/>
                <a:cs typeface="Tahoma"/>
              </a:rPr>
              <a:t>quiere</a:t>
            </a:r>
            <a:r>
              <a:rPr sz="4800" b="1" spc="-480" dirty="0">
                <a:solidFill>
                  <a:srgbClr val="FFFFFF"/>
                </a:solidFill>
                <a:latin typeface="Tahoma"/>
                <a:cs typeface="Tahoma"/>
              </a:rPr>
              <a:t> </a:t>
            </a:r>
            <a:r>
              <a:rPr sz="4800" b="1" spc="-450" dirty="0">
                <a:solidFill>
                  <a:srgbClr val="FFFFFF"/>
                </a:solidFill>
                <a:latin typeface="Tahoma"/>
                <a:cs typeface="Tahoma"/>
              </a:rPr>
              <a:t>a</a:t>
            </a:r>
            <a:r>
              <a:rPr sz="4800" b="1" spc="-285" dirty="0">
                <a:solidFill>
                  <a:srgbClr val="FFFFFF"/>
                </a:solidFill>
                <a:latin typeface="Tahoma"/>
                <a:cs typeface="Tahoma"/>
              </a:rPr>
              <a:t>yuda</a:t>
            </a:r>
            <a:r>
              <a:rPr sz="4800" b="1" spc="-200" dirty="0">
                <a:solidFill>
                  <a:srgbClr val="FFFFFF"/>
                </a:solidFill>
                <a:latin typeface="Tahoma"/>
                <a:cs typeface="Tahoma"/>
              </a:rPr>
              <a:t>r</a:t>
            </a:r>
            <a:r>
              <a:rPr sz="4800" b="1" spc="-484" dirty="0">
                <a:solidFill>
                  <a:srgbClr val="FFFFFF"/>
                </a:solidFill>
                <a:latin typeface="Tahoma"/>
                <a:cs typeface="Tahoma"/>
              </a:rPr>
              <a:t> </a:t>
            </a:r>
            <a:r>
              <a:rPr sz="4800" b="1" spc="-365" dirty="0">
                <a:solidFill>
                  <a:srgbClr val="FFFFFF"/>
                </a:solidFill>
                <a:latin typeface="Tahoma"/>
                <a:cs typeface="Tahoma"/>
              </a:rPr>
              <a:t>a</a:t>
            </a:r>
            <a:r>
              <a:rPr sz="4800" b="1" spc="-484" dirty="0">
                <a:solidFill>
                  <a:srgbClr val="FFFFFF"/>
                </a:solidFill>
                <a:latin typeface="Tahoma"/>
                <a:cs typeface="Tahoma"/>
              </a:rPr>
              <a:t> </a:t>
            </a:r>
            <a:r>
              <a:rPr sz="4800" b="1" spc="-360" dirty="0">
                <a:solidFill>
                  <a:srgbClr val="FFFFFF"/>
                </a:solidFill>
                <a:latin typeface="Tahoma"/>
                <a:cs typeface="Tahoma"/>
              </a:rPr>
              <a:t>su</a:t>
            </a:r>
            <a:r>
              <a:rPr sz="4800" b="1" spc="-480" dirty="0">
                <a:solidFill>
                  <a:srgbClr val="FFFFFF"/>
                </a:solidFill>
                <a:latin typeface="Tahoma"/>
                <a:cs typeface="Tahoma"/>
              </a:rPr>
              <a:t> </a:t>
            </a:r>
            <a:r>
              <a:rPr sz="4800" b="1" spc="-275" dirty="0">
                <a:solidFill>
                  <a:srgbClr val="FFFFFF"/>
                </a:solidFill>
                <a:latin typeface="Tahoma"/>
                <a:cs typeface="Tahoma"/>
              </a:rPr>
              <a:t>pueblo</a:t>
            </a:r>
            <a:endParaRPr sz="4800">
              <a:latin typeface="Tahoma"/>
              <a:cs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5852795" cy="756920"/>
          </a:xfrm>
          <a:prstGeom prst="rect">
            <a:avLst/>
          </a:prstGeom>
        </p:spPr>
        <p:txBody>
          <a:bodyPr vert="horz" wrap="square" lIns="0" tIns="12700" rIns="0" bIns="0" rtlCol="0">
            <a:spAutoFit/>
          </a:bodyPr>
          <a:lstStyle/>
          <a:p>
            <a:pPr marL="12700">
              <a:lnSpc>
                <a:spcPct val="100000"/>
              </a:lnSpc>
              <a:spcBef>
                <a:spcPts val="100"/>
              </a:spcBef>
            </a:pPr>
            <a:r>
              <a:rPr spc="-245" dirty="0"/>
              <a:t>Etiquetad</a:t>
            </a:r>
            <a:r>
              <a:rPr spc="-275" dirty="0"/>
              <a:t>o</a:t>
            </a:r>
            <a:r>
              <a:rPr spc="-484" dirty="0"/>
              <a:t> </a:t>
            </a:r>
            <a:r>
              <a:rPr spc="-275" dirty="0"/>
              <a:t>con</a:t>
            </a:r>
            <a:r>
              <a:rPr spc="-480" dirty="0"/>
              <a:t> </a:t>
            </a:r>
            <a:r>
              <a:rPr spc="105" dirty="0"/>
              <a:t>HMM</a:t>
            </a:r>
          </a:p>
        </p:txBody>
      </p:sp>
      <p:sp>
        <p:nvSpPr>
          <p:cNvPr id="3" name="object 3"/>
          <p:cNvSpPr txBox="1"/>
          <p:nvPr/>
        </p:nvSpPr>
        <p:spPr>
          <a:xfrm>
            <a:off x="671574" y="3004721"/>
            <a:ext cx="7542530" cy="2876550"/>
          </a:xfrm>
          <a:prstGeom prst="rect">
            <a:avLst/>
          </a:prstGeom>
        </p:spPr>
        <p:txBody>
          <a:bodyPr vert="horz" wrap="square" lIns="0" tIns="92075" rIns="0" bIns="0" rtlCol="0">
            <a:spAutoFit/>
          </a:bodyPr>
          <a:lstStyle/>
          <a:p>
            <a:pPr marL="471170" indent="-459105">
              <a:lnSpc>
                <a:spcPct val="100000"/>
              </a:lnSpc>
              <a:spcBef>
                <a:spcPts val="725"/>
              </a:spcBef>
              <a:buFont typeface="Arial"/>
              <a:buChar char="●"/>
              <a:tabLst>
                <a:tab pos="471170" algn="l"/>
                <a:tab pos="471805" algn="l"/>
              </a:tabLst>
            </a:pPr>
            <a:r>
              <a:rPr sz="3000" b="1" spc="-175" dirty="0">
                <a:latin typeface="Tahoma"/>
                <a:cs typeface="Tahoma"/>
              </a:rPr>
              <a:t>Entrenamient</a:t>
            </a:r>
            <a:r>
              <a:rPr sz="3000" b="1" spc="-180" dirty="0">
                <a:latin typeface="Tahoma"/>
                <a:cs typeface="Tahoma"/>
              </a:rPr>
              <a:t>o</a:t>
            </a:r>
            <a:r>
              <a:rPr sz="3000" b="1" spc="-305" dirty="0">
                <a:latin typeface="Tahoma"/>
                <a:cs typeface="Tahoma"/>
              </a:rPr>
              <a:t> </a:t>
            </a:r>
            <a:r>
              <a:rPr sz="3000" b="1" spc="-150" dirty="0">
                <a:latin typeface="Tahoma"/>
                <a:cs typeface="Tahoma"/>
              </a:rPr>
              <a:t>del</a:t>
            </a:r>
            <a:r>
              <a:rPr sz="3000" b="1" spc="-300" dirty="0">
                <a:latin typeface="Tahoma"/>
                <a:cs typeface="Tahoma"/>
              </a:rPr>
              <a:t> </a:t>
            </a:r>
            <a:r>
              <a:rPr sz="3000" b="1" spc="65" dirty="0">
                <a:latin typeface="Tahoma"/>
                <a:cs typeface="Tahoma"/>
              </a:rPr>
              <a:t>HMM</a:t>
            </a:r>
            <a:endParaRPr sz="3000">
              <a:latin typeface="Tahoma"/>
              <a:cs typeface="Tahoma"/>
            </a:endParaRPr>
          </a:p>
          <a:p>
            <a:pPr marL="471170" marR="409575">
              <a:lnSpc>
                <a:spcPts val="3279"/>
              </a:lnSpc>
              <a:spcBef>
                <a:spcPts val="1000"/>
              </a:spcBef>
            </a:pPr>
            <a:r>
              <a:rPr sz="3000" spc="70" dirty="0">
                <a:latin typeface="Tahoma"/>
                <a:cs typeface="Tahoma"/>
              </a:rPr>
              <a:t>El</a:t>
            </a:r>
            <a:r>
              <a:rPr sz="3000" spc="-360" dirty="0">
                <a:latin typeface="Tahoma"/>
                <a:cs typeface="Tahoma"/>
              </a:rPr>
              <a:t> </a:t>
            </a:r>
            <a:r>
              <a:rPr sz="3000" spc="15" dirty="0">
                <a:latin typeface="Tahoma"/>
                <a:cs typeface="Tahoma"/>
              </a:rPr>
              <a:t>modelo</a:t>
            </a:r>
            <a:r>
              <a:rPr sz="3000" spc="-360" dirty="0">
                <a:latin typeface="Tahoma"/>
                <a:cs typeface="Tahoma"/>
              </a:rPr>
              <a:t> </a:t>
            </a:r>
            <a:r>
              <a:rPr sz="3000" spc="10" dirty="0">
                <a:latin typeface="Tahoma"/>
                <a:cs typeface="Tahoma"/>
              </a:rPr>
              <a:t>aprende</a:t>
            </a:r>
            <a:r>
              <a:rPr sz="3000" spc="-360" dirty="0">
                <a:latin typeface="Tahoma"/>
                <a:cs typeface="Tahoma"/>
              </a:rPr>
              <a:t> </a:t>
            </a:r>
            <a:r>
              <a:rPr sz="3000" spc="-5" dirty="0">
                <a:latin typeface="Tahoma"/>
                <a:cs typeface="Tahoma"/>
              </a:rPr>
              <a:t>las</a:t>
            </a:r>
            <a:r>
              <a:rPr sz="3000" spc="-360" dirty="0">
                <a:latin typeface="Tahoma"/>
                <a:cs typeface="Tahoma"/>
              </a:rPr>
              <a:t> </a:t>
            </a:r>
            <a:r>
              <a:rPr sz="3000" spc="20" dirty="0">
                <a:latin typeface="Tahoma"/>
                <a:cs typeface="Tahoma"/>
              </a:rPr>
              <a:t>probabilidades</a:t>
            </a:r>
            <a:r>
              <a:rPr sz="3000" spc="-360" dirty="0">
                <a:latin typeface="Tahoma"/>
                <a:cs typeface="Tahoma"/>
              </a:rPr>
              <a:t> </a:t>
            </a:r>
            <a:r>
              <a:rPr sz="3000" dirty="0">
                <a:latin typeface="Tahoma"/>
                <a:cs typeface="Tahoma"/>
              </a:rPr>
              <a:t>de  </a:t>
            </a:r>
            <a:r>
              <a:rPr sz="3000" spc="10" dirty="0">
                <a:latin typeface="Tahoma"/>
                <a:cs typeface="Tahoma"/>
              </a:rPr>
              <a:t>emisión</a:t>
            </a:r>
            <a:r>
              <a:rPr sz="3000" spc="-360" dirty="0">
                <a:latin typeface="Tahoma"/>
                <a:cs typeface="Tahoma"/>
              </a:rPr>
              <a:t> </a:t>
            </a:r>
            <a:r>
              <a:rPr sz="3000" spc="40" dirty="0">
                <a:latin typeface="Tahoma"/>
                <a:cs typeface="Tahoma"/>
              </a:rPr>
              <a:t>y</a:t>
            </a:r>
            <a:r>
              <a:rPr sz="3000" spc="-360" dirty="0">
                <a:latin typeface="Tahoma"/>
                <a:cs typeface="Tahoma"/>
              </a:rPr>
              <a:t> </a:t>
            </a:r>
            <a:r>
              <a:rPr sz="3000" spc="114" dirty="0">
                <a:latin typeface="Tahoma"/>
                <a:cs typeface="Tahoma"/>
              </a:rPr>
              <a:t>t</a:t>
            </a:r>
            <a:r>
              <a:rPr sz="3000" spc="70" dirty="0">
                <a:latin typeface="Tahoma"/>
                <a:cs typeface="Tahoma"/>
              </a:rPr>
              <a:t>r</a:t>
            </a:r>
            <a:r>
              <a:rPr sz="3000" spc="15" dirty="0">
                <a:latin typeface="Tahoma"/>
                <a:cs typeface="Tahoma"/>
              </a:rPr>
              <a:t>ansición</a:t>
            </a:r>
            <a:endParaRPr sz="3000">
              <a:latin typeface="Tahoma"/>
              <a:cs typeface="Tahoma"/>
            </a:endParaRPr>
          </a:p>
          <a:p>
            <a:pPr marL="471170" indent="-459105">
              <a:lnSpc>
                <a:spcPts val="3440"/>
              </a:lnSpc>
              <a:spcBef>
                <a:spcPts val="565"/>
              </a:spcBef>
              <a:buFont typeface="Arial"/>
              <a:buChar char="●"/>
              <a:tabLst>
                <a:tab pos="471170" algn="l"/>
                <a:tab pos="471805" algn="l"/>
              </a:tabLst>
            </a:pPr>
            <a:r>
              <a:rPr sz="3000" b="1" spc="-160" dirty="0">
                <a:latin typeface="Tahoma"/>
                <a:cs typeface="Tahoma"/>
              </a:rPr>
              <a:t>Decodiﬁcación</a:t>
            </a:r>
            <a:endParaRPr sz="3000">
              <a:latin typeface="Tahoma"/>
              <a:cs typeface="Tahoma"/>
            </a:endParaRPr>
          </a:p>
          <a:p>
            <a:pPr marL="471170" marR="5080">
              <a:lnSpc>
                <a:spcPts val="3229"/>
              </a:lnSpc>
              <a:spcBef>
                <a:spcPts val="250"/>
              </a:spcBef>
            </a:pPr>
            <a:r>
              <a:rPr sz="3000" spc="70" dirty="0">
                <a:latin typeface="Tahoma"/>
                <a:cs typeface="Tahoma"/>
              </a:rPr>
              <a:t>El</a:t>
            </a:r>
            <a:r>
              <a:rPr sz="3000" spc="-360" dirty="0">
                <a:latin typeface="Tahoma"/>
                <a:cs typeface="Tahoma"/>
              </a:rPr>
              <a:t> </a:t>
            </a:r>
            <a:r>
              <a:rPr sz="3000" spc="15" dirty="0">
                <a:latin typeface="Tahoma"/>
                <a:cs typeface="Tahoma"/>
              </a:rPr>
              <a:t>modelo</a:t>
            </a:r>
            <a:r>
              <a:rPr sz="3000" spc="-360" dirty="0">
                <a:latin typeface="Tahoma"/>
                <a:cs typeface="Tahoma"/>
              </a:rPr>
              <a:t> </a:t>
            </a:r>
            <a:r>
              <a:rPr sz="3000" spc="10" dirty="0">
                <a:latin typeface="Tahoma"/>
                <a:cs typeface="Tahoma"/>
              </a:rPr>
              <a:t>calcula</a:t>
            </a:r>
            <a:r>
              <a:rPr sz="3000" spc="-360" dirty="0">
                <a:latin typeface="Tahoma"/>
                <a:cs typeface="Tahoma"/>
              </a:rPr>
              <a:t> </a:t>
            </a:r>
            <a:r>
              <a:rPr sz="3000" spc="10" dirty="0">
                <a:latin typeface="Tahoma"/>
                <a:cs typeface="Tahoma"/>
              </a:rPr>
              <a:t>la</a:t>
            </a:r>
            <a:r>
              <a:rPr sz="3000" spc="-360" dirty="0">
                <a:latin typeface="Tahoma"/>
                <a:cs typeface="Tahoma"/>
              </a:rPr>
              <a:t> </a:t>
            </a:r>
            <a:r>
              <a:rPr sz="3000" dirty="0">
                <a:latin typeface="Tahoma"/>
                <a:cs typeface="Tahoma"/>
              </a:rPr>
              <a:t>secuencia</a:t>
            </a:r>
            <a:r>
              <a:rPr sz="3000" spc="-360" dirty="0">
                <a:latin typeface="Tahoma"/>
                <a:cs typeface="Tahoma"/>
              </a:rPr>
              <a:t> </a:t>
            </a:r>
            <a:r>
              <a:rPr sz="3000" spc="5" dirty="0">
                <a:latin typeface="Tahoma"/>
                <a:cs typeface="Tahoma"/>
              </a:rPr>
              <a:t>de</a:t>
            </a:r>
            <a:r>
              <a:rPr sz="3000" spc="-360" dirty="0">
                <a:latin typeface="Tahoma"/>
                <a:cs typeface="Tahoma"/>
              </a:rPr>
              <a:t> </a:t>
            </a:r>
            <a:r>
              <a:rPr sz="3000" spc="20" dirty="0">
                <a:latin typeface="Tahoma"/>
                <a:cs typeface="Tahoma"/>
              </a:rPr>
              <a:t>etiquetas  </a:t>
            </a:r>
            <a:r>
              <a:rPr sz="3000" spc="-50" dirty="0">
                <a:latin typeface="Tahoma"/>
                <a:cs typeface="Tahoma"/>
              </a:rPr>
              <a:t>más</a:t>
            </a:r>
            <a:r>
              <a:rPr sz="3000" spc="-360" dirty="0">
                <a:latin typeface="Tahoma"/>
                <a:cs typeface="Tahoma"/>
              </a:rPr>
              <a:t> </a:t>
            </a:r>
            <a:r>
              <a:rPr sz="3000" spc="25" dirty="0">
                <a:latin typeface="Tahoma"/>
                <a:cs typeface="Tahoma"/>
              </a:rPr>
              <a:t>probable</a:t>
            </a:r>
            <a:endParaRPr sz="3000">
              <a:latin typeface="Tahoma"/>
              <a:cs typeface="Tahoma"/>
            </a:endParaRPr>
          </a:p>
        </p:txBody>
      </p:sp>
      <p:pic>
        <p:nvPicPr>
          <p:cNvPr id="4" name="object 4"/>
          <p:cNvPicPr/>
          <p:nvPr/>
        </p:nvPicPr>
        <p:blipFill>
          <a:blip r:embed="rId2" cstate="print"/>
          <a:stretch>
            <a:fillRect/>
          </a:stretch>
        </p:blipFill>
        <p:spPr>
          <a:xfrm>
            <a:off x="50386" y="1926200"/>
            <a:ext cx="9690925" cy="54144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6904990" cy="756920"/>
          </a:xfrm>
          <a:prstGeom prst="rect">
            <a:avLst/>
          </a:prstGeom>
        </p:spPr>
        <p:txBody>
          <a:bodyPr vert="horz" wrap="square" lIns="0" tIns="12700" rIns="0" bIns="0" rtlCol="0">
            <a:spAutoFit/>
          </a:bodyPr>
          <a:lstStyle/>
          <a:p>
            <a:pPr marL="12700">
              <a:lnSpc>
                <a:spcPct val="100000"/>
              </a:lnSpc>
              <a:spcBef>
                <a:spcPts val="100"/>
              </a:spcBef>
            </a:pPr>
            <a:r>
              <a:rPr spc="-250" dirty="0"/>
              <a:t>Decodiﬁcació</a:t>
            </a:r>
            <a:r>
              <a:rPr spc="-280" dirty="0"/>
              <a:t>n</a:t>
            </a:r>
            <a:r>
              <a:rPr spc="-484" dirty="0"/>
              <a:t> </a:t>
            </a:r>
            <a:r>
              <a:rPr spc="-285" dirty="0"/>
              <a:t>de</a:t>
            </a:r>
            <a:r>
              <a:rPr spc="-480" dirty="0"/>
              <a:t> </a:t>
            </a:r>
            <a:r>
              <a:rPr spc="-140" dirty="0"/>
              <a:t>Viterbi</a:t>
            </a:r>
          </a:p>
        </p:txBody>
      </p:sp>
      <p:pic>
        <p:nvPicPr>
          <p:cNvPr id="3" name="object 3"/>
          <p:cNvPicPr/>
          <p:nvPr/>
        </p:nvPicPr>
        <p:blipFill>
          <a:blip r:embed="rId2" cstate="print"/>
          <a:stretch>
            <a:fillRect/>
          </a:stretch>
        </p:blipFill>
        <p:spPr>
          <a:xfrm>
            <a:off x="476250" y="2146300"/>
            <a:ext cx="5073584" cy="4853384"/>
          </a:xfrm>
          <a:prstGeom prst="rect">
            <a:avLst/>
          </a:prstGeom>
        </p:spPr>
      </p:pic>
      <p:sp>
        <p:nvSpPr>
          <p:cNvPr id="5" name="CuadroTexto 4">
            <a:extLst>
              <a:ext uri="{FF2B5EF4-FFF2-40B4-BE49-F238E27FC236}">
                <a16:creationId xmlns:a16="http://schemas.microsoft.com/office/drawing/2014/main" id="{F93FC14A-59C6-45A8-9B02-7BF96C9E2A45}"/>
              </a:ext>
            </a:extLst>
          </p:cNvPr>
          <p:cNvSpPr txBox="1"/>
          <p:nvPr/>
        </p:nvSpPr>
        <p:spPr>
          <a:xfrm>
            <a:off x="5549833" y="2517725"/>
            <a:ext cx="4146617" cy="1815882"/>
          </a:xfrm>
          <a:prstGeom prst="rect">
            <a:avLst/>
          </a:prstGeom>
          <a:noFill/>
        </p:spPr>
        <p:txBody>
          <a:bodyPr wrap="square">
            <a:spAutoFit/>
          </a:bodyPr>
          <a:lstStyle/>
          <a:p>
            <a:pPr algn="just"/>
            <a:r>
              <a:rPr lang="es-ES" sz="1400" b="1" dirty="0"/>
              <a:t>Cada columna son todas las posibles etiquetas que una palabra va a tener, castillo es una persona no un edificio un sustantivo, cada circulo corresponde a una posible categoría gramatical, los círculos en gris tienen una probabilidad cero.</a:t>
            </a:r>
          </a:p>
          <a:p>
            <a:pPr algn="just"/>
            <a:endParaRPr lang="es-ES" sz="1400" b="1" dirty="0"/>
          </a:p>
          <a:p>
            <a:pPr algn="just"/>
            <a:r>
              <a:rPr lang="es-ES" sz="1400" b="1" dirty="0"/>
              <a:t>¿Como esto nos ayuda a entender el algoritmo de </a:t>
            </a:r>
            <a:r>
              <a:rPr lang="es-ES" sz="1400" b="1" dirty="0" err="1"/>
              <a:t>Viterbi</a:t>
            </a:r>
            <a:r>
              <a:rPr lang="es-ES" sz="1400" b="1" dirty="0"/>
              <a:t>? de la siguiente manera.</a:t>
            </a:r>
            <a:endParaRPr lang="es-ES_tradnl" sz="14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6904990" cy="756920"/>
          </a:xfrm>
          <a:prstGeom prst="rect">
            <a:avLst/>
          </a:prstGeom>
        </p:spPr>
        <p:txBody>
          <a:bodyPr vert="horz" wrap="square" lIns="0" tIns="12700" rIns="0" bIns="0" rtlCol="0">
            <a:spAutoFit/>
          </a:bodyPr>
          <a:lstStyle/>
          <a:p>
            <a:pPr marL="12700">
              <a:lnSpc>
                <a:spcPct val="100000"/>
              </a:lnSpc>
              <a:spcBef>
                <a:spcPts val="100"/>
              </a:spcBef>
            </a:pPr>
            <a:r>
              <a:rPr spc="-250" dirty="0"/>
              <a:t>Decodiﬁcació</a:t>
            </a:r>
            <a:r>
              <a:rPr spc="-280" dirty="0"/>
              <a:t>n</a:t>
            </a:r>
            <a:r>
              <a:rPr spc="-484" dirty="0"/>
              <a:t> </a:t>
            </a:r>
            <a:r>
              <a:rPr spc="-285" dirty="0"/>
              <a:t>de</a:t>
            </a:r>
            <a:r>
              <a:rPr spc="-480" dirty="0"/>
              <a:t> </a:t>
            </a:r>
            <a:r>
              <a:rPr spc="-140" dirty="0"/>
              <a:t>Viterbi</a:t>
            </a:r>
          </a:p>
        </p:txBody>
      </p:sp>
      <p:pic>
        <p:nvPicPr>
          <p:cNvPr id="3" name="object 3"/>
          <p:cNvPicPr/>
          <p:nvPr/>
        </p:nvPicPr>
        <p:blipFill>
          <a:blip r:embed="rId2" cstate="print"/>
          <a:stretch>
            <a:fillRect/>
          </a:stretch>
        </p:blipFill>
        <p:spPr>
          <a:xfrm>
            <a:off x="171450" y="2146300"/>
            <a:ext cx="5079864" cy="4859335"/>
          </a:xfrm>
          <a:prstGeom prst="rect">
            <a:avLst/>
          </a:prstGeom>
        </p:spPr>
      </p:pic>
      <p:sp>
        <p:nvSpPr>
          <p:cNvPr id="5" name="CuadroTexto 4">
            <a:extLst>
              <a:ext uri="{FF2B5EF4-FFF2-40B4-BE49-F238E27FC236}">
                <a16:creationId xmlns:a16="http://schemas.microsoft.com/office/drawing/2014/main" id="{FFC7D8A8-8EEB-45B8-8654-0F006B3760EB}"/>
              </a:ext>
            </a:extLst>
          </p:cNvPr>
          <p:cNvSpPr txBox="1"/>
          <p:nvPr/>
        </p:nvSpPr>
        <p:spPr>
          <a:xfrm>
            <a:off x="5251314" y="2178050"/>
            <a:ext cx="4445136" cy="3416320"/>
          </a:xfrm>
          <a:prstGeom prst="rect">
            <a:avLst/>
          </a:prstGeom>
          <a:noFill/>
        </p:spPr>
        <p:txBody>
          <a:bodyPr wrap="square">
            <a:spAutoFit/>
          </a:bodyPr>
          <a:lstStyle/>
          <a:p>
            <a:pPr algn="just"/>
            <a:r>
              <a:rPr lang="es-ES" b="1" dirty="0"/>
              <a:t>Considerando todas las posibles categorías gramaticales de cada palabra vamos creando caminos creando las etiquetas posteriores, cada camino es recorrer la primer etiqueta posible hasta la siguiente posible y </a:t>
            </a:r>
            <a:r>
              <a:rPr lang="es-ES" b="1" dirty="0" err="1"/>
              <a:t>asi</a:t>
            </a:r>
            <a:r>
              <a:rPr lang="es-ES" b="1" dirty="0"/>
              <a:t> hasta llegar a la ultima palabra que contiene la secuencia. De todos esos caminos hay que calcular el mas probable, eso lo hacemos calculando un numero probabilístico que me diga que tan probable es que sea uno de esos caminos y escoger el mayor, eso lo hacemos de la siguiente manera.</a:t>
            </a:r>
            <a:endParaRPr lang="es-ES_tradnl"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6904990" cy="756920"/>
          </a:xfrm>
          <a:prstGeom prst="rect">
            <a:avLst/>
          </a:prstGeom>
        </p:spPr>
        <p:txBody>
          <a:bodyPr vert="horz" wrap="square" lIns="0" tIns="12700" rIns="0" bIns="0" rtlCol="0">
            <a:spAutoFit/>
          </a:bodyPr>
          <a:lstStyle/>
          <a:p>
            <a:pPr marL="12700">
              <a:lnSpc>
                <a:spcPct val="100000"/>
              </a:lnSpc>
              <a:spcBef>
                <a:spcPts val="100"/>
              </a:spcBef>
            </a:pPr>
            <a:r>
              <a:rPr spc="-250" dirty="0"/>
              <a:t>Decodiﬁcació</a:t>
            </a:r>
            <a:r>
              <a:rPr spc="-280" dirty="0"/>
              <a:t>n</a:t>
            </a:r>
            <a:r>
              <a:rPr spc="-484" dirty="0"/>
              <a:t> </a:t>
            </a:r>
            <a:r>
              <a:rPr spc="-285" dirty="0"/>
              <a:t>de</a:t>
            </a:r>
            <a:r>
              <a:rPr spc="-480" dirty="0"/>
              <a:t> </a:t>
            </a:r>
            <a:r>
              <a:rPr spc="-140" dirty="0"/>
              <a:t>Viterbi</a:t>
            </a:r>
          </a:p>
        </p:txBody>
      </p:sp>
      <p:pic>
        <p:nvPicPr>
          <p:cNvPr id="3" name="object 3"/>
          <p:cNvPicPr/>
          <p:nvPr/>
        </p:nvPicPr>
        <p:blipFill>
          <a:blip r:embed="rId2" cstate="print"/>
          <a:stretch>
            <a:fillRect/>
          </a:stretch>
        </p:blipFill>
        <p:spPr>
          <a:xfrm>
            <a:off x="2228850" y="1917700"/>
            <a:ext cx="5087776" cy="486695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6904990" cy="756920"/>
          </a:xfrm>
          <a:prstGeom prst="rect">
            <a:avLst/>
          </a:prstGeom>
        </p:spPr>
        <p:txBody>
          <a:bodyPr vert="horz" wrap="square" lIns="0" tIns="12700" rIns="0" bIns="0" rtlCol="0">
            <a:spAutoFit/>
          </a:bodyPr>
          <a:lstStyle/>
          <a:p>
            <a:pPr marL="12700">
              <a:lnSpc>
                <a:spcPct val="100000"/>
              </a:lnSpc>
              <a:spcBef>
                <a:spcPts val="100"/>
              </a:spcBef>
            </a:pPr>
            <a:r>
              <a:rPr spc="-250" dirty="0"/>
              <a:t>Decodiﬁcació</a:t>
            </a:r>
            <a:r>
              <a:rPr spc="-280" dirty="0"/>
              <a:t>n</a:t>
            </a:r>
            <a:r>
              <a:rPr spc="-484" dirty="0"/>
              <a:t> </a:t>
            </a:r>
            <a:r>
              <a:rPr spc="-285" dirty="0"/>
              <a:t>de</a:t>
            </a:r>
            <a:r>
              <a:rPr spc="-480" dirty="0"/>
              <a:t> </a:t>
            </a:r>
            <a:r>
              <a:rPr spc="-140" dirty="0"/>
              <a:t>Viterbi</a:t>
            </a:r>
          </a:p>
        </p:txBody>
      </p:sp>
      <p:pic>
        <p:nvPicPr>
          <p:cNvPr id="3" name="object 3"/>
          <p:cNvPicPr/>
          <p:nvPr/>
        </p:nvPicPr>
        <p:blipFill>
          <a:blip r:embed="rId2" cstate="print"/>
          <a:stretch>
            <a:fillRect/>
          </a:stretch>
        </p:blipFill>
        <p:spPr>
          <a:xfrm>
            <a:off x="95251" y="2146300"/>
            <a:ext cx="5105400" cy="4859187"/>
          </a:xfrm>
          <a:prstGeom prst="rect">
            <a:avLst/>
          </a:prstGeom>
        </p:spPr>
      </p:pic>
      <p:sp>
        <p:nvSpPr>
          <p:cNvPr id="5" name="CuadroTexto 4">
            <a:extLst>
              <a:ext uri="{FF2B5EF4-FFF2-40B4-BE49-F238E27FC236}">
                <a16:creationId xmlns:a16="http://schemas.microsoft.com/office/drawing/2014/main" id="{7B1177E0-146F-46FE-BC8A-BC7D9CEDDA73}"/>
              </a:ext>
            </a:extLst>
          </p:cNvPr>
          <p:cNvSpPr txBox="1"/>
          <p:nvPr/>
        </p:nvSpPr>
        <p:spPr>
          <a:xfrm>
            <a:off x="5295902" y="2451100"/>
            <a:ext cx="4495798" cy="2677656"/>
          </a:xfrm>
          <a:prstGeom prst="rect">
            <a:avLst/>
          </a:prstGeom>
          <a:noFill/>
        </p:spPr>
        <p:txBody>
          <a:bodyPr wrap="square">
            <a:spAutoFit/>
          </a:bodyPr>
          <a:lstStyle/>
          <a:p>
            <a:pPr algn="just"/>
            <a:r>
              <a:rPr lang="es-ES" sz="1400" b="1" dirty="0"/>
              <a:t>El circulo de sustantivo propio esta en color verde, significa que vamos a analizar lo que sucede en este nodo en particular, vamos a denotar con la letra griega NU, que parece una letra V paréntesis </a:t>
            </a:r>
            <a:r>
              <a:rPr lang="es-ES" sz="1400" b="1" dirty="0" err="1"/>
              <a:t>prop</a:t>
            </a:r>
            <a:r>
              <a:rPr lang="es-ES" sz="1400" b="1" dirty="0"/>
              <a:t> estilizada probabilidad de </a:t>
            </a:r>
            <a:r>
              <a:rPr lang="es-ES" sz="1400" b="1" dirty="0" err="1"/>
              <a:t>viterbi</a:t>
            </a:r>
            <a:r>
              <a:rPr lang="es-ES" sz="1400" b="1" dirty="0"/>
              <a:t> de que la categoría gramatical de castillo sea "PROP" y eso es igual al "producto de la probabilidad inicial" este multiplicado por una "probabilidad condicional" de que ya que la categoría Inicial es PROP la palabra que este ubicada </a:t>
            </a:r>
            <a:r>
              <a:rPr lang="es-ES" sz="1400" b="1" dirty="0" err="1"/>
              <a:t>ahi</a:t>
            </a:r>
            <a:r>
              <a:rPr lang="es-ES" sz="1400" b="1" dirty="0"/>
              <a:t> es castillo, ese calculo lo hacemos para cada una de las celdas de esta columna, de esta manera calculamos la probabilidad de </a:t>
            </a:r>
            <a:r>
              <a:rPr lang="es-ES" sz="1400" b="1" dirty="0" err="1"/>
              <a:t>Viterbi</a:t>
            </a:r>
            <a:r>
              <a:rPr lang="es-ES" sz="1400" b="1" dirty="0"/>
              <a:t> para cada uno de los nodos de la primera columna.</a:t>
            </a:r>
            <a:endParaRPr lang="es-ES_tradnl" sz="1400"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6904990" cy="756920"/>
          </a:xfrm>
          <a:prstGeom prst="rect">
            <a:avLst/>
          </a:prstGeom>
        </p:spPr>
        <p:txBody>
          <a:bodyPr vert="horz" wrap="square" lIns="0" tIns="12700" rIns="0" bIns="0" rtlCol="0">
            <a:spAutoFit/>
          </a:bodyPr>
          <a:lstStyle/>
          <a:p>
            <a:pPr marL="12700">
              <a:lnSpc>
                <a:spcPct val="100000"/>
              </a:lnSpc>
              <a:spcBef>
                <a:spcPts val="100"/>
              </a:spcBef>
            </a:pPr>
            <a:r>
              <a:rPr spc="-250" dirty="0"/>
              <a:t>Decodiﬁcació</a:t>
            </a:r>
            <a:r>
              <a:rPr spc="-280" dirty="0"/>
              <a:t>n</a:t>
            </a:r>
            <a:r>
              <a:rPr spc="-484" dirty="0"/>
              <a:t> </a:t>
            </a:r>
            <a:r>
              <a:rPr spc="-285" dirty="0"/>
              <a:t>de</a:t>
            </a:r>
            <a:r>
              <a:rPr spc="-480" dirty="0"/>
              <a:t> </a:t>
            </a:r>
            <a:r>
              <a:rPr spc="-140" dirty="0"/>
              <a:t>Viterbi</a:t>
            </a:r>
          </a:p>
        </p:txBody>
      </p:sp>
      <p:pic>
        <p:nvPicPr>
          <p:cNvPr id="3" name="object 3"/>
          <p:cNvPicPr/>
          <p:nvPr/>
        </p:nvPicPr>
        <p:blipFill>
          <a:blip r:embed="rId2" cstate="print"/>
          <a:stretch>
            <a:fillRect/>
          </a:stretch>
        </p:blipFill>
        <p:spPr>
          <a:xfrm>
            <a:off x="2340211" y="2070531"/>
            <a:ext cx="5363052" cy="488783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5850" y="262872"/>
            <a:ext cx="6904990" cy="756920"/>
          </a:xfrm>
          <a:prstGeom prst="rect">
            <a:avLst/>
          </a:prstGeom>
        </p:spPr>
        <p:txBody>
          <a:bodyPr vert="horz" wrap="square" lIns="0" tIns="12700" rIns="0" bIns="0" rtlCol="0">
            <a:spAutoFit/>
          </a:bodyPr>
          <a:lstStyle/>
          <a:p>
            <a:pPr marL="12700">
              <a:lnSpc>
                <a:spcPct val="100000"/>
              </a:lnSpc>
              <a:spcBef>
                <a:spcPts val="100"/>
              </a:spcBef>
            </a:pPr>
            <a:r>
              <a:rPr spc="-250" dirty="0"/>
              <a:t>Decodiﬁcació</a:t>
            </a:r>
            <a:r>
              <a:rPr spc="-280" dirty="0"/>
              <a:t>n</a:t>
            </a:r>
            <a:r>
              <a:rPr spc="-484" dirty="0"/>
              <a:t> </a:t>
            </a:r>
            <a:r>
              <a:rPr spc="-285" dirty="0"/>
              <a:t>de</a:t>
            </a:r>
            <a:r>
              <a:rPr spc="-480" dirty="0"/>
              <a:t> </a:t>
            </a:r>
            <a:r>
              <a:rPr spc="-140" dirty="0"/>
              <a:t>Viterbi</a:t>
            </a:r>
          </a:p>
        </p:txBody>
      </p:sp>
      <p:pic>
        <p:nvPicPr>
          <p:cNvPr id="3" name="object 3"/>
          <p:cNvPicPr/>
          <p:nvPr/>
        </p:nvPicPr>
        <p:blipFill>
          <a:blip r:embed="rId2" cstate="print"/>
          <a:stretch>
            <a:fillRect/>
          </a:stretch>
        </p:blipFill>
        <p:spPr>
          <a:xfrm>
            <a:off x="247650" y="2374900"/>
            <a:ext cx="4876800" cy="4702828"/>
          </a:xfrm>
          <a:prstGeom prst="rect">
            <a:avLst/>
          </a:prstGeom>
        </p:spPr>
      </p:pic>
      <p:sp>
        <p:nvSpPr>
          <p:cNvPr id="5" name="CuadroTexto 4">
            <a:extLst>
              <a:ext uri="{FF2B5EF4-FFF2-40B4-BE49-F238E27FC236}">
                <a16:creationId xmlns:a16="http://schemas.microsoft.com/office/drawing/2014/main" id="{1E6B36BE-9FE6-4E36-90AD-B4C472650084}"/>
              </a:ext>
            </a:extLst>
          </p:cNvPr>
          <p:cNvSpPr txBox="1"/>
          <p:nvPr/>
        </p:nvSpPr>
        <p:spPr>
          <a:xfrm>
            <a:off x="5276850" y="1460500"/>
            <a:ext cx="4133850" cy="4832092"/>
          </a:xfrm>
          <a:prstGeom prst="rect">
            <a:avLst/>
          </a:prstGeom>
          <a:noFill/>
        </p:spPr>
        <p:txBody>
          <a:bodyPr wrap="square">
            <a:spAutoFit/>
          </a:bodyPr>
          <a:lstStyle/>
          <a:p>
            <a:pPr algn="just"/>
            <a:r>
              <a:rPr lang="es-ES" sz="1400" b="1" dirty="0"/>
              <a:t>El único nodo que tiene probabilidad no nula en la segunda columna es el de categoría determinante (DET), para calcular la probabilidad de este nodo lo que vamos a hacer es considerar todos los posibles caminos que pasan por ese nodo, vemos que son dos NOUN-DET Y PROP-DET, cada uno de los números tiene una probabilidad asignada que consiste en tomar la probabilidad del estado anterior (V1(PROP)), multiplicar por la probabilidad condicional de la etiqueta anterior y cual </a:t>
            </a:r>
            <a:r>
              <a:rPr lang="es-ES" sz="1400" b="1" dirty="0" err="1"/>
              <a:t>sera</a:t>
            </a:r>
            <a:r>
              <a:rPr lang="es-ES" sz="1400" b="1" dirty="0"/>
              <a:t> la etiqueta siguiente que en este caso </a:t>
            </a:r>
            <a:r>
              <a:rPr lang="es-ES" sz="1400" b="1" dirty="0" err="1"/>
              <a:t>sera</a:t>
            </a:r>
            <a:r>
              <a:rPr lang="es-ES" sz="1400" b="1" dirty="0"/>
              <a:t> de que dado </a:t>
            </a:r>
            <a:r>
              <a:rPr lang="es-ES" sz="1400" b="1" dirty="0" err="1"/>
              <a:t>prop</a:t>
            </a:r>
            <a:r>
              <a:rPr lang="es-ES" sz="1400" b="1" dirty="0"/>
              <a:t> la siguiente sea DET y esto multiplicado por una probabilidad de emisión, que dado que la categoría es DET cual </a:t>
            </a:r>
            <a:r>
              <a:rPr lang="es-ES" sz="1400" b="1" dirty="0" err="1"/>
              <a:t>sera</a:t>
            </a:r>
            <a:r>
              <a:rPr lang="es-ES" sz="1400" b="1" dirty="0"/>
              <a:t> la palabra el, y que tan probable es eso, aplicamos lo mismo a otra ruta con NOUN, y de esos dos números calculamos la probabilidad y tomamos esa como la nueva probabilidad de </a:t>
            </a:r>
            <a:r>
              <a:rPr lang="es-ES" sz="1400" b="1" dirty="0" err="1"/>
              <a:t>Viterbi</a:t>
            </a:r>
            <a:r>
              <a:rPr lang="es-ES" sz="1400" b="1" dirty="0"/>
              <a:t> del nodo que esta en verde en este momento, y </a:t>
            </a:r>
            <a:r>
              <a:rPr lang="es-ES" sz="1400" b="1" dirty="0" err="1"/>
              <a:t>asi</a:t>
            </a:r>
            <a:r>
              <a:rPr lang="es-ES" sz="1400" b="1" dirty="0"/>
              <a:t> subsecuentemente para todos los nodos en la columna, el proceso estará completo cuando hayamos calculado las probabilidades de cada uno de los elementos de esta matriz.</a:t>
            </a:r>
            <a:endParaRPr lang="es-ES_tradnl" sz="1400"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33BE1A2-64B9-431A-A361-B8D099F75225}"/>
              </a:ext>
            </a:extLst>
          </p:cNvPr>
          <p:cNvSpPr txBox="1"/>
          <p:nvPr/>
        </p:nvSpPr>
        <p:spPr>
          <a:xfrm>
            <a:off x="857250" y="165100"/>
            <a:ext cx="8839200" cy="2800767"/>
          </a:xfrm>
          <a:prstGeom prst="rect">
            <a:avLst/>
          </a:prstGeom>
          <a:noFill/>
        </p:spPr>
        <p:txBody>
          <a:bodyPr wrap="square">
            <a:spAutoFit/>
          </a:bodyPr>
          <a:lstStyle/>
          <a:p>
            <a:pPr algn="just"/>
            <a:r>
              <a:rPr lang="es-ES" sz="1600" dirty="0"/>
              <a:t>En la clase anterior vimos como funciona el algoritmo de </a:t>
            </a:r>
            <a:r>
              <a:rPr lang="es-ES" sz="1600" dirty="0" err="1"/>
              <a:t>Viterbi</a:t>
            </a:r>
            <a:r>
              <a:rPr lang="es-ES" sz="1600" dirty="0"/>
              <a:t>, este asigna probabilidades a cada elemento en una matriz que combina filas de categorías gramaticales y columnas de palabras en una secuencia, la idea es que con este algoritmo que con estas probabilidades el puede determinar cual es la secuencia de etiquetas mas probable para esa secuencia que nosotros le estamos dando al modelo como entrada. Veamos ahora como en profundidad son estos cálculos de probabilidades y entender la matriz mencionada.</a:t>
            </a:r>
          </a:p>
          <a:p>
            <a:pPr algn="just"/>
            <a:endParaRPr lang="es-ES" sz="1600" dirty="0"/>
          </a:p>
          <a:p>
            <a:pPr algn="just"/>
            <a:r>
              <a:rPr lang="es-ES" sz="1600" dirty="0"/>
              <a:t>Retomamos el ejemplo anterior donde castillo es el apellido de una persona, donde los nodos contienen las etiquetas gramaticales, pero solo los azules tienen probabilidad no nula, de esta manera en la primer columna solo vamos a calcular 2 probabilidades que corresponden con los nodos que indican la categoría de sustantivo (</a:t>
            </a:r>
            <a:r>
              <a:rPr lang="es-ES" sz="1600" dirty="0" err="1"/>
              <a:t>noun</a:t>
            </a:r>
            <a:r>
              <a:rPr lang="es-ES" sz="1600" dirty="0"/>
              <a:t>) o sustantivo propio (</a:t>
            </a:r>
            <a:r>
              <a:rPr lang="es-ES" sz="1600" dirty="0" err="1"/>
              <a:t>prop</a:t>
            </a:r>
            <a:r>
              <a:rPr lang="es-ES" sz="1600" dirty="0"/>
              <a:t>).</a:t>
            </a:r>
            <a:endParaRPr lang="es-ES_tradnl" sz="1600" dirty="0"/>
          </a:p>
        </p:txBody>
      </p:sp>
      <p:pic>
        <p:nvPicPr>
          <p:cNvPr id="5" name="Imagen 4">
            <a:extLst>
              <a:ext uri="{FF2B5EF4-FFF2-40B4-BE49-F238E27FC236}">
                <a16:creationId xmlns:a16="http://schemas.microsoft.com/office/drawing/2014/main" id="{8F965455-5921-4B4D-87F9-5B2C66D3EB09}"/>
              </a:ext>
            </a:extLst>
          </p:cNvPr>
          <p:cNvPicPr>
            <a:picLocks noChangeAspect="1"/>
          </p:cNvPicPr>
          <p:nvPr/>
        </p:nvPicPr>
        <p:blipFill>
          <a:blip r:embed="rId2"/>
          <a:stretch>
            <a:fillRect/>
          </a:stretch>
        </p:blipFill>
        <p:spPr>
          <a:xfrm>
            <a:off x="1695450" y="3060700"/>
            <a:ext cx="7391400" cy="3642796"/>
          </a:xfrm>
          <a:prstGeom prst="rect">
            <a:avLst/>
          </a:prstGeom>
        </p:spPr>
      </p:pic>
    </p:spTree>
    <p:extLst>
      <p:ext uri="{BB962C8B-B14F-4D97-AF65-F5344CB8AC3E}">
        <p14:creationId xmlns:p14="http://schemas.microsoft.com/office/powerpoint/2010/main" val="3213421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6DA5B2A-B451-49BF-A893-BCDB1EF4470A}"/>
              </a:ext>
            </a:extLst>
          </p:cNvPr>
          <p:cNvSpPr txBox="1"/>
          <p:nvPr/>
        </p:nvSpPr>
        <p:spPr>
          <a:xfrm>
            <a:off x="990600" y="241300"/>
            <a:ext cx="3886200" cy="1231106"/>
          </a:xfrm>
          <a:prstGeom prst="rect">
            <a:avLst/>
          </a:prstGeom>
          <a:noFill/>
        </p:spPr>
        <p:txBody>
          <a:bodyPr wrap="square">
            <a:spAutoFit/>
          </a:bodyPr>
          <a:lstStyle/>
          <a:p>
            <a:pPr algn="just"/>
            <a:r>
              <a:rPr lang="es-ES" sz="1400" dirty="0"/>
              <a:t>Una vez calculadas las probabilidades de cada columna, podemos empezar a visualizar la matriz, donde cada palabra de la frase sea una columna, y las filas serán las etiquetas gramaticales.</a:t>
            </a:r>
          </a:p>
          <a:p>
            <a:endParaRPr lang="es-ES" dirty="0"/>
          </a:p>
        </p:txBody>
      </p:sp>
      <p:pic>
        <p:nvPicPr>
          <p:cNvPr id="5" name="Imagen 4">
            <a:extLst>
              <a:ext uri="{FF2B5EF4-FFF2-40B4-BE49-F238E27FC236}">
                <a16:creationId xmlns:a16="http://schemas.microsoft.com/office/drawing/2014/main" id="{D10ECC9D-AA90-4C79-A55B-0456C2618E5E}"/>
              </a:ext>
            </a:extLst>
          </p:cNvPr>
          <p:cNvPicPr>
            <a:picLocks noChangeAspect="1"/>
          </p:cNvPicPr>
          <p:nvPr/>
        </p:nvPicPr>
        <p:blipFill rotWithShape="1">
          <a:blip r:embed="rId2"/>
          <a:srcRect t="6577"/>
          <a:stretch/>
        </p:blipFill>
        <p:spPr>
          <a:xfrm>
            <a:off x="5219700" y="129381"/>
            <a:ext cx="4171950" cy="2156744"/>
          </a:xfrm>
          <a:prstGeom prst="rect">
            <a:avLst/>
          </a:prstGeom>
        </p:spPr>
      </p:pic>
      <p:sp>
        <p:nvSpPr>
          <p:cNvPr id="7" name="CuadroTexto 6">
            <a:extLst>
              <a:ext uri="{FF2B5EF4-FFF2-40B4-BE49-F238E27FC236}">
                <a16:creationId xmlns:a16="http://schemas.microsoft.com/office/drawing/2014/main" id="{52FFA060-ED77-4593-9EDA-2C94F606FE14}"/>
              </a:ext>
            </a:extLst>
          </p:cNvPr>
          <p:cNvSpPr txBox="1"/>
          <p:nvPr/>
        </p:nvSpPr>
        <p:spPr>
          <a:xfrm>
            <a:off x="285750" y="2609625"/>
            <a:ext cx="9067800" cy="584775"/>
          </a:xfrm>
          <a:prstGeom prst="rect">
            <a:avLst/>
          </a:prstGeom>
          <a:noFill/>
        </p:spPr>
        <p:txBody>
          <a:bodyPr wrap="square">
            <a:spAutoFit/>
          </a:bodyPr>
          <a:lstStyle/>
          <a:p>
            <a:pPr algn="just"/>
            <a:r>
              <a:rPr lang="es-ES" sz="1400" dirty="0"/>
              <a:t>El siguiente paso es asignar las probabilidades a la columna 2 primer elemento en sus dos caminos para llegar al nodo</a:t>
            </a:r>
          </a:p>
          <a:p>
            <a:endParaRPr lang="es-ES" dirty="0"/>
          </a:p>
        </p:txBody>
      </p:sp>
      <p:pic>
        <p:nvPicPr>
          <p:cNvPr id="8" name="Imagen 7">
            <a:extLst>
              <a:ext uri="{FF2B5EF4-FFF2-40B4-BE49-F238E27FC236}">
                <a16:creationId xmlns:a16="http://schemas.microsoft.com/office/drawing/2014/main" id="{CD49651A-469D-4B02-87C3-E301EAC26A39}"/>
              </a:ext>
            </a:extLst>
          </p:cNvPr>
          <p:cNvPicPr>
            <a:picLocks noChangeAspect="1"/>
          </p:cNvPicPr>
          <p:nvPr/>
        </p:nvPicPr>
        <p:blipFill>
          <a:blip r:embed="rId3"/>
          <a:stretch>
            <a:fillRect/>
          </a:stretch>
        </p:blipFill>
        <p:spPr>
          <a:xfrm>
            <a:off x="628650" y="3060699"/>
            <a:ext cx="8420102" cy="4084001"/>
          </a:xfrm>
          <a:prstGeom prst="rect">
            <a:avLst/>
          </a:prstGeom>
        </p:spPr>
      </p:pic>
    </p:spTree>
    <p:extLst>
      <p:ext uri="{BB962C8B-B14F-4D97-AF65-F5344CB8AC3E}">
        <p14:creationId xmlns:p14="http://schemas.microsoft.com/office/powerpoint/2010/main" val="4137216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2ECA249-FC19-4C72-933E-2B36D28B5659}"/>
              </a:ext>
            </a:extLst>
          </p:cNvPr>
          <p:cNvSpPr txBox="1"/>
          <p:nvPr/>
        </p:nvSpPr>
        <p:spPr>
          <a:xfrm>
            <a:off x="857250" y="241300"/>
            <a:ext cx="8763000" cy="523220"/>
          </a:xfrm>
          <a:prstGeom prst="rect">
            <a:avLst/>
          </a:prstGeom>
          <a:noFill/>
        </p:spPr>
        <p:txBody>
          <a:bodyPr wrap="square">
            <a:spAutoFit/>
          </a:bodyPr>
          <a:lstStyle/>
          <a:p>
            <a:pPr algn="just"/>
            <a:r>
              <a:rPr lang="es-ES" sz="1400" dirty="0"/>
              <a:t>La probabilidad a seria igual a Probabilidad de </a:t>
            </a:r>
            <a:r>
              <a:rPr lang="es-ES" sz="1400" dirty="0" err="1"/>
              <a:t>viterbi</a:t>
            </a:r>
            <a:r>
              <a:rPr lang="es-ES" sz="1400" dirty="0"/>
              <a:t> de la etiqueta por la probabilidad de transición, por la probabilidad de emisión.</a:t>
            </a:r>
            <a:endParaRPr lang="es-ES_tradnl" sz="1400" dirty="0"/>
          </a:p>
        </p:txBody>
      </p:sp>
      <p:pic>
        <p:nvPicPr>
          <p:cNvPr id="4" name="Imagen 3">
            <a:extLst>
              <a:ext uri="{FF2B5EF4-FFF2-40B4-BE49-F238E27FC236}">
                <a16:creationId xmlns:a16="http://schemas.microsoft.com/office/drawing/2014/main" id="{3BFD9F78-D9DE-4772-B53B-FD786124E4B3}"/>
              </a:ext>
            </a:extLst>
          </p:cNvPr>
          <p:cNvPicPr>
            <a:picLocks noChangeAspect="1"/>
          </p:cNvPicPr>
          <p:nvPr/>
        </p:nvPicPr>
        <p:blipFill>
          <a:blip r:embed="rId2"/>
          <a:stretch>
            <a:fillRect/>
          </a:stretch>
        </p:blipFill>
        <p:spPr>
          <a:xfrm>
            <a:off x="2990850" y="546100"/>
            <a:ext cx="5791200" cy="2918581"/>
          </a:xfrm>
          <a:prstGeom prst="rect">
            <a:avLst/>
          </a:prstGeom>
        </p:spPr>
      </p:pic>
      <p:sp>
        <p:nvSpPr>
          <p:cNvPr id="6" name="CuadroTexto 5">
            <a:extLst>
              <a:ext uri="{FF2B5EF4-FFF2-40B4-BE49-F238E27FC236}">
                <a16:creationId xmlns:a16="http://schemas.microsoft.com/office/drawing/2014/main" id="{F550209C-36E0-488F-988F-F7F5DF7FE7D1}"/>
              </a:ext>
            </a:extLst>
          </p:cNvPr>
          <p:cNvSpPr txBox="1"/>
          <p:nvPr/>
        </p:nvSpPr>
        <p:spPr>
          <a:xfrm>
            <a:off x="38100" y="3477381"/>
            <a:ext cx="9620250" cy="523220"/>
          </a:xfrm>
          <a:prstGeom prst="rect">
            <a:avLst/>
          </a:prstGeom>
          <a:noFill/>
        </p:spPr>
        <p:txBody>
          <a:bodyPr wrap="square">
            <a:spAutoFit/>
          </a:bodyPr>
          <a:lstStyle/>
          <a:p>
            <a:pPr algn="just"/>
            <a:r>
              <a:rPr lang="es-ES" sz="1400" dirty="0"/>
              <a:t>Mientras que la probabilidad de </a:t>
            </a:r>
            <a:r>
              <a:rPr lang="es-ES" sz="1400" dirty="0" err="1"/>
              <a:t>Viterbi</a:t>
            </a:r>
            <a:r>
              <a:rPr lang="es-ES" sz="1400" dirty="0"/>
              <a:t> V2 </a:t>
            </a:r>
            <a:r>
              <a:rPr lang="es-ES" sz="1400" dirty="0" err="1"/>
              <a:t>sera</a:t>
            </a:r>
            <a:r>
              <a:rPr lang="es-ES" sz="1400" dirty="0"/>
              <a:t> la mayor entre a1 y a2, lo siguiente es aplicar el mismo concepto al nodo PRON, hecho esto asignamos los valores a la matriz</a:t>
            </a:r>
            <a:endParaRPr lang="es-ES_tradnl" sz="1400" dirty="0"/>
          </a:p>
        </p:txBody>
      </p:sp>
      <p:pic>
        <p:nvPicPr>
          <p:cNvPr id="1026" name="Picture 2" descr="viterbi_11">
            <a:extLst>
              <a:ext uri="{FF2B5EF4-FFF2-40B4-BE49-F238E27FC236}">
                <a16:creationId xmlns:a16="http://schemas.microsoft.com/office/drawing/2014/main" id="{FD762336-6DDD-4866-A0BB-9B8BC67EA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110922"/>
            <a:ext cx="5715000" cy="2988378"/>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9DEAF7C6-BA98-4975-9E10-20969D28DB76}"/>
              </a:ext>
            </a:extLst>
          </p:cNvPr>
          <p:cNvSpPr txBox="1"/>
          <p:nvPr/>
        </p:nvSpPr>
        <p:spPr>
          <a:xfrm>
            <a:off x="5810250" y="4110922"/>
            <a:ext cx="3733800" cy="2677656"/>
          </a:xfrm>
          <a:prstGeom prst="rect">
            <a:avLst/>
          </a:prstGeom>
          <a:noFill/>
        </p:spPr>
        <p:txBody>
          <a:bodyPr wrap="square">
            <a:spAutoFit/>
          </a:bodyPr>
          <a:lstStyle/>
          <a:p>
            <a:pPr algn="just"/>
            <a:r>
              <a:rPr lang="es-ES" sz="1400" dirty="0"/>
              <a:t>El algoritmo de </a:t>
            </a:r>
            <a:r>
              <a:rPr lang="es-ES" sz="1400" dirty="0" err="1"/>
              <a:t>viterbi</a:t>
            </a:r>
            <a:r>
              <a:rPr lang="es-ES" sz="1400" dirty="0"/>
              <a:t> termina cuando hemos calculado las probabilidades de todos los elementos de esta matriz.</a:t>
            </a:r>
          </a:p>
          <a:p>
            <a:pPr algn="just"/>
            <a:endParaRPr lang="es-ES" sz="1400" dirty="0"/>
          </a:p>
          <a:p>
            <a:pPr algn="just"/>
            <a:r>
              <a:rPr lang="es-ES" sz="1400" dirty="0"/>
              <a:t>En resumen el algoritmo de </a:t>
            </a:r>
            <a:r>
              <a:rPr lang="es-ES" sz="1400" dirty="0" err="1"/>
              <a:t>Viterbi</a:t>
            </a:r>
            <a:r>
              <a:rPr lang="es-ES" sz="1400" dirty="0"/>
              <a:t> mediante la búsqueda de posibles caminos de etiquetas calcula una probabilidad a cada elemento de una matriz donde esas probabilidades las llamamos probabilidades de </a:t>
            </a:r>
            <a:r>
              <a:rPr lang="es-ES" sz="1400" dirty="0" err="1"/>
              <a:t>Viterbi</a:t>
            </a:r>
            <a:r>
              <a:rPr lang="es-ES" sz="1400" dirty="0"/>
              <a:t>, el objetivo de encontrar la secuencia mas probable consiste en encontrar el camino cuyas probabilidades de </a:t>
            </a:r>
            <a:r>
              <a:rPr lang="es-ES" sz="1400" dirty="0" err="1"/>
              <a:t>Viterbi</a:t>
            </a:r>
            <a:r>
              <a:rPr lang="es-ES" sz="1400" dirty="0"/>
              <a:t> son mas grandes.</a:t>
            </a:r>
            <a:endParaRPr lang="es-ES_tradnl" sz="1400" dirty="0"/>
          </a:p>
        </p:txBody>
      </p:sp>
    </p:spTree>
    <p:extLst>
      <p:ext uri="{BB962C8B-B14F-4D97-AF65-F5344CB8AC3E}">
        <p14:creationId xmlns:p14="http://schemas.microsoft.com/office/powerpoint/2010/main" val="1689044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91700" cy="7340600"/>
          </a:xfrm>
          <a:custGeom>
            <a:avLst/>
            <a:gdLst/>
            <a:ahLst/>
            <a:cxnLst/>
            <a:rect l="l" t="t" r="r" b="b"/>
            <a:pathLst>
              <a:path w="9791700" h="7340600">
                <a:moveTo>
                  <a:pt x="9791699" y="7340599"/>
                </a:moveTo>
                <a:lnTo>
                  <a:pt x="0" y="7340599"/>
                </a:lnTo>
                <a:lnTo>
                  <a:pt x="0" y="0"/>
                </a:lnTo>
                <a:lnTo>
                  <a:pt x="9791699" y="0"/>
                </a:lnTo>
                <a:lnTo>
                  <a:pt x="9791699" y="7340599"/>
                </a:lnTo>
                <a:close/>
              </a:path>
            </a:pathLst>
          </a:custGeom>
          <a:solidFill>
            <a:srgbClr val="058ECD"/>
          </a:solidFill>
        </p:spPr>
        <p:txBody>
          <a:bodyPr wrap="square" lIns="0" tIns="0" rIns="0" bIns="0" rtlCol="0"/>
          <a:lstStyle/>
          <a:p>
            <a:endParaRPr/>
          </a:p>
        </p:txBody>
      </p:sp>
      <p:sp>
        <p:nvSpPr>
          <p:cNvPr id="3" name="object 3"/>
          <p:cNvSpPr/>
          <p:nvPr/>
        </p:nvSpPr>
        <p:spPr>
          <a:xfrm>
            <a:off x="4024050" y="5488835"/>
            <a:ext cx="1743710" cy="0"/>
          </a:xfrm>
          <a:custGeom>
            <a:avLst/>
            <a:gdLst/>
            <a:ahLst/>
            <a:cxnLst/>
            <a:rect l="l" t="t" r="r" b="b"/>
            <a:pathLst>
              <a:path w="1743710">
                <a:moveTo>
                  <a:pt x="0" y="0"/>
                </a:moveTo>
                <a:lnTo>
                  <a:pt x="1743599" y="0"/>
                </a:lnTo>
              </a:path>
            </a:pathLst>
          </a:custGeom>
          <a:ln w="114299">
            <a:solidFill>
              <a:srgbClr val="FFFFFF"/>
            </a:solidFill>
          </a:ln>
        </p:spPr>
        <p:txBody>
          <a:bodyPr wrap="square" lIns="0" tIns="0" rIns="0" bIns="0" rtlCol="0"/>
          <a:lstStyle/>
          <a:p>
            <a:endParaRPr/>
          </a:p>
        </p:txBody>
      </p:sp>
      <p:sp>
        <p:nvSpPr>
          <p:cNvPr id="4" name="object 4"/>
          <p:cNvSpPr txBox="1"/>
          <p:nvPr/>
        </p:nvSpPr>
        <p:spPr>
          <a:xfrm>
            <a:off x="1289211" y="1391203"/>
            <a:ext cx="7466330" cy="756920"/>
          </a:xfrm>
          <a:prstGeom prst="rect">
            <a:avLst/>
          </a:prstGeom>
        </p:spPr>
        <p:txBody>
          <a:bodyPr vert="horz" wrap="square" lIns="0" tIns="12700" rIns="0" bIns="0" rtlCol="0">
            <a:spAutoFit/>
          </a:bodyPr>
          <a:lstStyle/>
          <a:p>
            <a:pPr marL="12700">
              <a:lnSpc>
                <a:spcPct val="100000"/>
              </a:lnSpc>
              <a:spcBef>
                <a:spcPts val="100"/>
              </a:spcBef>
            </a:pPr>
            <a:r>
              <a:rPr sz="4800" b="1" spc="10" dirty="0">
                <a:solidFill>
                  <a:srgbClr val="FFFFFF"/>
                </a:solidFill>
                <a:latin typeface="Tahoma"/>
                <a:cs typeface="Tahoma"/>
              </a:rPr>
              <a:t>Mi</a:t>
            </a:r>
            <a:r>
              <a:rPr sz="4800" b="1" spc="-480" dirty="0">
                <a:solidFill>
                  <a:srgbClr val="FFFFFF"/>
                </a:solidFill>
                <a:latin typeface="Tahoma"/>
                <a:cs typeface="Tahoma"/>
              </a:rPr>
              <a:t> </a:t>
            </a:r>
            <a:r>
              <a:rPr sz="4800" b="1" spc="-325" dirty="0">
                <a:solidFill>
                  <a:srgbClr val="FFFFFF"/>
                </a:solidFill>
                <a:latin typeface="Tahoma"/>
                <a:cs typeface="Tahoma"/>
              </a:rPr>
              <a:t>herman</a:t>
            </a:r>
            <a:r>
              <a:rPr sz="4800" b="1" spc="-310" dirty="0">
                <a:solidFill>
                  <a:srgbClr val="FFFFFF"/>
                </a:solidFill>
                <a:latin typeface="Tahoma"/>
                <a:cs typeface="Tahoma"/>
              </a:rPr>
              <a:t>o</a:t>
            </a:r>
            <a:r>
              <a:rPr sz="4800" b="1" spc="-484" dirty="0">
                <a:solidFill>
                  <a:srgbClr val="FFFFFF"/>
                </a:solidFill>
                <a:latin typeface="Tahoma"/>
                <a:cs typeface="Tahoma"/>
              </a:rPr>
              <a:t> </a:t>
            </a:r>
            <a:r>
              <a:rPr sz="4800" b="1" spc="-360" dirty="0">
                <a:solidFill>
                  <a:srgbClr val="FFFFFF"/>
                </a:solidFill>
                <a:latin typeface="Tahoma"/>
                <a:cs typeface="Tahoma"/>
              </a:rPr>
              <a:t>e</a:t>
            </a:r>
            <a:r>
              <a:rPr sz="4800" b="1" spc="-310" dirty="0">
                <a:solidFill>
                  <a:srgbClr val="FFFFFF"/>
                </a:solidFill>
                <a:latin typeface="Tahoma"/>
                <a:cs typeface="Tahoma"/>
              </a:rPr>
              <a:t>s</a:t>
            </a:r>
            <a:r>
              <a:rPr sz="4800" b="1" spc="-484" dirty="0">
                <a:solidFill>
                  <a:srgbClr val="FFFFFF"/>
                </a:solidFill>
                <a:latin typeface="Tahoma"/>
                <a:cs typeface="Tahoma"/>
              </a:rPr>
              <a:t> </a:t>
            </a:r>
            <a:r>
              <a:rPr sz="4800" b="1" spc="-365" dirty="0">
                <a:solidFill>
                  <a:srgbClr val="FFFFFF"/>
                </a:solidFill>
                <a:latin typeface="Tahoma"/>
                <a:cs typeface="Tahoma"/>
              </a:rPr>
              <a:t>un</a:t>
            </a:r>
            <a:r>
              <a:rPr sz="4800" b="1" spc="-335" dirty="0">
                <a:solidFill>
                  <a:srgbClr val="FFFFFF"/>
                </a:solidFill>
                <a:latin typeface="Tahoma"/>
                <a:cs typeface="Tahoma"/>
              </a:rPr>
              <a:t>a</a:t>
            </a:r>
            <a:r>
              <a:rPr sz="4800" b="1" spc="-484" dirty="0">
                <a:solidFill>
                  <a:srgbClr val="FFFFFF"/>
                </a:solidFill>
                <a:latin typeface="Tahoma"/>
                <a:cs typeface="Tahoma"/>
              </a:rPr>
              <a:t> </a:t>
            </a:r>
            <a:r>
              <a:rPr sz="4800" b="1" spc="-295" dirty="0">
                <a:solidFill>
                  <a:srgbClr val="FFFFFF"/>
                </a:solidFill>
                <a:latin typeface="Tahoma"/>
                <a:cs typeface="Tahoma"/>
              </a:rPr>
              <a:t>persona</a:t>
            </a:r>
            <a:endParaRPr sz="4800">
              <a:latin typeface="Tahoma"/>
              <a:cs typeface="Tahoma"/>
            </a:endParaRPr>
          </a:p>
        </p:txBody>
      </p:sp>
      <p:sp>
        <p:nvSpPr>
          <p:cNvPr id="5" name="object 5"/>
          <p:cNvSpPr txBox="1"/>
          <p:nvPr/>
        </p:nvSpPr>
        <p:spPr>
          <a:xfrm>
            <a:off x="3598229" y="2124628"/>
            <a:ext cx="2858770" cy="756920"/>
          </a:xfrm>
          <a:prstGeom prst="rect">
            <a:avLst/>
          </a:prstGeom>
        </p:spPr>
        <p:txBody>
          <a:bodyPr vert="horz" wrap="square" lIns="0" tIns="12700" rIns="0" bIns="0" rtlCol="0">
            <a:spAutoFit/>
          </a:bodyPr>
          <a:lstStyle/>
          <a:p>
            <a:pPr marL="12700">
              <a:lnSpc>
                <a:spcPct val="100000"/>
              </a:lnSpc>
              <a:spcBef>
                <a:spcPts val="100"/>
              </a:spcBef>
            </a:pPr>
            <a:r>
              <a:rPr sz="4800" b="1" spc="-365" dirty="0">
                <a:solidFill>
                  <a:srgbClr val="FFFFFF"/>
                </a:solidFill>
                <a:latin typeface="Tahoma"/>
                <a:cs typeface="Tahoma"/>
              </a:rPr>
              <a:t>muy</a:t>
            </a:r>
            <a:r>
              <a:rPr sz="4800" b="1" spc="-480" dirty="0">
                <a:solidFill>
                  <a:srgbClr val="FFFFFF"/>
                </a:solidFill>
                <a:latin typeface="Tahoma"/>
                <a:cs typeface="Tahoma"/>
              </a:rPr>
              <a:t> </a:t>
            </a:r>
            <a:r>
              <a:rPr sz="4800" b="1" spc="-270" dirty="0">
                <a:solidFill>
                  <a:srgbClr val="002E4E"/>
                </a:solidFill>
                <a:latin typeface="Tahoma"/>
                <a:cs typeface="Tahoma"/>
              </a:rPr>
              <a:t>noble</a:t>
            </a:r>
            <a:endParaRPr sz="4800">
              <a:latin typeface="Tahoma"/>
              <a:cs typeface="Tahoma"/>
            </a:endParaRPr>
          </a:p>
        </p:txBody>
      </p:sp>
      <p:sp>
        <p:nvSpPr>
          <p:cNvPr id="6" name="object 6"/>
          <p:cNvSpPr txBox="1"/>
          <p:nvPr/>
        </p:nvSpPr>
        <p:spPr>
          <a:xfrm>
            <a:off x="1548140" y="3591478"/>
            <a:ext cx="6955155" cy="1490345"/>
          </a:xfrm>
          <a:prstGeom prst="rect">
            <a:avLst/>
          </a:prstGeom>
        </p:spPr>
        <p:txBody>
          <a:bodyPr vert="horz" wrap="square" lIns="0" tIns="10160" rIns="0" bIns="0" rtlCol="0">
            <a:spAutoFit/>
          </a:bodyPr>
          <a:lstStyle/>
          <a:p>
            <a:pPr marL="12700" marR="5080" indent="465455">
              <a:lnSpc>
                <a:spcPct val="100299"/>
              </a:lnSpc>
              <a:spcBef>
                <a:spcPts val="80"/>
              </a:spcBef>
            </a:pPr>
            <a:r>
              <a:rPr sz="4800" b="1" spc="-245" dirty="0">
                <a:solidFill>
                  <a:srgbClr val="FFFFFF"/>
                </a:solidFill>
                <a:latin typeface="Tahoma"/>
                <a:cs typeface="Tahoma"/>
              </a:rPr>
              <a:t>E</a:t>
            </a:r>
            <a:r>
              <a:rPr sz="4800" b="1" spc="-120" dirty="0">
                <a:solidFill>
                  <a:srgbClr val="FFFFFF"/>
                </a:solidFill>
                <a:latin typeface="Tahoma"/>
                <a:cs typeface="Tahoma"/>
              </a:rPr>
              <a:t>l</a:t>
            </a:r>
            <a:r>
              <a:rPr sz="4800" b="1" spc="-475" dirty="0">
                <a:solidFill>
                  <a:srgbClr val="FFFFFF"/>
                </a:solidFill>
                <a:latin typeface="Tahoma"/>
                <a:cs typeface="Tahoma"/>
              </a:rPr>
              <a:t> </a:t>
            </a:r>
            <a:r>
              <a:rPr sz="4800" b="1" spc="-265" dirty="0">
                <a:solidFill>
                  <a:srgbClr val="002E4E"/>
                </a:solidFill>
                <a:latin typeface="Tahoma"/>
                <a:cs typeface="Tahoma"/>
              </a:rPr>
              <a:t>nobl</a:t>
            </a:r>
            <a:r>
              <a:rPr sz="4800" b="1" spc="-280" dirty="0">
                <a:solidFill>
                  <a:srgbClr val="002E4E"/>
                </a:solidFill>
                <a:latin typeface="Tahoma"/>
                <a:cs typeface="Tahoma"/>
              </a:rPr>
              <a:t>e</a:t>
            </a:r>
            <a:r>
              <a:rPr sz="4800" b="1" spc="-475" dirty="0">
                <a:solidFill>
                  <a:srgbClr val="002E4E"/>
                </a:solidFill>
                <a:latin typeface="Tahoma"/>
                <a:cs typeface="Tahoma"/>
              </a:rPr>
              <a:t> </a:t>
            </a:r>
            <a:r>
              <a:rPr sz="4800" b="1" spc="-240" dirty="0">
                <a:solidFill>
                  <a:srgbClr val="FFFFFF"/>
                </a:solidFill>
                <a:latin typeface="Tahoma"/>
                <a:cs typeface="Tahoma"/>
              </a:rPr>
              <a:t>del</a:t>
            </a:r>
            <a:r>
              <a:rPr sz="4800" b="1" spc="-480" dirty="0">
                <a:solidFill>
                  <a:srgbClr val="FFFFFF"/>
                </a:solidFill>
                <a:latin typeface="Tahoma"/>
                <a:cs typeface="Tahoma"/>
              </a:rPr>
              <a:t> </a:t>
            </a:r>
            <a:r>
              <a:rPr sz="4800" b="1" spc="-225" dirty="0">
                <a:solidFill>
                  <a:srgbClr val="FFFFFF"/>
                </a:solidFill>
                <a:latin typeface="Tahoma"/>
                <a:cs typeface="Tahoma"/>
              </a:rPr>
              <a:t>castillo</a:t>
            </a:r>
            <a:r>
              <a:rPr sz="4800" b="1" spc="-480" dirty="0">
                <a:solidFill>
                  <a:srgbClr val="FFFFFF"/>
                </a:solidFill>
                <a:latin typeface="Tahoma"/>
                <a:cs typeface="Tahoma"/>
              </a:rPr>
              <a:t> </a:t>
            </a:r>
            <a:r>
              <a:rPr sz="4800" b="1" spc="-220" dirty="0">
                <a:solidFill>
                  <a:srgbClr val="FFFFFF"/>
                </a:solidFill>
                <a:latin typeface="Tahoma"/>
                <a:cs typeface="Tahoma"/>
              </a:rPr>
              <a:t>no  </a:t>
            </a:r>
            <a:r>
              <a:rPr sz="4800" b="1" spc="-245" dirty="0">
                <a:solidFill>
                  <a:srgbClr val="FFFFFF"/>
                </a:solidFill>
                <a:latin typeface="Tahoma"/>
                <a:cs typeface="Tahoma"/>
              </a:rPr>
              <a:t>quiere</a:t>
            </a:r>
            <a:r>
              <a:rPr sz="4800" b="1" spc="-480" dirty="0">
                <a:solidFill>
                  <a:srgbClr val="FFFFFF"/>
                </a:solidFill>
                <a:latin typeface="Tahoma"/>
                <a:cs typeface="Tahoma"/>
              </a:rPr>
              <a:t> </a:t>
            </a:r>
            <a:r>
              <a:rPr sz="4800" b="1" spc="-450" dirty="0">
                <a:solidFill>
                  <a:srgbClr val="FFFFFF"/>
                </a:solidFill>
                <a:latin typeface="Tahoma"/>
                <a:cs typeface="Tahoma"/>
              </a:rPr>
              <a:t>a</a:t>
            </a:r>
            <a:r>
              <a:rPr sz="4800" b="1" spc="-285" dirty="0">
                <a:solidFill>
                  <a:srgbClr val="FFFFFF"/>
                </a:solidFill>
                <a:latin typeface="Tahoma"/>
                <a:cs typeface="Tahoma"/>
              </a:rPr>
              <a:t>yuda</a:t>
            </a:r>
            <a:r>
              <a:rPr sz="4800" b="1" spc="-200" dirty="0">
                <a:solidFill>
                  <a:srgbClr val="FFFFFF"/>
                </a:solidFill>
                <a:latin typeface="Tahoma"/>
                <a:cs typeface="Tahoma"/>
              </a:rPr>
              <a:t>r</a:t>
            </a:r>
            <a:r>
              <a:rPr sz="4800" b="1" spc="-484" dirty="0">
                <a:solidFill>
                  <a:srgbClr val="FFFFFF"/>
                </a:solidFill>
                <a:latin typeface="Tahoma"/>
                <a:cs typeface="Tahoma"/>
              </a:rPr>
              <a:t> </a:t>
            </a:r>
            <a:r>
              <a:rPr sz="4800" b="1" spc="-365" dirty="0">
                <a:solidFill>
                  <a:srgbClr val="FFFFFF"/>
                </a:solidFill>
                <a:latin typeface="Tahoma"/>
                <a:cs typeface="Tahoma"/>
              </a:rPr>
              <a:t>a</a:t>
            </a:r>
            <a:r>
              <a:rPr sz="4800" b="1" spc="-484" dirty="0">
                <a:solidFill>
                  <a:srgbClr val="FFFFFF"/>
                </a:solidFill>
                <a:latin typeface="Tahoma"/>
                <a:cs typeface="Tahoma"/>
              </a:rPr>
              <a:t> </a:t>
            </a:r>
            <a:r>
              <a:rPr sz="4800" b="1" spc="-360" dirty="0">
                <a:solidFill>
                  <a:srgbClr val="FFFFFF"/>
                </a:solidFill>
                <a:latin typeface="Tahoma"/>
                <a:cs typeface="Tahoma"/>
              </a:rPr>
              <a:t>su</a:t>
            </a:r>
            <a:r>
              <a:rPr sz="4800" b="1" spc="-480" dirty="0">
                <a:solidFill>
                  <a:srgbClr val="FFFFFF"/>
                </a:solidFill>
                <a:latin typeface="Tahoma"/>
                <a:cs typeface="Tahoma"/>
              </a:rPr>
              <a:t> </a:t>
            </a:r>
            <a:r>
              <a:rPr sz="4800" b="1" spc="-275" dirty="0">
                <a:solidFill>
                  <a:srgbClr val="FFFFFF"/>
                </a:solidFill>
                <a:latin typeface="Tahoma"/>
                <a:cs typeface="Tahoma"/>
              </a:rPr>
              <a:t>pueblo</a:t>
            </a:r>
            <a:endParaRPr sz="4800">
              <a:latin typeface="Tahoma"/>
              <a:cs typeface="Tahoma"/>
            </a:endParaRPr>
          </a:p>
        </p:txBody>
      </p:sp>
      <p:grpSp>
        <p:nvGrpSpPr>
          <p:cNvPr id="7" name="object 7"/>
          <p:cNvGrpSpPr/>
          <p:nvPr/>
        </p:nvGrpSpPr>
        <p:grpSpPr>
          <a:xfrm>
            <a:off x="4770749" y="1252999"/>
            <a:ext cx="3409950" cy="1840864"/>
            <a:chOff x="4770749" y="1252999"/>
            <a:chExt cx="3409950" cy="1840864"/>
          </a:xfrm>
        </p:grpSpPr>
        <p:sp>
          <p:nvSpPr>
            <p:cNvPr id="8" name="object 8"/>
            <p:cNvSpPr/>
            <p:nvPr/>
          </p:nvSpPr>
          <p:spPr>
            <a:xfrm>
              <a:off x="4808849" y="2157375"/>
              <a:ext cx="1785620" cy="898525"/>
            </a:xfrm>
            <a:custGeom>
              <a:avLst/>
              <a:gdLst/>
              <a:ahLst/>
              <a:cxnLst/>
              <a:rect l="l" t="t" r="r" b="b"/>
              <a:pathLst>
                <a:path w="1785620" h="898525">
                  <a:moveTo>
                    <a:pt x="0" y="448949"/>
                  </a:moveTo>
                  <a:lnTo>
                    <a:pt x="2240" y="416887"/>
                  </a:lnTo>
                  <a:lnTo>
                    <a:pt x="8862" y="385434"/>
                  </a:lnTo>
                  <a:lnTo>
                    <a:pt x="34646" y="324655"/>
                  </a:lnTo>
                  <a:lnTo>
                    <a:pt x="76142" y="267223"/>
                  </a:lnTo>
                  <a:lnTo>
                    <a:pt x="132141" y="213743"/>
                  </a:lnTo>
                  <a:lnTo>
                    <a:pt x="165202" y="188675"/>
                  </a:lnTo>
                  <a:lnTo>
                    <a:pt x="201437" y="164824"/>
                  </a:lnTo>
                  <a:lnTo>
                    <a:pt x="240693" y="142265"/>
                  </a:lnTo>
                  <a:lnTo>
                    <a:pt x="282820" y="121074"/>
                  </a:lnTo>
                  <a:lnTo>
                    <a:pt x="327666" y="101327"/>
                  </a:lnTo>
                  <a:lnTo>
                    <a:pt x="375082" y="83101"/>
                  </a:lnTo>
                  <a:lnTo>
                    <a:pt x="424915" y="66470"/>
                  </a:lnTo>
                  <a:lnTo>
                    <a:pt x="477016" y="51511"/>
                  </a:lnTo>
                  <a:lnTo>
                    <a:pt x="531231" y="38301"/>
                  </a:lnTo>
                  <a:lnTo>
                    <a:pt x="587412" y="26914"/>
                  </a:lnTo>
                  <a:lnTo>
                    <a:pt x="645406" y="17427"/>
                  </a:lnTo>
                  <a:lnTo>
                    <a:pt x="705063" y="9917"/>
                  </a:lnTo>
                  <a:lnTo>
                    <a:pt x="766232" y="4458"/>
                  </a:lnTo>
                  <a:lnTo>
                    <a:pt x="828761" y="1127"/>
                  </a:lnTo>
                  <a:lnTo>
                    <a:pt x="892499" y="0"/>
                  </a:lnTo>
                  <a:lnTo>
                    <a:pt x="956238" y="1127"/>
                  </a:lnTo>
                  <a:lnTo>
                    <a:pt x="1018767" y="4458"/>
                  </a:lnTo>
                  <a:lnTo>
                    <a:pt x="1079936" y="9917"/>
                  </a:lnTo>
                  <a:lnTo>
                    <a:pt x="1139593" y="17427"/>
                  </a:lnTo>
                  <a:lnTo>
                    <a:pt x="1197587" y="26914"/>
                  </a:lnTo>
                  <a:lnTo>
                    <a:pt x="1253768" y="38301"/>
                  </a:lnTo>
                  <a:lnTo>
                    <a:pt x="1307983" y="51511"/>
                  </a:lnTo>
                  <a:lnTo>
                    <a:pt x="1360084" y="66470"/>
                  </a:lnTo>
                  <a:lnTo>
                    <a:pt x="1409917" y="83101"/>
                  </a:lnTo>
                  <a:lnTo>
                    <a:pt x="1457333" y="101327"/>
                  </a:lnTo>
                  <a:lnTo>
                    <a:pt x="1502179" y="121074"/>
                  </a:lnTo>
                  <a:lnTo>
                    <a:pt x="1544306" y="142265"/>
                  </a:lnTo>
                  <a:lnTo>
                    <a:pt x="1583562" y="164824"/>
                  </a:lnTo>
                  <a:lnTo>
                    <a:pt x="1619797" y="188675"/>
                  </a:lnTo>
                  <a:lnTo>
                    <a:pt x="1652858" y="213743"/>
                  </a:lnTo>
                  <a:lnTo>
                    <a:pt x="1682595" y="239951"/>
                  </a:lnTo>
                  <a:lnTo>
                    <a:pt x="1731494" y="295483"/>
                  </a:lnTo>
                  <a:lnTo>
                    <a:pt x="1765284" y="354664"/>
                  </a:lnTo>
                  <a:lnTo>
                    <a:pt x="1782759" y="416887"/>
                  </a:lnTo>
                  <a:lnTo>
                    <a:pt x="1784999" y="448949"/>
                  </a:lnTo>
                  <a:lnTo>
                    <a:pt x="1776137" y="512465"/>
                  </a:lnTo>
                  <a:lnTo>
                    <a:pt x="1750353" y="573244"/>
                  </a:lnTo>
                  <a:lnTo>
                    <a:pt x="1708857" y="630676"/>
                  </a:lnTo>
                  <a:lnTo>
                    <a:pt x="1652858" y="684156"/>
                  </a:lnTo>
                  <a:lnTo>
                    <a:pt x="1619797" y="709224"/>
                  </a:lnTo>
                  <a:lnTo>
                    <a:pt x="1583562" y="733075"/>
                  </a:lnTo>
                  <a:lnTo>
                    <a:pt x="1544306" y="755634"/>
                  </a:lnTo>
                  <a:lnTo>
                    <a:pt x="1502179" y="776825"/>
                  </a:lnTo>
                  <a:lnTo>
                    <a:pt x="1457333" y="796572"/>
                  </a:lnTo>
                  <a:lnTo>
                    <a:pt x="1409917" y="814798"/>
                  </a:lnTo>
                  <a:lnTo>
                    <a:pt x="1360084" y="831429"/>
                  </a:lnTo>
                  <a:lnTo>
                    <a:pt x="1307983" y="846388"/>
                  </a:lnTo>
                  <a:lnTo>
                    <a:pt x="1253768" y="859598"/>
                  </a:lnTo>
                  <a:lnTo>
                    <a:pt x="1197587" y="870985"/>
                  </a:lnTo>
                  <a:lnTo>
                    <a:pt x="1139593" y="880472"/>
                  </a:lnTo>
                  <a:lnTo>
                    <a:pt x="1079936" y="887982"/>
                  </a:lnTo>
                  <a:lnTo>
                    <a:pt x="1018767" y="893441"/>
                  </a:lnTo>
                  <a:lnTo>
                    <a:pt x="956238" y="896772"/>
                  </a:lnTo>
                  <a:lnTo>
                    <a:pt x="892499" y="897899"/>
                  </a:lnTo>
                  <a:lnTo>
                    <a:pt x="828761" y="896772"/>
                  </a:lnTo>
                  <a:lnTo>
                    <a:pt x="766232" y="893441"/>
                  </a:lnTo>
                  <a:lnTo>
                    <a:pt x="705063" y="887982"/>
                  </a:lnTo>
                  <a:lnTo>
                    <a:pt x="645406" y="880472"/>
                  </a:lnTo>
                  <a:lnTo>
                    <a:pt x="587412" y="870985"/>
                  </a:lnTo>
                  <a:lnTo>
                    <a:pt x="531231" y="859598"/>
                  </a:lnTo>
                  <a:lnTo>
                    <a:pt x="477016" y="846388"/>
                  </a:lnTo>
                  <a:lnTo>
                    <a:pt x="424915" y="831429"/>
                  </a:lnTo>
                  <a:lnTo>
                    <a:pt x="375082" y="814798"/>
                  </a:lnTo>
                  <a:lnTo>
                    <a:pt x="327666" y="796572"/>
                  </a:lnTo>
                  <a:lnTo>
                    <a:pt x="282820" y="776825"/>
                  </a:lnTo>
                  <a:lnTo>
                    <a:pt x="240693" y="755634"/>
                  </a:lnTo>
                  <a:lnTo>
                    <a:pt x="201437" y="733075"/>
                  </a:lnTo>
                  <a:lnTo>
                    <a:pt x="165202" y="709224"/>
                  </a:lnTo>
                  <a:lnTo>
                    <a:pt x="132141" y="684156"/>
                  </a:lnTo>
                  <a:lnTo>
                    <a:pt x="102404" y="657948"/>
                  </a:lnTo>
                  <a:lnTo>
                    <a:pt x="53505" y="602416"/>
                  </a:lnTo>
                  <a:lnTo>
                    <a:pt x="19715" y="543235"/>
                  </a:lnTo>
                  <a:lnTo>
                    <a:pt x="2240" y="481012"/>
                  </a:lnTo>
                  <a:lnTo>
                    <a:pt x="0" y="448949"/>
                  </a:lnTo>
                  <a:close/>
                </a:path>
              </a:pathLst>
            </a:custGeom>
            <a:ln w="76199">
              <a:solidFill>
                <a:srgbClr val="FFC000"/>
              </a:solidFill>
            </a:ln>
          </p:spPr>
          <p:txBody>
            <a:bodyPr wrap="square" lIns="0" tIns="0" rIns="0" bIns="0" rtlCol="0"/>
            <a:lstStyle/>
            <a:p>
              <a:endParaRPr/>
            </a:p>
          </p:txBody>
        </p:sp>
        <p:sp>
          <p:nvSpPr>
            <p:cNvPr id="9" name="object 9"/>
            <p:cNvSpPr/>
            <p:nvPr/>
          </p:nvSpPr>
          <p:spPr>
            <a:xfrm>
              <a:off x="6768054" y="1272049"/>
              <a:ext cx="1393190" cy="1186815"/>
            </a:xfrm>
            <a:custGeom>
              <a:avLst/>
              <a:gdLst/>
              <a:ahLst/>
              <a:cxnLst/>
              <a:rect l="l" t="t" r="r" b="b"/>
              <a:pathLst>
                <a:path w="1393190" h="1186814">
                  <a:moveTo>
                    <a:pt x="1393144" y="0"/>
                  </a:moveTo>
                  <a:lnTo>
                    <a:pt x="0" y="1186200"/>
                  </a:lnTo>
                </a:path>
              </a:pathLst>
            </a:custGeom>
            <a:ln w="38099">
              <a:solidFill>
                <a:srgbClr val="FFC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6617358" y="2391285"/>
              <a:ext cx="210542" cy="198105"/>
            </a:xfrm>
            <a:prstGeom prst="rect">
              <a:avLst/>
            </a:prstGeom>
          </p:spPr>
        </p:pic>
      </p:grpSp>
      <p:grpSp>
        <p:nvGrpSpPr>
          <p:cNvPr id="11" name="object 11"/>
          <p:cNvGrpSpPr/>
          <p:nvPr/>
        </p:nvGrpSpPr>
        <p:grpSpPr>
          <a:xfrm>
            <a:off x="1736475" y="2992099"/>
            <a:ext cx="2636520" cy="1527810"/>
            <a:chOff x="1736475" y="2992099"/>
            <a:chExt cx="2636520" cy="1527810"/>
          </a:xfrm>
        </p:grpSpPr>
        <p:sp>
          <p:nvSpPr>
            <p:cNvPr id="12" name="object 12"/>
            <p:cNvSpPr/>
            <p:nvPr/>
          </p:nvSpPr>
          <p:spPr>
            <a:xfrm>
              <a:off x="2549849" y="3583324"/>
              <a:ext cx="1785620" cy="898525"/>
            </a:xfrm>
            <a:custGeom>
              <a:avLst/>
              <a:gdLst/>
              <a:ahLst/>
              <a:cxnLst/>
              <a:rect l="l" t="t" r="r" b="b"/>
              <a:pathLst>
                <a:path w="1785620" h="898525">
                  <a:moveTo>
                    <a:pt x="0" y="448949"/>
                  </a:moveTo>
                  <a:lnTo>
                    <a:pt x="2240" y="416887"/>
                  </a:lnTo>
                  <a:lnTo>
                    <a:pt x="8862" y="385434"/>
                  </a:lnTo>
                  <a:lnTo>
                    <a:pt x="34646" y="324655"/>
                  </a:lnTo>
                  <a:lnTo>
                    <a:pt x="76142" y="267223"/>
                  </a:lnTo>
                  <a:lnTo>
                    <a:pt x="132141" y="213743"/>
                  </a:lnTo>
                  <a:lnTo>
                    <a:pt x="165202" y="188676"/>
                  </a:lnTo>
                  <a:lnTo>
                    <a:pt x="201437" y="164824"/>
                  </a:lnTo>
                  <a:lnTo>
                    <a:pt x="240693" y="142265"/>
                  </a:lnTo>
                  <a:lnTo>
                    <a:pt x="282820" y="121074"/>
                  </a:lnTo>
                  <a:lnTo>
                    <a:pt x="327666" y="101328"/>
                  </a:lnTo>
                  <a:lnTo>
                    <a:pt x="375082" y="83101"/>
                  </a:lnTo>
                  <a:lnTo>
                    <a:pt x="424915" y="66470"/>
                  </a:lnTo>
                  <a:lnTo>
                    <a:pt x="477016" y="51512"/>
                  </a:lnTo>
                  <a:lnTo>
                    <a:pt x="531231" y="38301"/>
                  </a:lnTo>
                  <a:lnTo>
                    <a:pt x="587412" y="26914"/>
                  </a:lnTo>
                  <a:lnTo>
                    <a:pt x="645406" y="17428"/>
                  </a:lnTo>
                  <a:lnTo>
                    <a:pt x="705063" y="9917"/>
                  </a:lnTo>
                  <a:lnTo>
                    <a:pt x="766232" y="4458"/>
                  </a:lnTo>
                  <a:lnTo>
                    <a:pt x="828761" y="1127"/>
                  </a:lnTo>
                  <a:lnTo>
                    <a:pt x="892499" y="0"/>
                  </a:lnTo>
                  <a:lnTo>
                    <a:pt x="956238" y="1127"/>
                  </a:lnTo>
                  <a:lnTo>
                    <a:pt x="1018767" y="4458"/>
                  </a:lnTo>
                  <a:lnTo>
                    <a:pt x="1079936" y="9917"/>
                  </a:lnTo>
                  <a:lnTo>
                    <a:pt x="1139593" y="17428"/>
                  </a:lnTo>
                  <a:lnTo>
                    <a:pt x="1197587" y="26914"/>
                  </a:lnTo>
                  <a:lnTo>
                    <a:pt x="1253768" y="38301"/>
                  </a:lnTo>
                  <a:lnTo>
                    <a:pt x="1307983" y="51512"/>
                  </a:lnTo>
                  <a:lnTo>
                    <a:pt x="1360084" y="66470"/>
                  </a:lnTo>
                  <a:lnTo>
                    <a:pt x="1409917" y="83101"/>
                  </a:lnTo>
                  <a:lnTo>
                    <a:pt x="1457333" y="101328"/>
                  </a:lnTo>
                  <a:lnTo>
                    <a:pt x="1502179" y="121074"/>
                  </a:lnTo>
                  <a:lnTo>
                    <a:pt x="1544306" y="142265"/>
                  </a:lnTo>
                  <a:lnTo>
                    <a:pt x="1583562" y="164824"/>
                  </a:lnTo>
                  <a:lnTo>
                    <a:pt x="1619797" y="188676"/>
                  </a:lnTo>
                  <a:lnTo>
                    <a:pt x="1652858" y="213743"/>
                  </a:lnTo>
                  <a:lnTo>
                    <a:pt x="1682595" y="239951"/>
                  </a:lnTo>
                  <a:lnTo>
                    <a:pt x="1731494" y="295483"/>
                  </a:lnTo>
                  <a:lnTo>
                    <a:pt x="1765284" y="354664"/>
                  </a:lnTo>
                  <a:lnTo>
                    <a:pt x="1782759" y="416887"/>
                  </a:lnTo>
                  <a:lnTo>
                    <a:pt x="1784999" y="448949"/>
                  </a:lnTo>
                  <a:lnTo>
                    <a:pt x="1776137" y="512465"/>
                  </a:lnTo>
                  <a:lnTo>
                    <a:pt x="1750353" y="573244"/>
                  </a:lnTo>
                  <a:lnTo>
                    <a:pt x="1708857" y="630676"/>
                  </a:lnTo>
                  <a:lnTo>
                    <a:pt x="1652858" y="684156"/>
                  </a:lnTo>
                  <a:lnTo>
                    <a:pt x="1619797" y="709223"/>
                  </a:lnTo>
                  <a:lnTo>
                    <a:pt x="1583562" y="733075"/>
                  </a:lnTo>
                  <a:lnTo>
                    <a:pt x="1544306" y="755634"/>
                  </a:lnTo>
                  <a:lnTo>
                    <a:pt x="1502179" y="776825"/>
                  </a:lnTo>
                  <a:lnTo>
                    <a:pt x="1457333" y="796571"/>
                  </a:lnTo>
                  <a:lnTo>
                    <a:pt x="1409917" y="814798"/>
                  </a:lnTo>
                  <a:lnTo>
                    <a:pt x="1360084" y="831429"/>
                  </a:lnTo>
                  <a:lnTo>
                    <a:pt x="1307983" y="846387"/>
                  </a:lnTo>
                  <a:lnTo>
                    <a:pt x="1253768" y="859598"/>
                  </a:lnTo>
                  <a:lnTo>
                    <a:pt x="1197587" y="870985"/>
                  </a:lnTo>
                  <a:lnTo>
                    <a:pt x="1139593" y="880471"/>
                  </a:lnTo>
                  <a:lnTo>
                    <a:pt x="1079936" y="887982"/>
                  </a:lnTo>
                  <a:lnTo>
                    <a:pt x="1018767" y="893441"/>
                  </a:lnTo>
                  <a:lnTo>
                    <a:pt x="956238" y="896772"/>
                  </a:lnTo>
                  <a:lnTo>
                    <a:pt x="892499" y="897899"/>
                  </a:lnTo>
                  <a:lnTo>
                    <a:pt x="828761" y="896772"/>
                  </a:lnTo>
                  <a:lnTo>
                    <a:pt x="766232" y="893441"/>
                  </a:lnTo>
                  <a:lnTo>
                    <a:pt x="705063" y="887982"/>
                  </a:lnTo>
                  <a:lnTo>
                    <a:pt x="645406" y="880471"/>
                  </a:lnTo>
                  <a:lnTo>
                    <a:pt x="587412" y="870985"/>
                  </a:lnTo>
                  <a:lnTo>
                    <a:pt x="531231" y="859598"/>
                  </a:lnTo>
                  <a:lnTo>
                    <a:pt x="477016" y="846387"/>
                  </a:lnTo>
                  <a:lnTo>
                    <a:pt x="424915" y="831429"/>
                  </a:lnTo>
                  <a:lnTo>
                    <a:pt x="375082" y="814798"/>
                  </a:lnTo>
                  <a:lnTo>
                    <a:pt x="327666" y="796571"/>
                  </a:lnTo>
                  <a:lnTo>
                    <a:pt x="282820" y="776825"/>
                  </a:lnTo>
                  <a:lnTo>
                    <a:pt x="240693" y="755634"/>
                  </a:lnTo>
                  <a:lnTo>
                    <a:pt x="201437" y="733075"/>
                  </a:lnTo>
                  <a:lnTo>
                    <a:pt x="165202" y="709223"/>
                  </a:lnTo>
                  <a:lnTo>
                    <a:pt x="132141" y="684156"/>
                  </a:lnTo>
                  <a:lnTo>
                    <a:pt x="102404" y="657948"/>
                  </a:lnTo>
                  <a:lnTo>
                    <a:pt x="53505" y="602416"/>
                  </a:lnTo>
                  <a:lnTo>
                    <a:pt x="19715" y="543235"/>
                  </a:lnTo>
                  <a:lnTo>
                    <a:pt x="2240" y="481012"/>
                  </a:lnTo>
                  <a:lnTo>
                    <a:pt x="0" y="448949"/>
                  </a:lnTo>
                  <a:close/>
                </a:path>
              </a:pathLst>
            </a:custGeom>
            <a:ln w="76199">
              <a:solidFill>
                <a:srgbClr val="FFC000"/>
              </a:solidFill>
            </a:ln>
          </p:spPr>
          <p:txBody>
            <a:bodyPr wrap="square" lIns="0" tIns="0" rIns="0" bIns="0" rtlCol="0"/>
            <a:lstStyle/>
            <a:p>
              <a:endParaRPr/>
            </a:p>
          </p:txBody>
        </p:sp>
        <p:sp>
          <p:nvSpPr>
            <p:cNvPr id="13" name="object 13"/>
            <p:cNvSpPr/>
            <p:nvPr/>
          </p:nvSpPr>
          <p:spPr>
            <a:xfrm>
              <a:off x="1755525" y="3011149"/>
              <a:ext cx="654050" cy="841375"/>
            </a:xfrm>
            <a:custGeom>
              <a:avLst/>
              <a:gdLst/>
              <a:ahLst/>
              <a:cxnLst/>
              <a:rect l="l" t="t" r="r" b="b"/>
              <a:pathLst>
                <a:path w="654050" h="841375">
                  <a:moveTo>
                    <a:pt x="0" y="0"/>
                  </a:moveTo>
                  <a:lnTo>
                    <a:pt x="654038" y="840765"/>
                  </a:lnTo>
                </a:path>
              </a:pathLst>
            </a:custGeom>
            <a:ln w="38099">
              <a:solidFill>
                <a:srgbClr val="FFC000"/>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2340842" y="3794225"/>
              <a:ext cx="193933" cy="213211"/>
            </a:xfrm>
            <a:prstGeom prst="rect">
              <a:avLst/>
            </a:prstGeom>
          </p:spPr>
        </p:pic>
      </p:grpSp>
      <p:sp>
        <p:nvSpPr>
          <p:cNvPr id="15" name="object 15"/>
          <p:cNvSpPr txBox="1">
            <a:spLocks noGrp="1"/>
          </p:cNvSpPr>
          <p:nvPr>
            <p:ph type="title"/>
          </p:nvPr>
        </p:nvSpPr>
        <p:spPr>
          <a:xfrm>
            <a:off x="7289525" y="625895"/>
            <a:ext cx="1642745" cy="558800"/>
          </a:xfrm>
          <a:prstGeom prst="rect">
            <a:avLst/>
          </a:prstGeom>
        </p:spPr>
        <p:txBody>
          <a:bodyPr vert="horz" wrap="square" lIns="0" tIns="12700" rIns="0" bIns="0" rtlCol="0">
            <a:spAutoFit/>
          </a:bodyPr>
          <a:lstStyle/>
          <a:p>
            <a:pPr marL="12700">
              <a:lnSpc>
                <a:spcPct val="100000"/>
              </a:lnSpc>
              <a:spcBef>
                <a:spcPts val="100"/>
              </a:spcBef>
            </a:pPr>
            <a:r>
              <a:rPr sz="3500" spc="-200" dirty="0">
                <a:solidFill>
                  <a:srgbClr val="002E4E"/>
                </a:solidFill>
              </a:rPr>
              <a:t>adjeti</a:t>
            </a:r>
            <a:r>
              <a:rPr sz="3500" spc="-290" dirty="0">
                <a:solidFill>
                  <a:srgbClr val="002E4E"/>
                </a:solidFill>
              </a:rPr>
              <a:t>v</a:t>
            </a:r>
            <a:r>
              <a:rPr sz="3500" spc="-175" dirty="0">
                <a:solidFill>
                  <a:srgbClr val="002E4E"/>
                </a:solidFill>
              </a:rPr>
              <a:t>o</a:t>
            </a:r>
            <a:endParaRPr sz="3500"/>
          </a:p>
        </p:txBody>
      </p:sp>
      <p:sp>
        <p:nvSpPr>
          <p:cNvPr id="16" name="object 16"/>
          <p:cNvSpPr txBox="1"/>
          <p:nvPr/>
        </p:nvSpPr>
        <p:spPr>
          <a:xfrm>
            <a:off x="592850" y="2364995"/>
            <a:ext cx="2099310" cy="558800"/>
          </a:xfrm>
          <a:prstGeom prst="rect">
            <a:avLst/>
          </a:prstGeom>
        </p:spPr>
        <p:txBody>
          <a:bodyPr vert="horz" wrap="square" lIns="0" tIns="12700" rIns="0" bIns="0" rtlCol="0">
            <a:spAutoFit/>
          </a:bodyPr>
          <a:lstStyle/>
          <a:p>
            <a:pPr marL="12700">
              <a:lnSpc>
                <a:spcPct val="100000"/>
              </a:lnSpc>
              <a:spcBef>
                <a:spcPts val="100"/>
              </a:spcBef>
            </a:pPr>
            <a:r>
              <a:rPr sz="3500" b="1" spc="-204" dirty="0">
                <a:solidFill>
                  <a:srgbClr val="002E4E"/>
                </a:solidFill>
                <a:latin typeface="Tahoma"/>
                <a:cs typeface="Tahoma"/>
              </a:rPr>
              <a:t>sustantivo</a:t>
            </a:r>
            <a:endParaRPr sz="3500">
              <a:latin typeface="Tahoma"/>
              <a:cs typeface="Tahom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92C25E8-1B03-4334-9303-6971254015A6}"/>
              </a:ext>
            </a:extLst>
          </p:cNvPr>
          <p:cNvPicPr>
            <a:picLocks noChangeAspect="1"/>
          </p:cNvPicPr>
          <p:nvPr/>
        </p:nvPicPr>
        <p:blipFill>
          <a:blip r:embed="rId2"/>
          <a:stretch>
            <a:fillRect/>
          </a:stretch>
        </p:blipFill>
        <p:spPr>
          <a:xfrm>
            <a:off x="2990850" y="88900"/>
            <a:ext cx="3009900" cy="2124635"/>
          </a:xfrm>
          <a:prstGeom prst="rect">
            <a:avLst/>
          </a:prstGeom>
        </p:spPr>
      </p:pic>
      <p:sp>
        <p:nvSpPr>
          <p:cNvPr id="5" name="CuadroTexto 4">
            <a:extLst>
              <a:ext uri="{FF2B5EF4-FFF2-40B4-BE49-F238E27FC236}">
                <a16:creationId xmlns:a16="http://schemas.microsoft.com/office/drawing/2014/main" id="{BE286DBE-73C6-4A9D-A374-BB4FE97127F1}"/>
              </a:ext>
            </a:extLst>
          </p:cNvPr>
          <p:cNvSpPr txBox="1"/>
          <p:nvPr/>
        </p:nvSpPr>
        <p:spPr>
          <a:xfrm>
            <a:off x="57150" y="2374900"/>
            <a:ext cx="9563100" cy="307777"/>
          </a:xfrm>
          <a:prstGeom prst="rect">
            <a:avLst/>
          </a:prstGeom>
          <a:noFill/>
        </p:spPr>
        <p:txBody>
          <a:bodyPr wrap="square">
            <a:spAutoFit/>
          </a:bodyPr>
          <a:lstStyle/>
          <a:p>
            <a:pPr algn="just"/>
            <a:r>
              <a:rPr lang="es-ES" sz="1400" dirty="0"/>
              <a:t>Una vez calculadas todas las probabilidades de </a:t>
            </a:r>
            <a:r>
              <a:rPr lang="es-ES" sz="1400" dirty="0" err="1"/>
              <a:t>viterbi</a:t>
            </a:r>
            <a:r>
              <a:rPr lang="es-ES" sz="1400" dirty="0"/>
              <a:t> de todas las etiquetas posibles la matriz nos queda de la siguiente manera.</a:t>
            </a:r>
            <a:endParaRPr lang="es-ES_tradnl" sz="1400" dirty="0"/>
          </a:p>
        </p:txBody>
      </p:sp>
      <p:pic>
        <p:nvPicPr>
          <p:cNvPr id="2050" name="Picture 2" descr="viterbi_13">
            <a:extLst>
              <a:ext uri="{FF2B5EF4-FFF2-40B4-BE49-F238E27FC236}">
                <a16:creationId xmlns:a16="http://schemas.microsoft.com/office/drawing/2014/main" id="{6D70AF7D-D38C-4C6D-A419-DCB6CA9FF2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24"/>
          <a:stretch/>
        </p:blipFill>
        <p:spPr bwMode="auto">
          <a:xfrm>
            <a:off x="57150" y="2844042"/>
            <a:ext cx="4819650" cy="264905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026C833-B5F7-4F4C-8DDA-247A518BC132}"/>
              </a:ext>
            </a:extLst>
          </p:cNvPr>
          <p:cNvPicPr>
            <a:picLocks noChangeAspect="1"/>
          </p:cNvPicPr>
          <p:nvPr/>
        </p:nvPicPr>
        <p:blipFill>
          <a:blip r:embed="rId4"/>
          <a:stretch>
            <a:fillRect/>
          </a:stretch>
        </p:blipFill>
        <p:spPr>
          <a:xfrm>
            <a:off x="4604290" y="4432300"/>
            <a:ext cx="5101685" cy="2693164"/>
          </a:xfrm>
          <a:prstGeom prst="rect">
            <a:avLst/>
          </a:prstGeom>
        </p:spPr>
      </p:pic>
    </p:spTree>
    <p:extLst>
      <p:ext uri="{BB962C8B-B14F-4D97-AF65-F5344CB8AC3E}">
        <p14:creationId xmlns:p14="http://schemas.microsoft.com/office/powerpoint/2010/main" val="1101705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7620" marR="5080" algn="ctr">
              <a:lnSpc>
                <a:spcPct val="100000"/>
              </a:lnSpc>
              <a:spcBef>
                <a:spcPts val="100"/>
              </a:spcBef>
            </a:pPr>
            <a:r>
              <a:rPr spc="-1045" dirty="0">
                <a:solidFill>
                  <a:srgbClr val="00B0F0"/>
                </a:solidFill>
              </a:rPr>
              <a:t>[</a:t>
            </a:r>
            <a:r>
              <a:rPr spc="-434" dirty="0">
                <a:solidFill>
                  <a:srgbClr val="00B0F0"/>
                </a:solidFill>
              </a:rPr>
              <a:t>C10</a:t>
            </a:r>
            <a:r>
              <a:rPr spc="-305" dirty="0">
                <a:solidFill>
                  <a:srgbClr val="00B0F0"/>
                </a:solidFill>
              </a:rPr>
              <a:t>]</a:t>
            </a:r>
            <a:r>
              <a:rPr spc="-595" dirty="0">
                <a:solidFill>
                  <a:srgbClr val="00B0F0"/>
                </a:solidFill>
              </a:rPr>
              <a:t> </a:t>
            </a:r>
            <a:r>
              <a:rPr spc="-265" dirty="0"/>
              <a:t>Cálcul</a:t>
            </a:r>
            <a:r>
              <a:rPr spc="-310" dirty="0"/>
              <a:t>o</a:t>
            </a:r>
            <a:r>
              <a:rPr spc="-610" dirty="0"/>
              <a:t> </a:t>
            </a:r>
            <a:r>
              <a:rPr spc="-360" dirty="0"/>
              <a:t>de</a:t>
            </a:r>
            <a:r>
              <a:rPr spc="-600" dirty="0"/>
              <a:t> </a:t>
            </a:r>
            <a:r>
              <a:rPr spc="-315" dirty="0"/>
              <a:t>las  </a:t>
            </a:r>
            <a:r>
              <a:rPr spc="-340" dirty="0"/>
              <a:t>probabilidade</a:t>
            </a:r>
            <a:r>
              <a:rPr spc="-320" dirty="0"/>
              <a:t>s</a:t>
            </a:r>
            <a:r>
              <a:rPr spc="-610" dirty="0"/>
              <a:t> </a:t>
            </a:r>
            <a:r>
              <a:rPr spc="-265" dirty="0"/>
              <a:t>de  </a:t>
            </a:r>
            <a:r>
              <a:rPr spc="-175" dirty="0"/>
              <a:t>Viterbi</a:t>
            </a:r>
          </a:p>
        </p:txBody>
      </p:sp>
      <p:sp>
        <p:nvSpPr>
          <p:cNvPr id="3" name="object 3"/>
          <p:cNvSpPr txBox="1"/>
          <p:nvPr/>
        </p:nvSpPr>
        <p:spPr>
          <a:xfrm>
            <a:off x="2416558" y="4998985"/>
            <a:ext cx="4958715" cy="939800"/>
          </a:xfrm>
          <a:prstGeom prst="rect">
            <a:avLst/>
          </a:prstGeom>
        </p:spPr>
        <p:txBody>
          <a:bodyPr vert="horz" wrap="square" lIns="0" tIns="12700" rIns="0" bIns="0" rtlCol="0">
            <a:spAutoFit/>
          </a:bodyPr>
          <a:lstStyle/>
          <a:p>
            <a:pPr marL="1529715" marR="5080" indent="-1517650">
              <a:lnSpc>
                <a:spcPct val="100000"/>
              </a:lnSpc>
              <a:spcBef>
                <a:spcPts val="100"/>
              </a:spcBef>
            </a:pPr>
            <a:r>
              <a:rPr sz="3000" spc="5" dirty="0">
                <a:solidFill>
                  <a:srgbClr val="FFFFFF"/>
                </a:solidFill>
                <a:latin typeface="Tahoma"/>
                <a:cs typeface="Tahoma"/>
              </a:rPr>
              <a:t>Desambiguación</a:t>
            </a:r>
            <a:r>
              <a:rPr sz="3000" spc="-360" dirty="0">
                <a:solidFill>
                  <a:srgbClr val="FFFFFF"/>
                </a:solidFill>
                <a:latin typeface="Tahoma"/>
                <a:cs typeface="Tahoma"/>
              </a:rPr>
              <a:t> </a:t>
            </a:r>
            <a:r>
              <a:rPr sz="3000" spc="40" dirty="0">
                <a:solidFill>
                  <a:srgbClr val="FFFFFF"/>
                </a:solidFill>
                <a:latin typeface="Tahoma"/>
                <a:cs typeface="Tahoma"/>
              </a:rPr>
              <a:t>y</a:t>
            </a:r>
            <a:r>
              <a:rPr sz="3000" spc="-360" dirty="0">
                <a:solidFill>
                  <a:srgbClr val="FFFFFF"/>
                </a:solidFill>
                <a:latin typeface="Tahoma"/>
                <a:cs typeface="Tahoma"/>
              </a:rPr>
              <a:t> </a:t>
            </a:r>
            <a:r>
              <a:rPr sz="3000" spc="30" dirty="0">
                <a:solidFill>
                  <a:srgbClr val="FFFFFF"/>
                </a:solidFill>
                <a:latin typeface="Tahoma"/>
                <a:cs typeface="Tahoma"/>
              </a:rPr>
              <a:t>etiquetado  </a:t>
            </a:r>
            <a:r>
              <a:rPr sz="3000" spc="5" dirty="0">
                <a:solidFill>
                  <a:srgbClr val="FFFFFF"/>
                </a:solidFill>
                <a:latin typeface="Tahoma"/>
                <a:cs typeface="Tahoma"/>
              </a:rPr>
              <a:t>de</a:t>
            </a:r>
            <a:r>
              <a:rPr sz="3000" spc="-360" dirty="0">
                <a:solidFill>
                  <a:srgbClr val="FFFFFF"/>
                </a:solidFill>
                <a:latin typeface="Tahoma"/>
                <a:cs typeface="Tahoma"/>
              </a:rPr>
              <a:t> </a:t>
            </a:r>
            <a:r>
              <a:rPr sz="3000" spc="20" dirty="0">
                <a:solidFill>
                  <a:srgbClr val="FFFFFF"/>
                </a:solidFill>
                <a:latin typeface="Tahoma"/>
                <a:cs typeface="Tahoma"/>
              </a:rPr>
              <a:t>palab</a:t>
            </a:r>
            <a:r>
              <a:rPr sz="3000" spc="-40" dirty="0">
                <a:solidFill>
                  <a:srgbClr val="FFFFFF"/>
                </a:solidFill>
                <a:latin typeface="Tahoma"/>
                <a:cs typeface="Tahoma"/>
              </a:rPr>
              <a:t>r</a:t>
            </a:r>
            <a:r>
              <a:rPr sz="3000" spc="-50" dirty="0">
                <a:solidFill>
                  <a:srgbClr val="FFFFFF"/>
                </a:solidFill>
                <a:latin typeface="Tahoma"/>
                <a:cs typeface="Tahoma"/>
              </a:rPr>
              <a:t>as</a:t>
            </a:r>
            <a:endParaRPr sz="3000">
              <a:latin typeface="Tahoma"/>
              <a:cs typeface="Tahom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6904990" cy="756920"/>
          </a:xfrm>
          <a:prstGeom prst="rect">
            <a:avLst/>
          </a:prstGeom>
        </p:spPr>
        <p:txBody>
          <a:bodyPr vert="horz" wrap="square" lIns="0" tIns="12700" rIns="0" bIns="0" rtlCol="0">
            <a:spAutoFit/>
          </a:bodyPr>
          <a:lstStyle/>
          <a:p>
            <a:pPr marL="12700">
              <a:lnSpc>
                <a:spcPct val="100000"/>
              </a:lnSpc>
              <a:spcBef>
                <a:spcPts val="100"/>
              </a:spcBef>
            </a:pPr>
            <a:r>
              <a:rPr spc="-250" dirty="0"/>
              <a:t>Decodiﬁcació</a:t>
            </a:r>
            <a:r>
              <a:rPr spc="-280" dirty="0"/>
              <a:t>n</a:t>
            </a:r>
            <a:r>
              <a:rPr spc="-484" dirty="0"/>
              <a:t> </a:t>
            </a:r>
            <a:r>
              <a:rPr spc="-285" dirty="0"/>
              <a:t>de</a:t>
            </a:r>
            <a:r>
              <a:rPr spc="-480" dirty="0"/>
              <a:t> </a:t>
            </a:r>
            <a:r>
              <a:rPr spc="-140" dirty="0"/>
              <a:t>Viterbi</a:t>
            </a:r>
          </a:p>
        </p:txBody>
      </p:sp>
      <p:pic>
        <p:nvPicPr>
          <p:cNvPr id="3" name="object 3"/>
          <p:cNvPicPr/>
          <p:nvPr/>
        </p:nvPicPr>
        <p:blipFill>
          <a:blip r:embed="rId2" cstate="print"/>
          <a:stretch>
            <a:fillRect/>
          </a:stretch>
        </p:blipFill>
        <p:spPr>
          <a:xfrm>
            <a:off x="2333782" y="2084319"/>
            <a:ext cx="6772193" cy="488621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3" cy="73406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6904990" cy="756920"/>
          </a:xfrm>
          <a:prstGeom prst="rect">
            <a:avLst/>
          </a:prstGeom>
        </p:spPr>
        <p:txBody>
          <a:bodyPr vert="horz" wrap="square" lIns="0" tIns="12700" rIns="0" bIns="0" rtlCol="0">
            <a:spAutoFit/>
          </a:bodyPr>
          <a:lstStyle/>
          <a:p>
            <a:pPr marL="12700">
              <a:lnSpc>
                <a:spcPct val="100000"/>
              </a:lnSpc>
              <a:spcBef>
                <a:spcPts val="100"/>
              </a:spcBef>
            </a:pPr>
            <a:r>
              <a:rPr spc="-250" dirty="0"/>
              <a:t>Decodiﬁcació</a:t>
            </a:r>
            <a:r>
              <a:rPr spc="-280" dirty="0"/>
              <a:t>n</a:t>
            </a:r>
            <a:r>
              <a:rPr spc="-484" dirty="0"/>
              <a:t> </a:t>
            </a:r>
            <a:r>
              <a:rPr spc="-285" dirty="0"/>
              <a:t>de</a:t>
            </a:r>
            <a:r>
              <a:rPr spc="-480" dirty="0"/>
              <a:t> </a:t>
            </a:r>
            <a:r>
              <a:rPr spc="-140" dirty="0"/>
              <a:t>Viterbi</a:t>
            </a:r>
          </a:p>
        </p:txBody>
      </p:sp>
      <p:pic>
        <p:nvPicPr>
          <p:cNvPr id="3" name="object 3"/>
          <p:cNvPicPr/>
          <p:nvPr/>
        </p:nvPicPr>
        <p:blipFill>
          <a:blip r:embed="rId2" cstate="print"/>
          <a:stretch>
            <a:fillRect/>
          </a:stretch>
        </p:blipFill>
        <p:spPr>
          <a:xfrm>
            <a:off x="726899" y="2989541"/>
            <a:ext cx="8276138" cy="3456423"/>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9525" marR="5080" indent="2540" algn="ctr">
              <a:lnSpc>
                <a:spcPct val="100000"/>
              </a:lnSpc>
              <a:spcBef>
                <a:spcPts val="100"/>
              </a:spcBef>
            </a:pPr>
            <a:r>
              <a:rPr spc="-1045" dirty="0">
                <a:solidFill>
                  <a:srgbClr val="00B0F0"/>
                </a:solidFill>
              </a:rPr>
              <a:t>[</a:t>
            </a:r>
            <a:r>
              <a:rPr spc="-434" dirty="0">
                <a:solidFill>
                  <a:srgbClr val="00B0F0"/>
                </a:solidFill>
              </a:rPr>
              <a:t>C14</a:t>
            </a:r>
            <a:r>
              <a:rPr spc="-305" dirty="0">
                <a:solidFill>
                  <a:srgbClr val="00B0F0"/>
                </a:solidFill>
              </a:rPr>
              <a:t>]</a:t>
            </a:r>
            <a:r>
              <a:rPr spc="-595" dirty="0">
                <a:solidFill>
                  <a:srgbClr val="00B0F0"/>
                </a:solidFill>
              </a:rPr>
              <a:t> </a:t>
            </a:r>
            <a:r>
              <a:rPr spc="-220" dirty="0"/>
              <a:t>Modelos  </a:t>
            </a:r>
            <a:r>
              <a:rPr spc="-130" dirty="0"/>
              <a:t>Mar</a:t>
            </a:r>
            <a:r>
              <a:rPr spc="-484" dirty="0"/>
              <a:t>k</a:t>
            </a:r>
            <a:r>
              <a:rPr spc="-395" dirty="0"/>
              <a:t>o</a:t>
            </a:r>
            <a:r>
              <a:rPr spc="-365" dirty="0"/>
              <a:t>viano</a:t>
            </a:r>
            <a:r>
              <a:rPr spc="-335" dirty="0"/>
              <a:t>s</a:t>
            </a:r>
            <a:r>
              <a:rPr spc="-610" dirty="0"/>
              <a:t> </a:t>
            </a:r>
            <a:r>
              <a:rPr spc="-265" dirty="0"/>
              <a:t>de  </a:t>
            </a:r>
            <a:r>
              <a:rPr spc="-325" dirty="0"/>
              <a:t>Máxima</a:t>
            </a:r>
            <a:r>
              <a:rPr spc="-600" dirty="0"/>
              <a:t> </a:t>
            </a:r>
            <a:r>
              <a:rPr spc="-295" dirty="0"/>
              <a:t>Entropía</a:t>
            </a:r>
          </a:p>
        </p:txBody>
      </p:sp>
      <p:sp>
        <p:nvSpPr>
          <p:cNvPr id="3" name="object 3"/>
          <p:cNvSpPr txBox="1"/>
          <p:nvPr/>
        </p:nvSpPr>
        <p:spPr>
          <a:xfrm>
            <a:off x="2416558" y="4998985"/>
            <a:ext cx="4958715" cy="939800"/>
          </a:xfrm>
          <a:prstGeom prst="rect">
            <a:avLst/>
          </a:prstGeom>
        </p:spPr>
        <p:txBody>
          <a:bodyPr vert="horz" wrap="square" lIns="0" tIns="12700" rIns="0" bIns="0" rtlCol="0">
            <a:spAutoFit/>
          </a:bodyPr>
          <a:lstStyle/>
          <a:p>
            <a:pPr marL="1529715" marR="5080" indent="-1517650">
              <a:lnSpc>
                <a:spcPct val="100000"/>
              </a:lnSpc>
              <a:spcBef>
                <a:spcPts val="100"/>
              </a:spcBef>
            </a:pPr>
            <a:r>
              <a:rPr sz="3000" spc="5" dirty="0">
                <a:solidFill>
                  <a:srgbClr val="FFFFFF"/>
                </a:solidFill>
                <a:latin typeface="Tahoma"/>
                <a:cs typeface="Tahoma"/>
              </a:rPr>
              <a:t>Desambiguación</a:t>
            </a:r>
            <a:r>
              <a:rPr sz="3000" spc="-360" dirty="0">
                <a:solidFill>
                  <a:srgbClr val="FFFFFF"/>
                </a:solidFill>
                <a:latin typeface="Tahoma"/>
                <a:cs typeface="Tahoma"/>
              </a:rPr>
              <a:t> </a:t>
            </a:r>
            <a:r>
              <a:rPr sz="3000" spc="40" dirty="0">
                <a:solidFill>
                  <a:srgbClr val="FFFFFF"/>
                </a:solidFill>
                <a:latin typeface="Tahoma"/>
                <a:cs typeface="Tahoma"/>
              </a:rPr>
              <a:t>y</a:t>
            </a:r>
            <a:r>
              <a:rPr sz="3000" spc="-360" dirty="0">
                <a:solidFill>
                  <a:srgbClr val="FFFFFF"/>
                </a:solidFill>
                <a:latin typeface="Tahoma"/>
                <a:cs typeface="Tahoma"/>
              </a:rPr>
              <a:t> </a:t>
            </a:r>
            <a:r>
              <a:rPr sz="3000" spc="30" dirty="0">
                <a:solidFill>
                  <a:srgbClr val="FFFFFF"/>
                </a:solidFill>
                <a:latin typeface="Tahoma"/>
                <a:cs typeface="Tahoma"/>
              </a:rPr>
              <a:t>etiquetado  </a:t>
            </a:r>
            <a:r>
              <a:rPr sz="3000" spc="5" dirty="0">
                <a:solidFill>
                  <a:srgbClr val="FFFFFF"/>
                </a:solidFill>
                <a:latin typeface="Tahoma"/>
                <a:cs typeface="Tahoma"/>
              </a:rPr>
              <a:t>de</a:t>
            </a:r>
            <a:r>
              <a:rPr sz="3000" spc="-360" dirty="0">
                <a:solidFill>
                  <a:srgbClr val="FFFFFF"/>
                </a:solidFill>
                <a:latin typeface="Tahoma"/>
                <a:cs typeface="Tahoma"/>
              </a:rPr>
              <a:t> </a:t>
            </a:r>
            <a:r>
              <a:rPr sz="3000" spc="20" dirty="0">
                <a:solidFill>
                  <a:srgbClr val="FFFFFF"/>
                </a:solidFill>
                <a:latin typeface="Tahoma"/>
                <a:cs typeface="Tahoma"/>
              </a:rPr>
              <a:t>palab</a:t>
            </a:r>
            <a:r>
              <a:rPr sz="3000" spc="-40" dirty="0">
                <a:solidFill>
                  <a:srgbClr val="FFFFFF"/>
                </a:solidFill>
                <a:latin typeface="Tahoma"/>
                <a:cs typeface="Tahoma"/>
              </a:rPr>
              <a:t>r</a:t>
            </a:r>
            <a:r>
              <a:rPr sz="3000" spc="-50" dirty="0">
                <a:solidFill>
                  <a:srgbClr val="FFFFFF"/>
                </a:solidFill>
                <a:latin typeface="Tahoma"/>
                <a:cs typeface="Tahoma"/>
              </a:rPr>
              <a:t>as</a:t>
            </a:r>
            <a:endParaRPr sz="3000">
              <a:latin typeface="Tahoma"/>
              <a:cs typeface="Tahom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250" y="241300"/>
            <a:ext cx="6365780" cy="6025026"/>
          </a:xfrm>
          <a:prstGeom prst="rect">
            <a:avLst/>
          </a:prstGeom>
        </p:spPr>
      </p:pic>
      <p:sp>
        <p:nvSpPr>
          <p:cNvPr id="4" name="CuadroTexto 3">
            <a:extLst>
              <a:ext uri="{FF2B5EF4-FFF2-40B4-BE49-F238E27FC236}">
                <a16:creationId xmlns:a16="http://schemas.microsoft.com/office/drawing/2014/main" id="{E7214B77-8ADF-429D-9DE0-991C674A3748}"/>
              </a:ext>
            </a:extLst>
          </p:cNvPr>
          <p:cNvSpPr txBox="1"/>
          <p:nvPr/>
        </p:nvSpPr>
        <p:spPr>
          <a:xfrm>
            <a:off x="6613430" y="1231900"/>
            <a:ext cx="3083020" cy="2893100"/>
          </a:xfrm>
          <a:prstGeom prst="rect">
            <a:avLst/>
          </a:prstGeom>
          <a:noFill/>
        </p:spPr>
        <p:txBody>
          <a:bodyPr wrap="square">
            <a:spAutoFit/>
          </a:bodyPr>
          <a:lstStyle/>
          <a:p>
            <a:pPr algn="just"/>
            <a:r>
              <a:rPr lang="es-ES" sz="1400" b="1" dirty="0"/>
              <a:t>En este punto tenemos los conocimientos suficientes para entender diversos algoritmos de clasificación, específicamente de etiquetado que tienen cierta afinidad o similitud con los modelos </a:t>
            </a:r>
            <a:r>
              <a:rPr lang="es-ES" sz="1400" b="1" dirty="0" err="1"/>
              <a:t>markovianos</a:t>
            </a:r>
            <a:r>
              <a:rPr lang="es-ES" sz="1400" b="1" dirty="0"/>
              <a:t> latentes, la idea de esta sección es que el profesor propone un reto en el cual tendrás que usar todo lo aprendido hasta este momento pero desarrollando código basado en un nuevo modelo propuesto en esta clase, derivado de los HMM.</a:t>
            </a:r>
            <a:endParaRPr lang="es-ES_tradnl" sz="1400" b="1"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0" y="88900"/>
            <a:ext cx="6376336" cy="6034981"/>
            <a:chOff x="1705311" y="666236"/>
            <a:chExt cx="6376336" cy="6034981"/>
          </a:xfrm>
        </p:grpSpPr>
        <p:pic>
          <p:nvPicPr>
            <p:cNvPr id="3" name="object 3"/>
            <p:cNvPicPr/>
            <p:nvPr/>
          </p:nvPicPr>
          <p:blipFill>
            <a:blip r:embed="rId2" cstate="print"/>
            <a:stretch>
              <a:fillRect/>
            </a:stretch>
          </p:blipFill>
          <p:spPr>
            <a:xfrm>
              <a:off x="1705311" y="666236"/>
              <a:ext cx="6376335" cy="6034981"/>
            </a:xfrm>
            <a:prstGeom prst="rect">
              <a:avLst/>
            </a:prstGeom>
          </p:spPr>
        </p:pic>
        <p:pic>
          <p:nvPicPr>
            <p:cNvPr id="4" name="object 4"/>
            <p:cNvPicPr/>
            <p:nvPr/>
          </p:nvPicPr>
          <p:blipFill rotWithShape="1">
            <a:blip r:embed="rId3" cstate="print"/>
            <a:srcRect l="4916" t="5176" r="4983" b="4823"/>
            <a:stretch/>
          </p:blipFill>
          <p:spPr>
            <a:xfrm>
              <a:off x="1705311" y="666236"/>
              <a:ext cx="6376336" cy="6034981"/>
            </a:xfrm>
            <a:prstGeom prst="rect">
              <a:avLst/>
            </a:prstGeom>
          </p:spPr>
        </p:pic>
      </p:grpSp>
      <p:sp>
        <p:nvSpPr>
          <p:cNvPr id="6" name="CuadroTexto 5">
            <a:extLst>
              <a:ext uri="{FF2B5EF4-FFF2-40B4-BE49-F238E27FC236}">
                <a16:creationId xmlns:a16="http://schemas.microsoft.com/office/drawing/2014/main" id="{4AA760E2-9265-400E-9CBE-25D43CB94D2D}"/>
              </a:ext>
            </a:extLst>
          </p:cNvPr>
          <p:cNvSpPr txBox="1"/>
          <p:nvPr/>
        </p:nvSpPr>
        <p:spPr>
          <a:xfrm>
            <a:off x="6572250" y="88900"/>
            <a:ext cx="2971800" cy="2893100"/>
          </a:xfrm>
          <a:prstGeom prst="rect">
            <a:avLst/>
          </a:prstGeom>
          <a:noFill/>
        </p:spPr>
        <p:txBody>
          <a:bodyPr wrap="square">
            <a:spAutoFit/>
          </a:bodyPr>
          <a:lstStyle/>
          <a:p>
            <a:pPr algn="just"/>
            <a:r>
              <a:rPr lang="es-ES" sz="1400" dirty="0"/>
              <a:t>En un modelo </a:t>
            </a:r>
            <a:r>
              <a:rPr lang="es-ES" sz="1400" dirty="0" err="1"/>
              <a:t>Markoviano</a:t>
            </a:r>
            <a:r>
              <a:rPr lang="es-ES" sz="1400" dirty="0"/>
              <a:t> latente ya conocemos la formula, la secuencia mas probable de etiquetas se calcula como aquella donde dada una secuencia de palabras cual es la secuencia de etiquetas mas probable, usábamos </a:t>
            </a:r>
            <a:r>
              <a:rPr lang="es-ES" sz="1400" dirty="0" err="1"/>
              <a:t>bayes</a:t>
            </a:r>
            <a:r>
              <a:rPr lang="es-ES" sz="1400" dirty="0"/>
              <a:t> para convertir probabilidad condicional en el producto de dos probabilidades que llamábamos probabilidades de transición y probabilidades de emisión representados con flechas rojas en HMM</a:t>
            </a:r>
            <a:endParaRPr lang="es-ES_tradnl" sz="1400" dirty="0"/>
          </a:p>
        </p:txBody>
      </p:sp>
      <p:sp>
        <p:nvSpPr>
          <p:cNvPr id="8" name="CuadroTexto 7">
            <a:extLst>
              <a:ext uri="{FF2B5EF4-FFF2-40B4-BE49-F238E27FC236}">
                <a16:creationId xmlns:a16="http://schemas.microsoft.com/office/drawing/2014/main" id="{C8879311-B814-431B-8091-067023909D2E}"/>
              </a:ext>
            </a:extLst>
          </p:cNvPr>
          <p:cNvSpPr txBox="1"/>
          <p:nvPr/>
        </p:nvSpPr>
        <p:spPr>
          <a:xfrm>
            <a:off x="6572250" y="3441700"/>
            <a:ext cx="3072465" cy="1600438"/>
          </a:xfrm>
          <a:prstGeom prst="rect">
            <a:avLst/>
          </a:prstGeom>
          <a:noFill/>
        </p:spPr>
        <p:txBody>
          <a:bodyPr wrap="square">
            <a:spAutoFit/>
          </a:bodyPr>
          <a:lstStyle/>
          <a:p>
            <a:pPr algn="just"/>
            <a:r>
              <a:rPr lang="es-ES" sz="1400" b="1" dirty="0"/>
              <a:t>El nuevo modelo hace una diferencia, las etiquetas siguen teniendo flechas que van dirigidas desde la etiqueta anterior a la posterior, pero las flechas que conectan palabras y etiquetas van hacia arriba (de la palabra a la etiqueta).</a:t>
            </a:r>
            <a:endParaRPr lang="es-ES_tradnl" sz="1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3"/>
            <a:ext cx="7461250" cy="756920"/>
          </a:xfrm>
          <a:prstGeom prst="rect">
            <a:avLst/>
          </a:prstGeom>
        </p:spPr>
        <p:txBody>
          <a:bodyPr vert="horz" wrap="square" lIns="0" tIns="12700" rIns="0" bIns="0" rtlCol="0">
            <a:spAutoFit/>
          </a:bodyPr>
          <a:lstStyle/>
          <a:p>
            <a:pPr marL="12700">
              <a:lnSpc>
                <a:spcPct val="100000"/>
              </a:lnSpc>
              <a:spcBef>
                <a:spcPts val="100"/>
              </a:spcBef>
            </a:pPr>
            <a:r>
              <a:rPr spc="-305" dirty="0"/>
              <a:t>Ambigüedades</a:t>
            </a:r>
            <a:r>
              <a:rPr spc="-480" dirty="0"/>
              <a:t> </a:t>
            </a:r>
            <a:r>
              <a:rPr spc="-240" dirty="0"/>
              <a:t>del</a:t>
            </a:r>
            <a:r>
              <a:rPr spc="-480" dirty="0"/>
              <a:t> </a:t>
            </a:r>
            <a:r>
              <a:rPr spc="-345" dirty="0"/>
              <a:t>lenguaje</a:t>
            </a:r>
          </a:p>
        </p:txBody>
      </p:sp>
      <p:sp>
        <p:nvSpPr>
          <p:cNvPr id="3" name="object 3"/>
          <p:cNvSpPr txBox="1"/>
          <p:nvPr/>
        </p:nvSpPr>
        <p:spPr>
          <a:xfrm>
            <a:off x="685800" y="4203474"/>
            <a:ext cx="2783840" cy="986155"/>
          </a:xfrm>
          <a:prstGeom prst="rect">
            <a:avLst/>
          </a:prstGeom>
          <a:solidFill>
            <a:srgbClr val="005593"/>
          </a:solidFill>
        </p:spPr>
        <p:txBody>
          <a:bodyPr vert="horz" wrap="square" lIns="0" tIns="73025" rIns="0" bIns="0" rtlCol="0">
            <a:spAutoFit/>
          </a:bodyPr>
          <a:lstStyle/>
          <a:p>
            <a:pPr marL="562610" marR="353060" indent="-201930">
              <a:lnSpc>
                <a:spcPct val="100000"/>
              </a:lnSpc>
              <a:spcBef>
                <a:spcPts val="575"/>
              </a:spcBef>
            </a:pPr>
            <a:r>
              <a:rPr sz="2500" spc="5" dirty="0">
                <a:solidFill>
                  <a:srgbClr val="FFFFFF"/>
                </a:solidFill>
                <a:latin typeface="Tahoma"/>
                <a:cs typeface="Tahoma"/>
              </a:rPr>
              <a:t>Ambigüedades  </a:t>
            </a:r>
            <a:r>
              <a:rPr sz="2500" spc="25" dirty="0">
                <a:solidFill>
                  <a:srgbClr val="FFFFFF"/>
                </a:solidFill>
                <a:latin typeface="Tahoma"/>
                <a:cs typeface="Tahoma"/>
              </a:rPr>
              <a:t>del</a:t>
            </a:r>
            <a:r>
              <a:rPr sz="2500" spc="-300" dirty="0">
                <a:solidFill>
                  <a:srgbClr val="FFFFFF"/>
                </a:solidFill>
                <a:latin typeface="Tahoma"/>
                <a:cs typeface="Tahoma"/>
              </a:rPr>
              <a:t> </a:t>
            </a:r>
            <a:r>
              <a:rPr sz="2500" spc="-25" dirty="0">
                <a:solidFill>
                  <a:srgbClr val="FFFFFF"/>
                </a:solidFill>
                <a:latin typeface="Tahoma"/>
                <a:cs typeface="Tahoma"/>
              </a:rPr>
              <a:t>lenguaje</a:t>
            </a:r>
            <a:endParaRPr sz="2500">
              <a:latin typeface="Tahoma"/>
              <a:cs typeface="Tahoma"/>
            </a:endParaRPr>
          </a:p>
        </p:txBody>
      </p:sp>
      <p:sp>
        <p:nvSpPr>
          <p:cNvPr id="4" name="object 4"/>
          <p:cNvSpPr/>
          <p:nvPr/>
        </p:nvSpPr>
        <p:spPr>
          <a:xfrm>
            <a:off x="3469199" y="3215500"/>
            <a:ext cx="889635" cy="2988945"/>
          </a:xfrm>
          <a:custGeom>
            <a:avLst/>
            <a:gdLst/>
            <a:ahLst/>
            <a:cxnLst/>
            <a:rect l="l" t="t" r="r" b="b"/>
            <a:pathLst>
              <a:path w="889635" h="2988945">
                <a:moveTo>
                  <a:pt x="0" y="1481024"/>
                </a:moveTo>
                <a:lnTo>
                  <a:pt x="889199" y="1481024"/>
                </a:lnTo>
              </a:path>
              <a:path w="889635" h="2988945">
                <a:moveTo>
                  <a:pt x="435199" y="6199"/>
                </a:moveTo>
                <a:lnTo>
                  <a:pt x="889099" y="6199"/>
                </a:lnTo>
              </a:path>
              <a:path w="889635" h="2988945">
                <a:moveTo>
                  <a:pt x="435199" y="2972074"/>
                </a:moveTo>
                <a:lnTo>
                  <a:pt x="889099" y="2972074"/>
                </a:lnTo>
              </a:path>
              <a:path w="889635" h="2988945">
                <a:moveTo>
                  <a:pt x="435199" y="0"/>
                </a:moveTo>
                <a:lnTo>
                  <a:pt x="435199" y="2988899"/>
                </a:lnTo>
              </a:path>
            </a:pathLst>
          </a:custGeom>
          <a:ln w="19049">
            <a:solidFill>
              <a:srgbClr val="CCCCCC"/>
            </a:solidFill>
          </a:ln>
        </p:spPr>
        <p:txBody>
          <a:bodyPr wrap="square" lIns="0" tIns="0" rIns="0" bIns="0" rtlCol="0"/>
          <a:lstStyle/>
          <a:p>
            <a:endParaRPr/>
          </a:p>
        </p:txBody>
      </p:sp>
      <p:sp>
        <p:nvSpPr>
          <p:cNvPr id="5" name="object 5"/>
          <p:cNvSpPr txBox="1"/>
          <p:nvPr/>
        </p:nvSpPr>
        <p:spPr>
          <a:xfrm>
            <a:off x="4358299" y="2773850"/>
            <a:ext cx="2148205" cy="941069"/>
          </a:xfrm>
          <a:prstGeom prst="rect">
            <a:avLst/>
          </a:prstGeom>
          <a:ln w="19049">
            <a:solidFill>
              <a:srgbClr val="003E6C"/>
            </a:solidFill>
          </a:ln>
        </p:spPr>
        <p:txBody>
          <a:bodyPr vert="horz" wrap="square" lIns="0" tIns="27939" rIns="0" bIns="0" rtlCol="0">
            <a:spAutoFit/>
          </a:bodyPr>
          <a:lstStyle/>
          <a:p>
            <a:pPr marL="101600" marR="93980" indent="724535">
              <a:lnSpc>
                <a:spcPct val="100000"/>
              </a:lnSpc>
              <a:spcBef>
                <a:spcPts val="219"/>
              </a:spcBef>
            </a:pPr>
            <a:r>
              <a:rPr sz="2500" spc="80" dirty="0">
                <a:solidFill>
                  <a:srgbClr val="002E4E"/>
                </a:solidFill>
                <a:latin typeface="Tahoma"/>
                <a:cs typeface="Tahoma"/>
              </a:rPr>
              <a:t>Por </a:t>
            </a:r>
            <a:r>
              <a:rPr sz="2500" spc="85" dirty="0">
                <a:solidFill>
                  <a:srgbClr val="002E4E"/>
                </a:solidFill>
                <a:latin typeface="Tahoma"/>
                <a:cs typeface="Tahoma"/>
              </a:rPr>
              <a:t> </a:t>
            </a:r>
            <a:r>
              <a:rPr sz="2500" dirty="0">
                <a:solidFill>
                  <a:srgbClr val="002E4E"/>
                </a:solidFill>
                <a:latin typeface="Tahoma"/>
                <a:cs typeface="Tahoma"/>
              </a:rPr>
              <a:t>agrupamiento</a:t>
            </a:r>
            <a:endParaRPr sz="2500">
              <a:latin typeface="Tahoma"/>
              <a:cs typeface="Tahoma"/>
            </a:endParaRPr>
          </a:p>
        </p:txBody>
      </p:sp>
      <p:sp>
        <p:nvSpPr>
          <p:cNvPr id="6" name="object 6"/>
          <p:cNvSpPr txBox="1"/>
          <p:nvPr/>
        </p:nvSpPr>
        <p:spPr>
          <a:xfrm>
            <a:off x="4358299" y="4226124"/>
            <a:ext cx="2148205" cy="941069"/>
          </a:xfrm>
          <a:prstGeom prst="rect">
            <a:avLst/>
          </a:prstGeom>
          <a:ln w="19049">
            <a:solidFill>
              <a:srgbClr val="003E6C"/>
            </a:solidFill>
          </a:ln>
        </p:spPr>
        <p:txBody>
          <a:bodyPr vert="horz" wrap="square" lIns="0" tIns="248285" rIns="0" bIns="0" rtlCol="0">
            <a:spAutoFit/>
          </a:bodyPr>
          <a:lstStyle/>
          <a:p>
            <a:pPr marL="399415">
              <a:lnSpc>
                <a:spcPct val="100000"/>
              </a:lnSpc>
              <a:spcBef>
                <a:spcPts val="1955"/>
              </a:spcBef>
            </a:pPr>
            <a:r>
              <a:rPr sz="2500" spc="15" dirty="0">
                <a:solidFill>
                  <a:srgbClr val="002E4E"/>
                </a:solidFill>
                <a:latin typeface="Tahoma"/>
                <a:cs typeface="Tahoma"/>
              </a:rPr>
              <a:t>Funcional</a:t>
            </a:r>
            <a:endParaRPr sz="2500">
              <a:latin typeface="Tahoma"/>
              <a:cs typeface="Tahoma"/>
            </a:endParaRPr>
          </a:p>
        </p:txBody>
      </p:sp>
      <p:sp>
        <p:nvSpPr>
          <p:cNvPr id="7" name="object 7"/>
          <p:cNvSpPr txBox="1"/>
          <p:nvPr/>
        </p:nvSpPr>
        <p:spPr>
          <a:xfrm>
            <a:off x="4358299" y="5717175"/>
            <a:ext cx="2148205" cy="941069"/>
          </a:xfrm>
          <a:prstGeom prst="rect">
            <a:avLst/>
          </a:prstGeom>
          <a:ln w="19049">
            <a:solidFill>
              <a:srgbClr val="003E6C"/>
            </a:solidFill>
          </a:ln>
        </p:spPr>
        <p:txBody>
          <a:bodyPr vert="horz" wrap="square" lIns="0" tIns="248285" rIns="0" bIns="0" rtlCol="0">
            <a:spAutoFit/>
          </a:bodyPr>
          <a:lstStyle/>
          <a:p>
            <a:pPr marL="641350">
              <a:lnSpc>
                <a:spcPct val="100000"/>
              </a:lnSpc>
              <a:spcBef>
                <a:spcPts val="1955"/>
              </a:spcBef>
            </a:pPr>
            <a:r>
              <a:rPr sz="2500" spc="-5" dirty="0">
                <a:solidFill>
                  <a:srgbClr val="002E4E"/>
                </a:solidFill>
                <a:latin typeface="Tahoma"/>
                <a:cs typeface="Tahoma"/>
              </a:rPr>
              <a:t>Léxica</a:t>
            </a:r>
            <a:endParaRPr sz="2500">
              <a:latin typeface="Tahoma"/>
              <a:cs typeface="Tahom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88900"/>
            <a:ext cx="6388016" cy="6046062"/>
            <a:chOff x="1699466" y="660716"/>
            <a:chExt cx="6388016" cy="6046062"/>
          </a:xfrm>
        </p:grpSpPr>
        <p:pic>
          <p:nvPicPr>
            <p:cNvPr id="3" name="object 3"/>
            <p:cNvPicPr/>
            <p:nvPr/>
          </p:nvPicPr>
          <p:blipFill>
            <a:blip r:embed="rId2" cstate="print"/>
            <a:stretch>
              <a:fillRect/>
            </a:stretch>
          </p:blipFill>
          <p:spPr>
            <a:xfrm>
              <a:off x="1699466" y="660716"/>
              <a:ext cx="6388016" cy="6046062"/>
            </a:xfrm>
            <a:prstGeom prst="rect">
              <a:avLst/>
            </a:prstGeom>
          </p:spPr>
        </p:pic>
        <p:pic>
          <p:nvPicPr>
            <p:cNvPr id="4" name="object 4"/>
            <p:cNvPicPr/>
            <p:nvPr/>
          </p:nvPicPr>
          <p:blipFill rotWithShape="1">
            <a:blip r:embed="rId3" cstate="print"/>
            <a:srcRect l="4835" t="5095" r="4901" b="4741"/>
            <a:stretch/>
          </p:blipFill>
          <p:spPr>
            <a:xfrm>
              <a:off x="1699466" y="660716"/>
              <a:ext cx="6388016" cy="6046062"/>
            </a:xfrm>
            <a:prstGeom prst="rect">
              <a:avLst/>
            </a:prstGeom>
          </p:spPr>
        </p:pic>
      </p:grpSp>
      <p:sp>
        <p:nvSpPr>
          <p:cNvPr id="6" name="CuadroTexto 5">
            <a:extLst>
              <a:ext uri="{FF2B5EF4-FFF2-40B4-BE49-F238E27FC236}">
                <a16:creationId xmlns:a16="http://schemas.microsoft.com/office/drawing/2014/main" id="{B2395022-1DB6-41E0-A7D5-E5CD9A0CCB8F}"/>
              </a:ext>
            </a:extLst>
          </p:cNvPr>
          <p:cNvSpPr txBox="1"/>
          <p:nvPr/>
        </p:nvSpPr>
        <p:spPr>
          <a:xfrm>
            <a:off x="6435641" y="774700"/>
            <a:ext cx="3270334" cy="3970318"/>
          </a:xfrm>
          <a:prstGeom prst="rect">
            <a:avLst/>
          </a:prstGeom>
          <a:noFill/>
        </p:spPr>
        <p:txBody>
          <a:bodyPr wrap="square">
            <a:spAutoFit/>
          </a:bodyPr>
          <a:lstStyle/>
          <a:p>
            <a:pPr algn="just"/>
            <a:r>
              <a:rPr lang="es-ES" sz="1400" b="1" dirty="0"/>
              <a:t>En resumen un Modelo </a:t>
            </a:r>
            <a:r>
              <a:rPr lang="es-ES" sz="1400" b="1" dirty="0" err="1"/>
              <a:t>Markoviano</a:t>
            </a:r>
            <a:r>
              <a:rPr lang="es-ES" sz="1400" b="1" dirty="0"/>
              <a:t> de </a:t>
            </a:r>
            <a:r>
              <a:rPr lang="es-ES" sz="1400" b="1" dirty="0" err="1"/>
              <a:t>Maxima</a:t>
            </a:r>
            <a:r>
              <a:rPr lang="es-ES" sz="1400" b="1" dirty="0"/>
              <a:t> </a:t>
            </a:r>
            <a:r>
              <a:rPr lang="es-ES" sz="1400" b="1" dirty="0" err="1"/>
              <a:t>Entropia</a:t>
            </a:r>
            <a:r>
              <a:rPr lang="es-ES" sz="1400" b="1" dirty="0"/>
              <a:t> se define como idéntico a HMM pero no usamos la regla de </a:t>
            </a:r>
            <a:r>
              <a:rPr lang="es-ES" sz="1400" b="1" dirty="0" err="1"/>
              <a:t>bayes</a:t>
            </a:r>
            <a:r>
              <a:rPr lang="es-ES" sz="1400" b="1" dirty="0"/>
              <a:t> para convertir esto en probabilidades de transición y emisión, sino que la probabilidad inicial es la única que vamos a considerar directamente y vamos a crear nuevas dependencias.</a:t>
            </a:r>
          </a:p>
          <a:p>
            <a:pPr algn="just"/>
            <a:endParaRPr lang="es-ES" sz="1400" b="1" dirty="0"/>
          </a:p>
          <a:p>
            <a:pPr algn="just"/>
            <a:r>
              <a:rPr lang="es-ES" sz="1400" b="1" dirty="0"/>
              <a:t>En la formula inferior estamos calculando la probabilidad de que dada una palabra en la posición i, y una etiqueta en la posición i-1, cual será la etiqueta en la posición i, sin embargo esta probabilidad no se descompone en transición - emisión como en el HMM, esta es una sutil pero gran diferencia, el performance del modelo será distinto.</a:t>
            </a:r>
            <a:endParaRPr lang="es-ES_tradnl" sz="1400" b="1"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19250" y="612120"/>
            <a:ext cx="6988213" cy="2985947"/>
          </a:xfrm>
          <a:prstGeom prst="rect">
            <a:avLst/>
          </a:prstGeom>
        </p:spPr>
      </p:pic>
      <p:sp>
        <p:nvSpPr>
          <p:cNvPr id="6" name="CuadroTexto 5">
            <a:extLst>
              <a:ext uri="{FF2B5EF4-FFF2-40B4-BE49-F238E27FC236}">
                <a16:creationId xmlns:a16="http://schemas.microsoft.com/office/drawing/2014/main" id="{53DC0A81-CF35-4995-A75E-38BDF1C9731B}"/>
              </a:ext>
            </a:extLst>
          </p:cNvPr>
          <p:cNvSpPr txBox="1"/>
          <p:nvPr/>
        </p:nvSpPr>
        <p:spPr>
          <a:xfrm>
            <a:off x="0" y="88900"/>
            <a:ext cx="9696450" cy="523220"/>
          </a:xfrm>
          <a:prstGeom prst="rect">
            <a:avLst/>
          </a:prstGeom>
          <a:noFill/>
        </p:spPr>
        <p:txBody>
          <a:bodyPr wrap="square">
            <a:spAutoFit/>
          </a:bodyPr>
          <a:lstStyle/>
          <a:p>
            <a:pPr algn="just"/>
            <a:r>
              <a:rPr lang="es-ES" sz="1400" b="1" dirty="0"/>
              <a:t>En el siguiente diagrama vemos la forma en que funciona un Modelo </a:t>
            </a:r>
            <a:r>
              <a:rPr lang="es-ES" sz="1400" b="1" dirty="0" err="1"/>
              <a:t>Markoviano</a:t>
            </a:r>
            <a:r>
              <a:rPr lang="es-ES" sz="1400" b="1" dirty="0"/>
              <a:t> de </a:t>
            </a:r>
            <a:r>
              <a:rPr lang="es-ES" sz="1400" b="1" dirty="0" err="1"/>
              <a:t>Maxima</a:t>
            </a:r>
            <a:r>
              <a:rPr lang="es-ES" sz="1400" b="1" dirty="0"/>
              <a:t> </a:t>
            </a:r>
            <a:r>
              <a:rPr lang="es-ES" sz="1400" b="1" dirty="0" err="1"/>
              <a:t>Entropia</a:t>
            </a:r>
            <a:r>
              <a:rPr lang="es-ES" sz="1400" b="1" dirty="0"/>
              <a:t> con dependencias tan arbitrarias como se desee.</a:t>
            </a:r>
            <a:endParaRPr lang="es-ES_tradnl" sz="1400" b="1" dirty="0"/>
          </a:p>
        </p:txBody>
      </p:sp>
      <p:sp>
        <p:nvSpPr>
          <p:cNvPr id="8" name="CuadroTexto 7">
            <a:extLst>
              <a:ext uri="{FF2B5EF4-FFF2-40B4-BE49-F238E27FC236}">
                <a16:creationId xmlns:a16="http://schemas.microsoft.com/office/drawing/2014/main" id="{5AA08292-EFCA-4BF0-8936-BA055EF8E8E2}"/>
              </a:ext>
            </a:extLst>
          </p:cNvPr>
          <p:cNvSpPr txBox="1"/>
          <p:nvPr/>
        </p:nvSpPr>
        <p:spPr>
          <a:xfrm>
            <a:off x="38100" y="3598067"/>
            <a:ext cx="9696450" cy="3323987"/>
          </a:xfrm>
          <a:prstGeom prst="rect">
            <a:avLst/>
          </a:prstGeom>
          <a:noFill/>
        </p:spPr>
        <p:txBody>
          <a:bodyPr wrap="square">
            <a:spAutoFit/>
          </a:bodyPr>
          <a:lstStyle/>
          <a:p>
            <a:pPr algn="just"/>
            <a:r>
              <a:rPr lang="es-ES" sz="1400" dirty="0"/>
              <a:t>En un HMM estamos calculando la probabilidad de que dada una palabra le corresponda una cierta etiqueta (probabilidades posteriores en </a:t>
            </a:r>
            <a:r>
              <a:rPr lang="es-ES" sz="1400" dirty="0" err="1"/>
              <a:t>bayes</a:t>
            </a:r>
            <a:r>
              <a:rPr lang="es-ES" sz="1400" dirty="0"/>
              <a:t>) y esto lo descomponíamos en la probabilidad de transición (dada una etiqueta, cual será la que le corresponde en la siguiente posición) y la probabilidad de emisión (dada una etiqueta cual será la palabra que el corresponda), aquí debemos pensar de forma distinta con probabilidades posteriores, la probabilidad seria la siguiente:</a:t>
            </a:r>
          </a:p>
          <a:p>
            <a:pPr algn="just"/>
            <a:endParaRPr lang="es-ES" sz="1400" dirty="0"/>
          </a:p>
          <a:p>
            <a:pPr algn="just"/>
            <a:r>
              <a:rPr lang="es-ES" sz="1400" b="1" i="1" dirty="0"/>
              <a:t>Dado un contexto alrededor de una etiqueta particular que yo quiero calcular o determinar cual será la probabilidad de que esa categoría sea un verbo/sustantivo/etc.</a:t>
            </a:r>
          </a:p>
          <a:p>
            <a:pPr algn="just"/>
            <a:endParaRPr lang="es-ES" sz="1400" b="1" i="1" dirty="0"/>
          </a:p>
          <a:p>
            <a:pPr algn="just"/>
            <a:r>
              <a:rPr lang="es-ES" sz="1400" b="1" dirty="0"/>
              <a:t>Esto quiere decir que tomaremos información de las etiquetas anterior y posterior con las palabras que están antes, y después, con esto caemos en el concepto de las redes neuronales donde tenemos muchas entradas y la red debe inferir una salida, haciendo uso de modelos de clasificación.</a:t>
            </a:r>
          </a:p>
          <a:p>
            <a:pPr algn="just"/>
            <a:endParaRPr lang="es-ES" sz="1400" b="1" dirty="0"/>
          </a:p>
          <a:p>
            <a:pPr algn="just"/>
            <a:r>
              <a:rPr lang="es-ES" sz="1400" b="1" dirty="0"/>
              <a:t>La formula nos indica que la secuencia de palabras a la cual le vamos a asignar una secuencia de etiquetas donde la probabilidad sea máxima esta dado solo por esa probabilidad, donde dada una palabra actual, palabra posterior y palabra anterior, etiqueta posterior, y etiqueta anterior quiero saber la etiqueta actual, lo cual es un contexto completo.</a:t>
            </a:r>
            <a:endParaRPr lang="es-ES_tradnl" sz="1400" b="1"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27584B4-8708-4C8F-9F35-3D9555720B7E}"/>
              </a:ext>
            </a:extLst>
          </p:cNvPr>
          <p:cNvSpPr txBox="1"/>
          <p:nvPr/>
        </p:nvSpPr>
        <p:spPr>
          <a:xfrm>
            <a:off x="95250" y="100111"/>
            <a:ext cx="2971800" cy="307777"/>
          </a:xfrm>
          <a:prstGeom prst="rect">
            <a:avLst/>
          </a:prstGeom>
          <a:noFill/>
        </p:spPr>
        <p:txBody>
          <a:bodyPr wrap="square" rtlCol="0">
            <a:spAutoFit/>
          </a:bodyPr>
          <a:lstStyle/>
          <a:p>
            <a:r>
              <a:rPr lang="es-ES" sz="1400" b="1" dirty="0"/>
              <a:t>COMPARACIÓN ENTRE MODELOS:</a:t>
            </a:r>
            <a:endParaRPr lang="es-ES_tradnl" sz="1400" b="1" dirty="0"/>
          </a:p>
        </p:txBody>
      </p:sp>
      <p:pic>
        <p:nvPicPr>
          <p:cNvPr id="3" name="Imagen 2">
            <a:extLst>
              <a:ext uri="{FF2B5EF4-FFF2-40B4-BE49-F238E27FC236}">
                <a16:creationId xmlns:a16="http://schemas.microsoft.com/office/drawing/2014/main" id="{B8A1FBDE-E31F-4BED-8288-901D981169A9}"/>
              </a:ext>
            </a:extLst>
          </p:cNvPr>
          <p:cNvPicPr>
            <a:picLocks noChangeAspect="1"/>
          </p:cNvPicPr>
          <p:nvPr/>
        </p:nvPicPr>
        <p:blipFill>
          <a:blip r:embed="rId2"/>
          <a:stretch>
            <a:fillRect/>
          </a:stretch>
        </p:blipFill>
        <p:spPr>
          <a:xfrm>
            <a:off x="3057525" y="589760"/>
            <a:ext cx="6571762" cy="3203733"/>
          </a:xfrm>
          <a:prstGeom prst="rect">
            <a:avLst/>
          </a:prstGeom>
        </p:spPr>
      </p:pic>
      <p:sp>
        <p:nvSpPr>
          <p:cNvPr id="4" name="CuadroTexto 3">
            <a:extLst>
              <a:ext uri="{FF2B5EF4-FFF2-40B4-BE49-F238E27FC236}">
                <a16:creationId xmlns:a16="http://schemas.microsoft.com/office/drawing/2014/main" id="{E5F22E37-B2F1-4B1A-A440-4A7A3A69E858}"/>
              </a:ext>
            </a:extLst>
          </p:cNvPr>
          <p:cNvSpPr txBox="1"/>
          <p:nvPr/>
        </p:nvSpPr>
        <p:spPr>
          <a:xfrm>
            <a:off x="628650" y="1460500"/>
            <a:ext cx="838200" cy="307777"/>
          </a:xfrm>
          <a:prstGeom prst="rect">
            <a:avLst/>
          </a:prstGeom>
          <a:noFill/>
        </p:spPr>
        <p:txBody>
          <a:bodyPr wrap="square" rtlCol="0">
            <a:spAutoFit/>
          </a:bodyPr>
          <a:lstStyle/>
          <a:p>
            <a:r>
              <a:rPr lang="es-ES" sz="1400" b="1" dirty="0"/>
              <a:t>HMM:</a:t>
            </a:r>
            <a:endParaRPr lang="es-ES_tradnl" sz="1400" b="1" dirty="0"/>
          </a:p>
        </p:txBody>
      </p:sp>
      <p:sp>
        <p:nvSpPr>
          <p:cNvPr id="5" name="CuadroTexto 4">
            <a:extLst>
              <a:ext uri="{FF2B5EF4-FFF2-40B4-BE49-F238E27FC236}">
                <a16:creationId xmlns:a16="http://schemas.microsoft.com/office/drawing/2014/main" id="{630465A3-3F27-4F08-896F-3D7285876B78}"/>
              </a:ext>
            </a:extLst>
          </p:cNvPr>
          <p:cNvSpPr txBox="1"/>
          <p:nvPr/>
        </p:nvSpPr>
        <p:spPr>
          <a:xfrm>
            <a:off x="476250" y="3639604"/>
            <a:ext cx="838200" cy="307777"/>
          </a:xfrm>
          <a:prstGeom prst="rect">
            <a:avLst/>
          </a:prstGeom>
          <a:noFill/>
        </p:spPr>
        <p:txBody>
          <a:bodyPr wrap="square" rtlCol="0">
            <a:spAutoFit/>
          </a:bodyPr>
          <a:lstStyle/>
          <a:p>
            <a:r>
              <a:rPr lang="es-ES" sz="1400" b="1" dirty="0"/>
              <a:t>MEMM:</a:t>
            </a:r>
            <a:endParaRPr lang="es-ES_tradnl" sz="1400" b="1" dirty="0"/>
          </a:p>
        </p:txBody>
      </p:sp>
      <p:pic>
        <p:nvPicPr>
          <p:cNvPr id="6" name="Imagen 5">
            <a:extLst>
              <a:ext uri="{FF2B5EF4-FFF2-40B4-BE49-F238E27FC236}">
                <a16:creationId xmlns:a16="http://schemas.microsoft.com/office/drawing/2014/main" id="{F53CE9EE-ED7D-41CC-89BD-1019ED902BD3}"/>
              </a:ext>
            </a:extLst>
          </p:cNvPr>
          <p:cNvPicPr>
            <a:picLocks noChangeAspect="1"/>
          </p:cNvPicPr>
          <p:nvPr/>
        </p:nvPicPr>
        <p:blipFill>
          <a:blip r:embed="rId3"/>
          <a:stretch>
            <a:fillRect/>
          </a:stretch>
        </p:blipFill>
        <p:spPr>
          <a:xfrm>
            <a:off x="3057525" y="4020211"/>
            <a:ext cx="6705600" cy="3220278"/>
          </a:xfrm>
          <a:prstGeom prst="rect">
            <a:avLst/>
          </a:prstGeom>
        </p:spPr>
      </p:pic>
      <p:sp>
        <p:nvSpPr>
          <p:cNvPr id="8" name="CuadroTexto 7">
            <a:extLst>
              <a:ext uri="{FF2B5EF4-FFF2-40B4-BE49-F238E27FC236}">
                <a16:creationId xmlns:a16="http://schemas.microsoft.com/office/drawing/2014/main" id="{BFF57928-726E-4DB1-AAF5-EBC603C28C4F}"/>
              </a:ext>
            </a:extLst>
          </p:cNvPr>
          <p:cNvSpPr txBox="1"/>
          <p:nvPr/>
        </p:nvSpPr>
        <p:spPr>
          <a:xfrm>
            <a:off x="28575" y="3947381"/>
            <a:ext cx="2971800" cy="3108543"/>
          </a:xfrm>
          <a:prstGeom prst="rect">
            <a:avLst/>
          </a:prstGeom>
          <a:noFill/>
        </p:spPr>
        <p:txBody>
          <a:bodyPr wrap="square">
            <a:spAutoFit/>
          </a:bodyPr>
          <a:lstStyle/>
          <a:p>
            <a:pPr algn="just"/>
            <a:r>
              <a:rPr lang="es-ES" sz="1400" b="1" dirty="0"/>
              <a:t>Cual es la probabilidad de que dada una palabra, y una etiqueta anterior, cual es la probabilidad de que corresponda una etiqueta en la posición actual, deberá ser un conteo donde observo la palabra y las dos etiquetas consecutivas, dividido entre el numero de veces que veo la palabra junto con la etiqueta en la posición inmediatamente anterior.</a:t>
            </a:r>
          </a:p>
          <a:p>
            <a:pPr algn="just"/>
            <a:endParaRPr lang="es-ES" sz="1400" b="1" dirty="0"/>
          </a:p>
          <a:p>
            <a:pPr algn="just"/>
            <a:r>
              <a:rPr lang="es-ES" sz="1400" b="1" dirty="0"/>
              <a:t>Esa es la forma en que deberíamos calcular matemáticamente las probabilidades para el MEMM</a:t>
            </a:r>
            <a:endParaRPr lang="es-ES_tradnl" sz="1400" b="1" dirty="0"/>
          </a:p>
        </p:txBody>
      </p:sp>
    </p:spTree>
    <p:extLst>
      <p:ext uri="{BB962C8B-B14F-4D97-AF65-F5344CB8AC3E}">
        <p14:creationId xmlns:p14="http://schemas.microsoft.com/office/powerpoint/2010/main" val="853167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3" cy="73406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89586" y="2220937"/>
            <a:ext cx="6811009" cy="1854200"/>
          </a:xfrm>
          <a:prstGeom prst="rect">
            <a:avLst/>
          </a:prstGeom>
        </p:spPr>
        <p:txBody>
          <a:bodyPr vert="horz" wrap="square" lIns="0" tIns="12700" rIns="0" bIns="0" rtlCol="0">
            <a:spAutoFit/>
          </a:bodyPr>
          <a:lstStyle/>
          <a:p>
            <a:pPr marL="12700" marR="5080" indent="175895">
              <a:lnSpc>
                <a:spcPct val="100000"/>
              </a:lnSpc>
              <a:spcBef>
                <a:spcPts val="100"/>
              </a:spcBef>
            </a:pPr>
            <a:r>
              <a:rPr sz="6000" b="1" spc="-1045" dirty="0">
                <a:solidFill>
                  <a:srgbClr val="00B0F0"/>
                </a:solidFill>
                <a:latin typeface="Tahoma"/>
                <a:cs typeface="Tahoma"/>
              </a:rPr>
              <a:t>[</a:t>
            </a:r>
            <a:r>
              <a:rPr sz="6000" b="1" spc="-434" dirty="0">
                <a:solidFill>
                  <a:srgbClr val="00B0F0"/>
                </a:solidFill>
                <a:latin typeface="Tahoma"/>
                <a:cs typeface="Tahoma"/>
              </a:rPr>
              <a:t>C15</a:t>
            </a:r>
            <a:r>
              <a:rPr sz="6000" b="1" spc="-305" dirty="0">
                <a:solidFill>
                  <a:srgbClr val="00B0F0"/>
                </a:solidFill>
                <a:latin typeface="Tahoma"/>
                <a:cs typeface="Tahoma"/>
              </a:rPr>
              <a:t>]</a:t>
            </a:r>
            <a:r>
              <a:rPr sz="6000" b="1" spc="-595" dirty="0">
                <a:solidFill>
                  <a:srgbClr val="00B0F0"/>
                </a:solidFill>
                <a:latin typeface="Tahoma"/>
                <a:cs typeface="Tahoma"/>
              </a:rPr>
              <a:t> </a:t>
            </a:r>
            <a:r>
              <a:rPr sz="6000" b="1" spc="-275" dirty="0">
                <a:solidFill>
                  <a:srgbClr val="FFFFFF"/>
                </a:solidFill>
                <a:latin typeface="Tahoma"/>
                <a:cs typeface="Tahoma"/>
              </a:rPr>
              <a:t>Algoritmo</a:t>
            </a:r>
            <a:r>
              <a:rPr sz="6000" b="1" spc="-600" dirty="0">
                <a:solidFill>
                  <a:srgbClr val="FFFFFF"/>
                </a:solidFill>
                <a:latin typeface="Tahoma"/>
                <a:cs typeface="Tahoma"/>
              </a:rPr>
              <a:t> </a:t>
            </a:r>
            <a:r>
              <a:rPr sz="6000" b="1" spc="-265" dirty="0">
                <a:solidFill>
                  <a:srgbClr val="FFFFFF"/>
                </a:solidFill>
                <a:latin typeface="Tahoma"/>
                <a:cs typeface="Tahoma"/>
              </a:rPr>
              <a:t>de  </a:t>
            </a:r>
            <a:r>
              <a:rPr sz="6000" b="1" spc="-175" dirty="0">
                <a:solidFill>
                  <a:srgbClr val="FFFFFF"/>
                </a:solidFill>
                <a:latin typeface="Tahoma"/>
                <a:cs typeface="Tahoma"/>
              </a:rPr>
              <a:t>Viterbi</a:t>
            </a:r>
            <a:r>
              <a:rPr sz="6000" b="1" spc="-600" dirty="0">
                <a:solidFill>
                  <a:srgbClr val="FFFFFF"/>
                </a:solidFill>
                <a:latin typeface="Tahoma"/>
                <a:cs typeface="Tahoma"/>
              </a:rPr>
              <a:t> </a:t>
            </a:r>
            <a:r>
              <a:rPr sz="6000" b="1" spc="-370" dirty="0">
                <a:solidFill>
                  <a:srgbClr val="FFFFFF"/>
                </a:solidFill>
                <a:latin typeface="Tahoma"/>
                <a:cs typeface="Tahoma"/>
              </a:rPr>
              <a:t>pa</a:t>
            </a:r>
            <a:r>
              <a:rPr sz="6000" b="1" spc="-350" dirty="0">
                <a:solidFill>
                  <a:srgbClr val="FFFFFF"/>
                </a:solidFill>
                <a:latin typeface="Tahoma"/>
                <a:cs typeface="Tahoma"/>
              </a:rPr>
              <a:t>r</a:t>
            </a:r>
            <a:r>
              <a:rPr sz="6000" b="1" spc="-455" dirty="0">
                <a:solidFill>
                  <a:srgbClr val="FFFFFF"/>
                </a:solidFill>
                <a:latin typeface="Tahoma"/>
                <a:cs typeface="Tahoma"/>
              </a:rPr>
              <a:t>a</a:t>
            </a:r>
            <a:r>
              <a:rPr sz="6000" b="1" spc="-610" dirty="0">
                <a:solidFill>
                  <a:srgbClr val="FFFFFF"/>
                </a:solidFill>
                <a:latin typeface="Tahoma"/>
                <a:cs typeface="Tahoma"/>
              </a:rPr>
              <a:t> </a:t>
            </a:r>
            <a:r>
              <a:rPr sz="6000" b="1" spc="100" dirty="0">
                <a:solidFill>
                  <a:srgbClr val="FFFFFF"/>
                </a:solidFill>
                <a:latin typeface="Tahoma"/>
                <a:cs typeface="Tahoma"/>
              </a:rPr>
              <a:t>MEMM</a:t>
            </a:r>
            <a:endParaRPr sz="6000">
              <a:latin typeface="Tahoma"/>
              <a:cs typeface="Tahoma"/>
            </a:endParaRPr>
          </a:p>
        </p:txBody>
      </p:sp>
      <p:sp>
        <p:nvSpPr>
          <p:cNvPr id="3" name="object 3"/>
          <p:cNvSpPr txBox="1"/>
          <p:nvPr/>
        </p:nvSpPr>
        <p:spPr>
          <a:xfrm>
            <a:off x="2416558" y="4998985"/>
            <a:ext cx="4958715" cy="939800"/>
          </a:xfrm>
          <a:prstGeom prst="rect">
            <a:avLst/>
          </a:prstGeom>
        </p:spPr>
        <p:txBody>
          <a:bodyPr vert="horz" wrap="square" lIns="0" tIns="12700" rIns="0" bIns="0" rtlCol="0">
            <a:spAutoFit/>
          </a:bodyPr>
          <a:lstStyle/>
          <a:p>
            <a:pPr marL="1529715" marR="5080" indent="-1517650">
              <a:lnSpc>
                <a:spcPct val="100000"/>
              </a:lnSpc>
              <a:spcBef>
                <a:spcPts val="100"/>
              </a:spcBef>
            </a:pPr>
            <a:r>
              <a:rPr sz="3000" spc="5" dirty="0">
                <a:solidFill>
                  <a:srgbClr val="FFFFFF"/>
                </a:solidFill>
                <a:latin typeface="Tahoma"/>
                <a:cs typeface="Tahoma"/>
              </a:rPr>
              <a:t>Desambiguación</a:t>
            </a:r>
            <a:r>
              <a:rPr sz="3000" spc="-360" dirty="0">
                <a:solidFill>
                  <a:srgbClr val="FFFFFF"/>
                </a:solidFill>
                <a:latin typeface="Tahoma"/>
                <a:cs typeface="Tahoma"/>
              </a:rPr>
              <a:t> </a:t>
            </a:r>
            <a:r>
              <a:rPr sz="3000" spc="40" dirty="0">
                <a:solidFill>
                  <a:srgbClr val="FFFFFF"/>
                </a:solidFill>
                <a:latin typeface="Tahoma"/>
                <a:cs typeface="Tahoma"/>
              </a:rPr>
              <a:t>y</a:t>
            </a:r>
            <a:r>
              <a:rPr sz="3000" spc="-360" dirty="0">
                <a:solidFill>
                  <a:srgbClr val="FFFFFF"/>
                </a:solidFill>
                <a:latin typeface="Tahoma"/>
                <a:cs typeface="Tahoma"/>
              </a:rPr>
              <a:t> </a:t>
            </a:r>
            <a:r>
              <a:rPr sz="3000" spc="30" dirty="0">
                <a:solidFill>
                  <a:srgbClr val="FFFFFF"/>
                </a:solidFill>
                <a:latin typeface="Tahoma"/>
                <a:cs typeface="Tahoma"/>
              </a:rPr>
              <a:t>etiquetado  </a:t>
            </a:r>
            <a:r>
              <a:rPr sz="3000" spc="5" dirty="0">
                <a:solidFill>
                  <a:srgbClr val="FFFFFF"/>
                </a:solidFill>
                <a:latin typeface="Tahoma"/>
                <a:cs typeface="Tahoma"/>
              </a:rPr>
              <a:t>de</a:t>
            </a:r>
            <a:r>
              <a:rPr sz="3000" spc="-360" dirty="0">
                <a:solidFill>
                  <a:srgbClr val="FFFFFF"/>
                </a:solidFill>
                <a:latin typeface="Tahoma"/>
                <a:cs typeface="Tahoma"/>
              </a:rPr>
              <a:t> </a:t>
            </a:r>
            <a:r>
              <a:rPr sz="3000" spc="20" dirty="0">
                <a:solidFill>
                  <a:srgbClr val="FFFFFF"/>
                </a:solidFill>
                <a:latin typeface="Tahoma"/>
                <a:cs typeface="Tahoma"/>
              </a:rPr>
              <a:t>palab</a:t>
            </a:r>
            <a:r>
              <a:rPr sz="3000" spc="-40" dirty="0">
                <a:solidFill>
                  <a:srgbClr val="FFFFFF"/>
                </a:solidFill>
                <a:latin typeface="Tahoma"/>
                <a:cs typeface="Tahoma"/>
              </a:rPr>
              <a:t>r</a:t>
            </a:r>
            <a:r>
              <a:rPr sz="3000" spc="-50" dirty="0">
                <a:solidFill>
                  <a:srgbClr val="FFFFFF"/>
                </a:solidFill>
                <a:latin typeface="Tahoma"/>
                <a:cs typeface="Tahoma"/>
              </a:rPr>
              <a:t>as</a:t>
            </a:r>
            <a:endParaRPr sz="3000">
              <a:latin typeface="Tahoma"/>
              <a:cs typeface="Tahom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1450" y="241300"/>
            <a:ext cx="8300383" cy="3717525"/>
          </a:xfrm>
          <a:prstGeom prst="rect">
            <a:avLst/>
          </a:prstGeom>
        </p:spPr>
      </p:pic>
      <p:sp>
        <p:nvSpPr>
          <p:cNvPr id="4" name="CuadroTexto 3">
            <a:extLst>
              <a:ext uri="{FF2B5EF4-FFF2-40B4-BE49-F238E27FC236}">
                <a16:creationId xmlns:a16="http://schemas.microsoft.com/office/drawing/2014/main" id="{353EA95C-C946-479E-BE56-1855DCA0BD06}"/>
              </a:ext>
            </a:extLst>
          </p:cNvPr>
          <p:cNvSpPr txBox="1"/>
          <p:nvPr/>
        </p:nvSpPr>
        <p:spPr>
          <a:xfrm>
            <a:off x="209550" y="4203700"/>
            <a:ext cx="9334500" cy="1754326"/>
          </a:xfrm>
          <a:prstGeom prst="rect">
            <a:avLst/>
          </a:prstGeom>
          <a:noFill/>
        </p:spPr>
        <p:txBody>
          <a:bodyPr wrap="square">
            <a:spAutoFit/>
          </a:bodyPr>
          <a:lstStyle/>
          <a:p>
            <a:pPr algn="just"/>
            <a:r>
              <a:rPr lang="es-ES" dirty="0"/>
              <a:t>En este </a:t>
            </a:r>
            <a:r>
              <a:rPr lang="es-ES" dirty="0" err="1"/>
              <a:t>slide</a:t>
            </a:r>
            <a:r>
              <a:rPr lang="es-ES" dirty="0"/>
              <a:t> vimos como construir un MEMM</a:t>
            </a:r>
          </a:p>
          <a:p>
            <a:pPr algn="just"/>
            <a:endParaRPr lang="es-ES" dirty="0"/>
          </a:p>
          <a:p>
            <a:pPr algn="just"/>
            <a:r>
              <a:rPr lang="es-ES" b="1" dirty="0"/>
              <a:t>Donde yo puedo predecir la categoría a la que pertenece cierta palabra considerando todo el contexto que rodea a esa categoría en términos de las categorías y palabras que se encuentran a los </a:t>
            </a:r>
            <a:r>
              <a:rPr lang="es-ES" b="1" dirty="0" err="1"/>
              <a:t>costados,y</a:t>
            </a:r>
            <a:r>
              <a:rPr lang="es-ES" b="1" dirty="0"/>
              <a:t> la palabra que corresponde a esa categoría</a:t>
            </a:r>
          </a:p>
          <a:p>
            <a:endParaRPr lang="es-E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5850" y="1155700"/>
            <a:ext cx="8300256" cy="2828233"/>
          </a:xfrm>
          <a:prstGeom prst="rect">
            <a:avLst/>
          </a:prstGeom>
        </p:spPr>
      </p:pic>
      <p:sp>
        <p:nvSpPr>
          <p:cNvPr id="3" name="object 3"/>
          <p:cNvSpPr txBox="1">
            <a:spLocks noGrp="1"/>
          </p:cNvSpPr>
          <p:nvPr>
            <p:ph type="title"/>
          </p:nvPr>
        </p:nvSpPr>
        <p:spPr>
          <a:xfrm>
            <a:off x="1314450" y="165100"/>
            <a:ext cx="6904990" cy="756920"/>
          </a:xfrm>
          <a:prstGeom prst="rect">
            <a:avLst/>
          </a:prstGeom>
        </p:spPr>
        <p:txBody>
          <a:bodyPr vert="horz" wrap="square" lIns="0" tIns="12700" rIns="0" bIns="0" rtlCol="0">
            <a:spAutoFit/>
          </a:bodyPr>
          <a:lstStyle/>
          <a:p>
            <a:pPr marL="12700">
              <a:lnSpc>
                <a:spcPct val="100000"/>
              </a:lnSpc>
              <a:spcBef>
                <a:spcPts val="100"/>
              </a:spcBef>
            </a:pPr>
            <a:r>
              <a:rPr spc="-250" dirty="0"/>
              <a:t>Decodiﬁcació</a:t>
            </a:r>
            <a:r>
              <a:rPr spc="-280" dirty="0"/>
              <a:t>n</a:t>
            </a:r>
            <a:r>
              <a:rPr spc="-484" dirty="0"/>
              <a:t> </a:t>
            </a:r>
            <a:r>
              <a:rPr spc="-285" dirty="0"/>
              <a:t>de</a:t>
            </a:r>
            <a:r>
              <a:rPr spc="-480" dirty="0"/>
              <a:t> </a:t>
            </a:r>
            <a:r>
              <a:rPr spc="-140" dirty="0"/>
              <a:t>Viterbi</a:t>
            </a:r>
          </a:p>
        </p:txBody>
      </p:sp>
      <p:sp>
        <p:nvSpPr>
          <p:cNvPr id="5" name="CuadroTexto 4">
            <a:extLst>
              <a:ext uri="{FF2B5EF4-FFF2-40B4-BE49-F238E27FC236}">
                <a16:creationId xmlns:a16="http://schemas.microsoft.com/office/drawing/2014/main" id="{86667920-048F-4266-8813-DDDF48B7F40C}"/>
              </a:ext>
            </a:extLst>
          </p:cNvPr>
          <p:cNvSpPr txBox="1"/>
          <p:nvPr/>
        </p:nvSpPr>
        <p:spPr>
          <a:xfrm>
            <a:off x="171450" y="4217613"/>
            <a:ext cx="9296400" cy="1600438"/>
          </a:xfrm>
          <a:prstGeom prst="rect">
            <a:avLst/>
          </a:prstGeom>
          <a:noFill/>
        </p:spPr>
        <p:txBody>
          <a:bodyPr wrap="square">
            <a:spAutoFit/>
          </a:bodyPr>
          <a:lstStyle/>
          <a:p>
            <a:pPr algn="just"/>
            <a:r>
              <a:rPr lang="es-ES" sz="1400" dirty="0"/>
              <a:t>Teniendo en cuenta que solo calculamos probabilidades posteriores, dado un contexto de palabras y etiquetas cual es la probabilidad de que le corresponda una cierta etiqueta. Ya no utilizamos probabilidades de transición ni emisión solo una probabilidad posterior, y el algoritmo de </a:t>
            </a:r>
            <a:r>
              <a:rPr lang="es-ES" sz="1400" dirty="0" err="1"/>
              <a:t>Viterbi</a:t>
            </a:r>
            <a:r>
              <a:rPr lang="es-ES" sz="1400" dirty="0"/>
              <a:t> tiene que adaptarse a esa filosofía, la formula debajo del </a:t>
            </a:r>
            <a:r>
              <a:rPr lang="es-ES" sz="1400" dirty="0" err="1"/>
              <a:t>slide</a:t>
            </a:r>
            <a:r>
              <a:rPr lang="es-ES" sz="1400" dirty="0"/>
              <a:t> indica como seria: "la probabilidad de </a:t>
            </a:r>
            <a:r>
              <a:rPr lang="es-ES" sz="1400" dirty="0" err="1"/>
              <a:t>Viterbi</a:t>
            </a:r>
            <a:r>
              <a:rPr lang="es-ES" sz="1400" dirty="0"/>
              <a:t> para la columna t para una categoría j es igual al máximo de todas las posibles probabilidades donde cada una de esas probabilidades es el producto de la probabilidad de </a:t>
            </a:r>
            <a:r>
              <a:rPr lang="es-ES" sz="1400" dirty="0" err="1"/>
              <a:t>Viterbi</a:t>
            </a:r>
            <a:r>
              <a:rPr lang="es-ES" sz="1400" dirty="0"/>
              <a:t> de la columna anterior t-1 de una categoría i multiplicado por la probabilidad posterior, que dado ese contexto cual debe ser la categoría j que debería corresponder a la palabra.</a:t>
            </a:r>
            <a:endParaRPr lang="es-ES_tradnl" sz="1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988D85C-C5CE-45D7-9E38-1A59454D5361}"/>
              </a:ext>
            </a:extLst>
          </p:cNvPr>
          <p:cNvPicPr>
            <a:picLocks noChangeAspect="1"/>
          </p:cNvPicPr>
          <p:nvPr/>
        </p:nvPicPr>
        <p:blipFill>
          <a:blip r:embed="rId2"/>
          <a:stretch>
            <a:fillRect/>
          </a:stretch>
        </p:blipFill>
        <p:spPr>
          <a:xfrm>
            <a:off x="95250" y="165100"/>
            <a:ext cx="9448800" cy="4264304"/>
          </a:xfrm>
          <a:prstGeom prst="rect">
            <a:avLst/>
          </a:prstGeom>
        </p:spPr>
      </p:pic>
      <p:sp>
        <p:nvSpPr>
          <p:cNvPr id="5" name="CuadroTexto 4">
            <a:extLst>
              <a:ext uri="{FF2B5EF4-FFF2-40B4-BE49-F238E27FC236}">
                <a16:creationId xmlns:a16="http://schemas.microsoft.com/office/drawing/2014/main" id="{F1325DD7-A2E6-49D2-A890-CA78D91267F3}"/>
              </a:ext>
            </a:extLst>
          </p:cNvPr>
          <p:cNvSpPr txBox="1"/>
          <p:nvPr/>
        </p:nvSpPr>
        <p:spPr>
          <a:xfrm>
            <a:off x="95250" y="4813300"/>
            <a:ext cx="9448800" cy="1200329"/>
          </a:xfrm>
          <a:prstGeom prst="rect">
            <a:avLst/>
          </a:prstGeom>
          <a:noFill/>
        </p:spPr>
        <p:txBody>
          <a:bodyPr wrap="square">
            <a:spAutoFit/>
          </a:bodyPr>
          <a:lstStyle/>
          <a:p>
            <a:r>
              <a:rPr lang="es-ES" dirty="0"/>
              <a:t>Si observas todo es muy similar al algoritmo y </a:t>
            </a:r>
            <a:r>
              <a:rPr lang="es-ES" dirty="0" err="1"/>
              <a:t>codigo</a:t>
            </a:r>
            <a:r>
              <a:rPr lang="es-ES" dirty="0"/>
              <a:t> anterior, donde eliminamos la probabilidad de transición y en lugar de la probabilidad de emisión calculamos la probabilidad posterior de dado un contexto nos de la categoría</a:t>
            </a:r>
          </a:p>
          <a:p>
            <a:endParaRPr lang="es-ES" dirty="0"/>
          </a:p>
        </p:txBody>
      </p:sp>
    </p:spTree>
    <p:extLst>
      <p:ext uri="{BB962C8B-B14F-4D97-AF65-F5344CB8AC3E}">
        <p14:creationId xmlns:p14="http://schemas.microsoft.com/office/powerpoint/2010/main" val="331735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3" cy="7340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3"/>
            <a:ext cx="7461250" cy="756920"/>
          </a:xfrm>
          <a:prstGeom prst="rect">
            <a:avLst/>
          </a:prstGeom>
        </p:spPr>
        <p:txBody>
          <a:bodyPr vert="horz" wrap="square" lIns="0" tIns="12700" rIns="0" bIns="0" rtlCol="0">
            <a:spAutoFit/>
          </a:bodyPr>
          <a:lstStyle/>
          <a:p>
            <a:pPr marL="12700">
              <a:lnSpc>
                <a:spcPct val="100000"/>
              </a:lnSpc>
              <a:spcBef>
                <a:spcPts val="100"/>
              </a:spcBef>
            </a:pPr>
            <a:r>
              <a:rPr spc="-305" dirty="0"/>
              <a:t>Ambigüedades</a:t>
            </a:r>
            <a:r>
              <a:rPr spc="-480" dirty="0"/>
              <a:t> </a:t>
            </a:r>
            <a:r>
              <a:rPr spc="-240" dirty="0"/>
              <a:t>del</a:t>
            </a:r>
            <a:r>
              <a:rPr spc="-480" dirty="0"/>
              <a:t> </a:t>
            </a:r>
            <a:r>
              <a:rPr spc="-345" dirty="0"/>
              <a:t>lenguaje</a:t>
            </a:r>
          </a:p>
        </p:txBody>
      </p:sp>
      <p:sp>
        <p:nvSpPr>
          <p:cNvPr id="3" name="object 3"/>
          <p:cNvSpPr txBox="1"/>
          <p:nvPr/>
        </p:nvSpPr>
        <p:spPr>
          <a:xfrm>
            <a:off x="685800" y="4203474"/>
            <a:ext cx="2783840" cy="986155"/>
          </a:xfrm>
          <a:prstGeom prst="rect">
            <a:avLst/>
          </a:prstGeom>
          <a:solidFill>
            <a:srgbClr val="005593"/>
          </a:solidFill>
        </p:spPr>
        <p:txBody>
          <a:bodyPr vert="horz" wrap="square" lIns="0" tIns="73025" rIns="0" bIns="0" rtlCol="0">
            <a:spAutoFit/>
          </a:bodyPr>
          <a:lstStyle/>
          <a:p>
            <a:pPr marL="562610" marR="353060" indent="-201930">
              <a:lnSpc>
                <a:spcPct val="100000"/>
              </a:lnSpc>
              <a:spcBef>
                <a:spcPts val="575"/>
              </a:spcBef>
            </a:pPr>
            <a:r>
              <a:rPr sz="2500" spc="5" dirty="0">
                <a:solidFill>
                  <a:srgbClr val="FFFFFF"/>
                </a:solidFill>
                <a:latin typeface="Tahoma"/>
                <a:cs typeface="Tahoma"/>
              </a:rPr>
              <a:t>Ambigüedades  </a:t>
            </a:r>
            <a:r>
              <a:rPr sz="2500" spc="25" dirty="0">
                <a:solidFill>
                  <a:srgbClr val="FFFFFF"/>
                </a:solidFill>
                <a:latin typeface="Tahoma"/>
                <a:cs typeface="Tahoma"/>
              </a:rPr>
              <a:t>del</a:t>
            </a:r>
            <a:r>
              <a:rPr sz="2500" spc="-300" dirty="0">
                <a:solidFill>
                  <a:srgbClr val="FFFFFF"/>
                </a:solidFill>
                <a:latin typeface="Tahoma"/>
                <a:cs typeface="Tahoma"/>
              </a:rPr>
              <a:t> </a:t>
            </a:r>
            <a:r>
              <a:rPr sz="2500" spc="-25" dirty="0">
                <a:solidFill>
                  <a:srgbClr val="FFFFFF"/>
                </a:solidFill>
                <a:latin typeface="Tahoma"/>
                <a:cs typeface="Tahoma"/>
              </a:rPr>
              <a:t>lenguaje</a:t>
            </a:r>
            <a:endParaRPr sz="2500">
              <a:latin typeface="Tahoma"/>
              <a:cs typeface="Tahoma"/>
            </a:endParaRPr>
          </a:p>
        </p:txBody>
      </p:sp>
      <p:sp>
        <p:nvSpPr>
          <p:cNvPr id="4" name="object 4"/>
          <p:cNvSpPr/>
          <p:nvPr/>
        </p:nvSpPr>
        <p:spPr>
          <a:xfrm>
            <a:off x="3469199" y="3215500"/>
            <a:ext cx="889635" cy="2988945"/>
          </a:xfrm>
          <a:custGeom>
            <a:avLst/>
            <a:gdLst/>
            <a:ahLst/>
            <a:cxnLst/>
            <a:rect l="l" t="t" r="r" b="b"/>
            <a:pathLst>
              <a:path w="889635" h="2988945">
                <a:moveTo>
                  <a:pt x="0" y="1481024"/>
                </a:moveTo>
                <a:lnTo>
                  <a:pt x="889199" y="1481024"/>
                </a:lnTo>
              </a:path>
              <a:path w="889635" h="2988945">
                <a:moveTo>
                  <a:pt x="435199" y="6199"/>
                </a:moveTo>
                <a:lnTo>
                  <a:pt x="889099" y="6199"/>
                </a:lnTo>
              </a:path>
              <a:path w="889635" h="2988945">
                <a:moveTo>
                  <a:pt x="435199" y="2972074"/>
                </a:moveTo>
                <a:lnTo>
                  <a:pt x="889099" y="2972074"/>
                </a:lnTo>
              </a:path>
              <a:path w="889635" h="2988945">
                <a:moveTo>
                  <a:pt x="435199" y="0"/>
                </a:moveTo>
                <a:lnTo>
                  <a:pt x="435199" y="2988899"/>
                </a:lnTo>
              </a:path>
            </a:pathLst>
          </a:custGeom>
          <a:ln w="19049">
            <a:solidFill>
              <a:srgbClr val="CCCCCC"/>
            </a:solidFill>
          </a:ln>
        </p:spPr>
        <p:txBody>
          <a:bodyPr wrap="square" lIns="0" tIns="0" rIns="0" bIns="0" rtlCol="0"/>
          <a:lstStyle/>
          <a:p>
            <a:endParaRPr/>
          </a:p>
        </p:txBody>
      </p:sp>
      <p:sp>
        <p:nvSpPr>
          <p:cNvPr id="5" name="object 5"/>
          <p:cNvSpPr txBox="1"/>
          <p:nvPr/>
        </p:nvSpPr>
        <p:spPr>
          <a:xfrm>
            <a:off x="4358299" y="2773850"/>
            <a:ext cx="2148205" cy="941069"/>
          </a:xfrm>
          <a:prstGeom prst="rect">
            <a:avLst/>
          </a:prstGeom>
          <a:solidFill>
            <a:srgbClr val="058ECD"/>
          </a:solidFill>
        </p:spPr>
        <p:txBody>
          <a:bodyPr vert="horz" wrap="square" lIns="0" tIns="27939" rIns="0" bIns="0" rtlCol="0">
            <a:spAutoFit/>
          </a:bodyPr>
          <a:lstStyle/>
          <a:p>
            <a:pPr marL="101600" marR="93980" indent="724535">
              <a:lnSpc>
                <a:spcPct val="100000"/>
              </a:lnSpc>
              <a:spcBef>
                <a:spcPts val="219"/>
              </a:spcBef>
            </a:pPr>
            <a:r>
              <a:rPr sz="2500" spc="80" dirty="0">
                <a:solidFill>
                  <a:srgbClr val="FFFFFF"/>
                </a:solidFill>
                <a:latin typeface="Tahoma"/>
                <a:cs typeface="Tahoma"/>
              </a:rPr>
              <a:t>Por </a:t>
            </a:r>
            <a:r>
              <a:rPr sz="2500" spc="85" dirty="0">
                <a:solidFill>
                  <a:srgbClr val="FFFFFF"/>
                </a:solidFill>
                <a:latin typeface="Tahoma"/>
                <a:cs typeface="Tahoma"/>
              </a:rPr>
              <a:t> </a:t>
            </a:r>
            <a:r>
              <a:rPr sz="2500" dirty="0">
                <a:solidFill>
                  <a:srgbClr val="FFFFFF"/>
                </a:solidFill>
                <a:latin typeface="Tahoma"/>
                <a:cs typeface="Tahoma"/>
              </a:rPr>
              <a:t>agrupamiento</a:t>
            </a:r>
            <a:endParaRPr sz="2500">
              <a:latin typeface="Tahoma"/>
              <a:cs typeface="Tahoma"/>
            </a:endParaRPr>
          </a:p>
        </p:txBody>
      </p:sp>
      <p:sp>
        <p:nvSpPr>
          <p:cNvPr id="6" name="object 6"/>
          <p:cNvSpPr txBox="1"/>
          <p:nvPr/>
        </p:nvSpPr>
        <p:spPr>
          <a:xfrm>
            <a:off x="4358299" y="4226124"/>
            <a:ext cx="2148205" cy="941069"/>
          </a:xfrm>
          <a:prstGeom prst="rect">
            <a:avLst/>
          </a:prstGeom>
          <a:ln w="19049">
            <a:solidFill>
              <a:srgbClr val="003E6C"/>
            </a:solidFill>
          </a:ln>
        </p:spPr>
        <p:txBody>
          <a:bodyPr vert="horz" wrap="square" lIns="0" tIns="248285" rIns="0" bIns="0" rtlCol="0">
            <a:spAutoFit/>
          </a:bodyPr>
          <a:lstStyle/>
          <a:p>
            <a:pPr marL="399415">
              <a:lnSpc>
                <a:spcPct val="100000"/>
              </a:lnSpc>
              <a:spcBef>
                <a:spcPts val="1955"/>
              </a:spcBef>
            </a:pPr>
            <a:r>
              <a:rPr sz="2500" spc="15" dirty="0">
                <a:solidFill>
                  <a:srgbClr val="002E4E"/>
                </a:solidFill>
                <a:latin typeface="Tahoma"/>
                <a:cs typeface="Tahoma"/>
              </a:rPr>
              <a:t>Funcional</a:t>
            </a:r>
            <a:endParaRPr sz="2500">
              <a:latin typeface="Tahoma"/>
              <a:cs typeface="Tahoma"/>
            </a:endParaRPr>
          </a:p>
        </p:txBody>
      </p:sp>
      <p:sp>
        <p:nvSpPr>
          <p:cNvPr id="7" name="object 7"/>
          <p:cNvSpPr txBox="1"/>
          <p:nvPr/>
        </p:nvSpPr>
        <p:spPr>
          <a:xfrm>
            <a:off x="4358299" y="5717175"/>
            <a:ext cx="2148205" cy="941069"/>
          </a:xfrm>
          <a:prstGeom prst="rect">
            <a:avLst/>
          </a:prstGeom>
          <a:ln w="19049">
            <a:solidFill>
              <a:srgbClr val="003E6C"/>
            </a:solidFill>
          </a:ln>
        </p:spPr>
        <p:txBody>
          <a:bodyPr vert="horz" wrap="square" lIns="0" tIns="248285" rIns="0" bIns="0" rtlCol="0">
            <a:spAutoFit/>
          </a:bodyPr>
          <a:lstStyle/>
          <a:p>
            <a:pPr marL="641350">
              <a:lnSpc>
                <a:spcPct val="100000"/>
              </a:lnSpc>
              <a:spcBef>
                <a:spcPts val="1955"/>
              </a:spcBef>
            </a:pPr>
            <a:r>
              <a:rPr sz="2500" spc="-5" dirty="0">
                <a:solidFill>
                  <a:srgbClr val="002E4E"/>
                </a:solidFill>
                <a:latin typeface="Tahoma"/>
                <a:cs typeface="Tahoma"/>
              </a:rPr>
              <a:t>Léxica</a:t>
            </a:r>
            <a:endParaRPr sz="2500">
              <a:latin typeface="Tahoma"/>
              <a:cs typeface="Tahoma"/>
            </a:endParaRPr>
          </a:p>
        </p:txBody>
      </p:sp>
      <p:sp>
        <p:nvSpPr>
          <p:cNvPr id="8" name="object 8"/>
          <p:cNvSpPr txBox="1"/>
          <p:nvPr/>
        </p:nvSpPr>
        <p:spPr>
          <a:xfrm>
            <a:off x="6959949" y="3727962"/>
            <a:ext cx="2148205" cy="941069"/>
          </a:xfrm>
          <a:prstGeom prst="rect">
            <a:avLst/>
          </a:prstGeom>
          <a:ln w="19049">
            <a:solidFill>
              <a:srgbClr val="058ECD"/>
            </a:solidFill>
          </a:ln>
        </p:spPr>
        <p:txBody>
          <a:bodyPr vert="horz" wrap="square" lIns="0" tIns="165100" rIns="0" bIns="0" rtlCol="0">
            <a:spAutoFit/>
          </a:bodyPr>
          <a:lstStyle/>
          <a:p>
            <a:pPr marL="471805" marR="167640" indent="-296545">
              <a:lnSpc>
                <a:spcPct val="100000"/>
              </a:lnSpc>
              <a:spcBef>
                <a:spcPts val="1300"/>
              </a:spcBef>
            </a:pPr>
            <a:r>
              <a:rPr sz="2000" spc="85" dirty="0">
                <a:solidFill>
                  <a:srgbClr val="002E4E"/>
                </a:solidFill>
                <a:latin typeface="Tahoma"/>
                <a:cs typeface="Tahoma"/>
              </a:rPr>
              <a:t>P</a:t>
            </a:r>
            <a:r>
              <a:rPr sz="2000" spc="-5" dirty="0">
                <a:solidFill>
                  <a:srgbClr val="002E4E"/>
                </a:solidFill>
                <a:latin typeface="Tahoma"/>
                <a:cs typeface="Tahoma"/>
              </a:rPr>
              <a:t>epe</a:t>
            </a:r>
            <a:r>
              <a:rPr sz="2000" spc="-240" dirty="0">
                <a:solidFill>
                  <a:srgbClr val="002E4E"/>
                </a:solidFill>
                <a:latin typeface="Tahoma"/>
                <a:cs typeface="Tahoma"/>
              </a:rPr>
              <a:t> </a:t>
            </a:r>
            <a:r>
              <a:rPr sz="2000" spc="35" dirty="0">
                <a:solidFill>
                  <a:srgbClr val="002E4E"/>
                </a:solidFill>
                <a:latin typeface="Tahoma"/>
                <a:cs typeface="Tahoma"/>
              </a:rPr>
              <a:t>vio</a:t>
            </a:r>
            <a:r>
              <a:rPr sz="2000" spc="-240" dirty="0">
                <a:solidFill>
                  <a:srgbClr val="002E4E"/>
                </a:solidFill>
                <a:latin typeface="Tahoma"/>
                <a:cs typeface="Tahoma"/>
              </a:rPr>
              <a:t> </a:t>
            </a:r>
            <a:r>
              <a:rPr sz="2000" spc="-40" dirty="0">
                <a:solidFill>
                  <a:srgbClr val="002E4E"/>
                </a:solidFill>
                <a:latin typeface="Tahoma"/>
                <a:cs typeface="Tahoma"/>
              </a:rPr>
              <a:t>a</a:t>
            </a:r>
            <a:r>
              <a:rPr sz="2000" spc="-240" dirty="0">
                <a:solidFill>
                  <a:srgbClr val="002E4E"/>
                </a:solidFill>
                <a:latin typeface="Tahoma"/>
                <a:cs typeface="Tahoma"/>
              </a:rPr>
              <a:t> </a:t>
            </a:r>
            <a:r>
              <a:rPr sz="2000" spc="65" dirty="0">
                <a:solidFill>
                  <a:srgbClr val="002E4E"/>
                </a:solidFill>
                <a:latin typeface="Tahoma"/>
                <a:cs typeface="Tahoma"/>
              </a:rPr>
              <a:t>P</a:t>
            </a:r>
            <a:r>
              <a:rPr sz="2000" spc="10" dirty="0">
                <a:solidFill>
                  <a:srgbClr val="002E4E"/>
                </a:solidFill>
                <a:latin typeface="Tahoma"/>
                <a:cs typeface="Tahoma"/>
              </a:rPr>
              <a:t>ablo  </a:t>
            </a:r>
            <a:r>
              <a:rPr sz="2000" spc="20" dirty="0">
                <a:solidFill>
                  <a:srgbClr val="002E4E"/>
                </a:solidFill>
                <a:latin typeface="Tahoma"/>
                <a:cs typeface="Tahoma"/>
              </a:rPr>
              <a:t>enfurecido</a:t>
            </a:r>
            <a:endParaRPr sz="2000">
              <a:latin typeface="Tahoma"/>
              <a:cs typeface="Tahoma"/>
            </a:endParaRPr>
          </a:p>
        </p:txBody>
      </p:sp>
      <p:sp>
        <p:nvSpPr>
          <p:cNvPr id="9" name="object 9"/>
          <p:cNvSpPr txBox="1"/>
          <p:nvPr/>
        </p:nvSpPr>
        <p:spPr>
          <a:xfrm>
            <a:off x="6959949" y="4724287"/>
            <a:ext cx="2148205" cy="941069"/>
          </a:xfrm>
          <a:prstGeom prst="rect">
            <a:avLst/>
          </a:prstGeom>
          <a:ln w="19049">
            <a:solidFill>
              <a:srgbClr val="70AD47"/>
            </a:solidFill>
          </a:ln>
        </p:spPr>
        <p:txBody>
          <a:bodyPr vert="horz" wrap="square" lIns="0" tIns="165100" rIns="0" bIns="0" rtlCol="0">
            <a:spAutoFit/>
          </a:bodyPr>
          <a:lstStyle/>
          <a:p>
            <a:pPr marL="471805" marR="140335" indent="-323215">
              <a:lnSpc>
                <a:spcPct val="100000"/>
              </a:lnSpc>
              <a:spcBef>
                <a:spcPts val="1300"/>
              </a:spcBef>
            </a:pPr>
            <a:r>
              <a:rPr sz="2000" spc="85" dirty="0">
                <a:solidFill>
                  <a:srgbClr val="002E4E"/>
                </a:solidFill>
                <a:latin typeface="Tahoma"/>
                <a:cs typeface="Tahoma"/>
              </a:rPr>
              <a:t>P</a:t>
            </a:r>
            <a:r>
              <a:rPr sz="2000" spc="-5" dirty="0">
                <a:solidFill>
                  <a:srgbClr val="002E4E"/>
                </a:solidFill>
                <a:latin typeface="Tahoma"/>
                <a:cs typeface="Tahoma"/>
              </a:rPr>
              <a:t>epe</a:t>
            </a:r>
            <a:r>
              <a:rPr sz="2000" spc="-240" dirty="0">
                <a:solidFill>
                  <a:srgbClr val="002E4E"/>
                </a:solidFill>
                <a:latin typeface="Tahoma"/>
                <a:cs typeface="Tahoma"/>
              </a:rPr>
              <a:t> </a:t>
            </a:r>
            <a:r>
              <a:rPr sz="2000" spc="35" dirty="0">
                <a:solidFill>
                  <a:srgbClr val="002E4E"/>
                </a:solidFill>
                <a:latin typeface="Tahoma"/>
                <a:cs typeface="Tahoma"/>
              </a:rPr>
              <a:t>vio</a:t>
            </a:r>
            <a:r>
              <a:rPr sz="2000" spc="-240" dirty="0">
                <a:solidFill>
                  <a:srgbClr val="002E4E"/>
                </a:solidFill>
                <a:latin typeface="Tahoma"/>
                <a:cs typeface="Tahoma"/>
              </a:rPr>
              <a:t> </a:t>
            </a:r>
            <a:r>
              <a:rPr sz="2000" spc="-40" dirty="0">
                <a:solidFill>
                  <a:srgbClr val="002E4E"/>
                </a:solidFill>
                <a:latin typeface="Tahoma"/>
                <a:cs typeface="Tahoma"/>
              </a:rPr>
              <a:t>a</a:t>
            </a:r>
            <a:r>
              <a:rPr sz="2000" spc="-240" dirty="0">
                <a:solidFill>
                  <a:srgbClr val="002E4E"/>
                </a:solidFill>
                <a:latin typeface="Tahoma"/>
                <a:cs typeface="Tahoma"/>
              </a:rPr>
              <a:t> </a:t>
            </a:r>
            <a:r>
              <a:rPr sz="2000" spc="65" dirty="0">
                <a:solidFill>
                  <a:srgbClr val="002E4E"/>
                </a:solidFill>
                <a:latin typeface="Tahoma"/>
                <a:cs typeface="Tahoma"/>
              </a:rPr>
              <a:t>P</a:t>
            </a:r>
            <a:r>
              <a:rPr sz="2000" spc="-25" dirty="0">
                <a:solidFill>
                  <a:srgbClr val="002E4E"/>
                </a:solidFill>
                <a:latin typeface="Tahoma"/>
                <a:cs typeface="Tahoma"/>
              </a:rPr>
              <a:t>ablo,  </a:t>
            </a:r>
            <a:r>
              <a:rPr sz="2000" spc="20" dirty="0">
                <a:solidFill>
                  <a:srgbClr val="002E4E"/>
                </a:solidFill>
                <a:latin typeface="Tahoma"/>
                <a:cs typeface="Tahoma"/>
              </a:rPr>
              <a:t>enfurecido</a:t>
            </a:r>
            <a:endParaRPr sz="2000">
              <a:latin typeface="Tahoma"/>
              <a:cs typeface="Tahom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791700" cy="7340600"/>
            <a:chOff x="0" y="0"/>
            <a:chExt cx="9791700" cy="7340600"/>
          </a:xfrm>
        </p:grpSpPr>
        <p:pic>
          <p:nvPicPr>
            <p:cNvPr id="3" name="object 3"/>
            <p:cNvPicPr/>
            <p:nvPr/>
          </p:nvPicPr>
          <p:blipFill>
            <a:blip r:embed="rId2" cstate="print"/>
            <a:stretch>
              <a:fillRect/>
            </a:stretch>
          </p:blipFill>
          <p:spPr>
            <a:xfrm>
              <a:off x="0" y="0"/>
              <a:ext cx="9791699" cy="7340600"/>
            </a:xfrm>
            <a:prstGeom prst="rect">
              <a:avLst/>
            </a:prstGeom>
          </p:spPr>
        </p:pic>
        <p:sp>
          <p:nvSpPr>
            <p:cNvPr id="4" name="object 4"/>
            <p:cNvSpPr/>
            <p:nvPr/>
          </p:nvSpPr>
          <p:spPr>
            <a:xfrm>
              <a:off x="4024050" y="1330135"/>
              <a:ext cx="1743710" cy="0"/>
            </a:xfrm>
            <a:custGeom>
              <a:avLst/>
              <a:gdLst/>
              <a:ahLst/>
              <a:cxnLst/>
              <a:rect l="l" t="t" r="r" b="b"/>
              <a:pathLst>
                <a:path w="1743710">
                  <a:moveTo>
                    <a:pt x="0" y="0"/>
                  </a:moveTo>
                  <a:lnTo>
                    <a:pt x="1743599" y="0"/>
                  </a:lnTo>
                </a:path>
              </a:pathLst>
            </a:custGeom>
            <a:ln w="114299">
              <a:solidFill>
                <a:srgbClr val="058ECD"/>
              </a:solidFill>
            </a:ln>
          </p:spPr>
          <p:txBody>
            <a:bodyPr wrap="square" lIns="0" tIns="0" rIns="0" bIns="0" rtlCol="0"/>
            <a:lstStyle/>
            <a:p>
              <a:endParaRPr/>
            </a:p>
          </p:txBody>
        </p:sp>
      </p:grpSp>
      <p:sp>
        <p:nvSpPr>
          <p:cNvPr id="5" name="object 5"/>
          <p:cNvSpPr txBox="1">
            <a:spLocks noGrp="1"/>
          </p:cNvSpPr>
          <p:nvPr>
            <p:ph type="body" idx="1"/>
          </p:nvPr>
        </p:nvSpPr>
        <p:spPr>
          <a:prstGeom prst="rect">
            <a:avLst/>
          </a:prstGeom>
        </p:spPr>
        <p:txBody>
          <a:bodyPr vert="horz" wrap="square" lIns="0" tIns="12700" rIns="0" bIns="0" rtlCol="0">
            <a:spAutoFit/>
          </a:bodyPr>
          <a:lstStyle/>
          <a:p>
            <a:pPr algn="ctr">
              <a:lnSpc>
                <a:spcPct val="100000"/>
              </a:lnSpc>
              <a:spcBef>
                <a:spcPts val="100"/>
              </a:spcBef>
            </a:pPr>
            <a:r>
              <a:rPr spc="-1045" dirty="0">
                <a:solidFill>
                  <a:srgbClr val="00B0F0"/>
                </a:solidFill>
              </a:rPr>
              <a:t>[</a:t>
            </a:r>
            <a:r>
              <a:rPr spc="-440" dirty="0">
                <a:solidFill>
                  <a:srgbClr val="00B0F0"/>
                </a:solidFill>
              </a:rPr>
              <a:t>C16</a:t>
            </a:r>
            <a:r>
              <a:rPr spc="-305" dirty="0">
                <a:solidFill>
                  <a:srgbClr val="00B0F0"/>
                </a:solidFill>
              </a:rPr>
              <a:t>]</a:t>
            </a:r>
            <a:r>
              <a:rPr spc="-585" dirty="0">
                <a:solidFill>
                  <a:srgbClr val="00B0F0"/>
                </a:solidFill>
              </a:rPr>
              <a:t> </a:t>
            </a:r>
            <a:r>
              <a:rPr spc="-345" dirty="0"/>
              <a:t>RE</a:t>
            </a:r>
            <a:r>
              <a:rPr spc="-335" dirty="0"/>
              <a:t>T</a:t>
            </a:r>
            <a:r>
              <a:rPr spc="175" dirty="0"/>
              <a:t>O</a:t>
            </a:r>
            <a:r>
              <a:rPr spc="-610" dirty="0"/>
              <a:t> </a:t>
            </a:r>
            <a:r>
              <a:rPr spc="-465" dirty="0"/>
              <a:t>1:</a:t>
            </a:r>
          </a:p>
          <a:p>
            <a:pPr marL="10795" marR="5080" indent="-3810" algn="ctr">
              <a:lnSpc>
                <a:spcPct val="100000"/>
              </a:lnSpc>
            </a:pPr>
            <a:r>
              <a:rPr spc="-280" dirty="0"/>
              <a:t>Constru</a:t>
            </a:r>
            <a:r>
              <a:rPr spc="-380" dirty="0"/>
              <a:t>y</a:t>
            </a:r>
            <a:r>
              <a:rPr spc="-360" dirty="0"/>
              <a:t>e</a:t>
            </a:r>
            <a:r>
              <a:rPr spc="-610" dirty="0"/>
              <a:t> </a:t>
            </a:r>
            <a:r>
              <a:rPr spc="-325" dirty="0"/>
              <a:t>un  </a:t>
            </a:r>
            <a:r>
              <a:rPr spc="100" dirty="0"/>
              <a:t>MEMM</a:t>
            </a:r>
            <a:r>
              <a:rPr spc="-600" dirty="0"/>
              <a:t> </a:t>
            </a:r>
            <a:r>
              <a:rPr spc="-390" dirty="0"/>
              <a:t>e</a:t>
            </a:r>
            <a:r>
              <a:rPr spc="-409" dirty="0"/>
              <a:t>n</a:t>
            </a:r>
            <a:r>
              <a:rPr spc="-610" dirty="0"/>
              <a:t> </a:t>
            </a:r>
            <a:r>
              <a:rPr spc="-295" dirty="0"/>
              <a:t>Python</a:t>
            </a:r>
          </a:p>
        </p:txBody>
      </p:sp>
      <p:sp>
        <p:nvSpPr>
          <p:cNvPr id="6" name="object 6"/>
          <p:cNvSpPr txBox="1"/>
          <p:nvPr/>
        </p:nvSpPr>
        <p:spPr>
          <a:xfrm>
            <a:off x="2416558" y="4998985"/>
            <a:ext cx="4958715" cy="939800"/>
          </a:xfrm>
          <a:prstGeom prst="rect">
            <a:avLst/>
          </a:prstGeom>
        </p:spPr>
        <p:txBody>
          <a:bodyPr vert="horz" wrap="square" lIns="0" tIns="12700" rIns="0" bIns="0" rtlCol="0">
            <a:spAutoFit/>
          </a:bodyPr>
          <a:lstStyle/>
          <a:p>
            <a:pPr marL="1529715" marR="5080" indent="-1517650">
              <a:lnSpc>
                <a:spcPct val="100000"/>
              </a:lnSpc>
              <a:spcBef>
                <a:spcPts val="100"/>
              </a:spcBef>
            </a:pPr>
            <a:r>
              <a:rPr sz="3000" spc="5" dirty="0">
                <a:solidFill>
                  <a:srgbClr val="FFFFFF"/>
                </a:solidFill>
                <a:latin typeface="Tahoma"/>
                <a:cs typeface="Tahoma"/>
              </a:rPr>
              <a:t>Desambiguación</a:t>
            </a:r>
            <a:r>
              <a:rPr sz="3000" spc="-360" dirty="0">
                <a:solidFill>
                  <a:srgbClr val="FFFFFF"/>
                </a:solidFill>
                <a:latin typeface="Tahoma"/>
                <a:cs typeface="Tahoma"/>
              </a:rPr>
              <a:t> </a:t>
            </a:r>
            <a:r>
              <a:rPr sz="3000" spc="40" dirty="0">
                <a:solidFill>
                  <a:srgbClr val="FFFFFF"/>
                </a:solidFill>
                <a:latin typeface="Tahoma"/>
                <a:cs typeface="Tahoma"/>
              </a:rPr>
              <a:t>y</a:t>
            </a:r>
            <a:r>
              <a:rPr sz="3000" spc="-360" dirty="0">
                <a:solidFill>
                  <a:srgbClr val="FFFFFF"/>
                </a:solidFill>
                <a:latin typeface="Tahoma"/>
                <a:cs typeface="Tahoma"/>
              </a:rPr>
              <a:t> </a:t>
            </a:r>
            <a:r>
              <a:rPr sz="3000" spc="30" dirty="0">
                <a:solidFill>
                  <a:srgbClr val="FFFFFF"/>
                </a:solidFill>
                <a:latin typeface="Tahoma"/>
                <a:cs typeface="Tahoma"/>
              </a:rPr>
              <a:t>etiquetado  </a:t>
            </a:r>
            <a:r>
              <a:rPr sz="3000" spc="5" dirty="0">
                <a:solidFill>
                  <a:srgbClr val="FFFFFF"/>
                </a:solidFill>
                <a:latin typeface="Tahoma"/>
                <a:cs typeface="Tahoma"/>
              </a:rPr>
              <a:t>de</a:t>
            </a:r>
            <a:r>
              <a:rPr sz="3000" spc="-360" dirty="0">
                <a:solidFill>
                  <a:srgbClr val="FFFFFF"/>
                </a:solidFill>
                <a:latin typeface="Tahoma"/>
                <a:cs typeface="Tahoma"/>
              </a:rPr>
              <a:t> </a:t>
            </a:r>
            <a:r>
              <a:rPr sz="3000" spc="20" dirty="0">
                <a:solidFill>
                  <a:srgbClr val="FFFFFF"/>
                </a:solidFill>
                <a:latin typeface="Tahoma"/>
                <a:cs typeface="Tahoma"/>
              </a:rPr>
              <a:t>palab</a:t>
            </a:r>
            <a:r>
              <a:rPr sz="3000" spc="-40" dirty="0">
                <a:solidFill>
                  <a:srgbClr val="FFFFFF"/>
                </a:solidFill>
                <a:latin typeface="Tahoma"/>
                <a:cs typeface="Tahoma"/>
              </a:rPr>
              <a:t>r</a:t>
            </a:r>
            <a:r>
              <a:rPr sz="3000" spc="-50" dirty="0">
                <a:solidFill>
                  <a:srgbClr val="FFFFFF"/>
                </a:solidFill>
                <a:latin typeface="Tahoma"/>
                <a:cs typeface="Tahoma"/>
              </a:rPr>
              <a:t>as</a:t>
            </a:r>
            <a:endParaRPr sz="3000">
              <a:latin typeface="Tahoma"/>
              <a:cs typeface="Tahom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3345" y="212971"/>
            <a:ext cx="9427845" cy="6984365"/>
            <a:chOff x="153345" y="212971"/>
            <a:chExt cx="9427845" cy="6984365"/>
          </a:xfrm>
        </p:grpSpPr>
        <p:pic>
          <p:nvPicPr>
            <p:cNvPr id="3" name="object 3"/>
            <p:cNvPicPr/>
            <p:nvPr/>
          </p:nvPicPr>
          <p:blipFill>
            <a:blip r:embed="rId2" cstate="print"/>
            <a:stretch>
              <a:fillRect/>
            </a:stretch>
          </p:blipFill>
          <p:spPr>
            <a:xfrm>
              <a:off x="153345" y="212971"/>
              <a:ext cx="9427500" cy="6984300"/>
            </a:xfrm>
            <a:prstGeom prst="rect">
              <a:avLst/>
            </a:prstGeom>
          </p:spPr>
        </p:pic>
        <p:sp>
          <p:nvSpPr>
            <p:cNvPr id="4" name="object 4"/>
            <p:cNvSpPr/>
            <p:nvPr/>
          </p:nvSpPr>
          <p:spPr>
            <a:xfrm>
              <a:off x="353549" y="359425"/>
              <a:ext cx="9084945" cy="6641465"/>
            </a:xfrm>
            <a:custGeom>
              <a:avLst/>
              <a:gdLst/>
              <a:ahLst/>
              <a:cxnLst/>
              <a:rect l="l" t="t" r="r" b="b"/>
              <a:pathLst>
                <a:path w="9084945" h="6641465">
                  <a:moveTo>
                    <a:pt x="8982521" y="6641399"/>
                  </a:moveTo>
                  <a:lnTo>
                    <a:pt x="102078" y="6641399"/>
                  </a:lnTo>
                  <a:lnTo>
                    <a:pt x="62344" y="6633378"/>
                  </a:lnTo>
                  <a:lnTo>
                    <a:pt x="29898" y="6611501"/>
                  </a:lnTo>
                  <a:lnTo>
                    <a:pt x="8021" y="6579055"/>
                  </a:lnTo>
                  <a:lnTo>
                    <a:pt x="0" y="6539321"/>
                  </a:lnTo>
                  <a:lnTo>
                    <a:pt x="0" y="102078"/>
                  </a:lnTo>
                  <a:lnTo>
                    <a:pt x="8021" y="62344"/>
                  </a:lnTo>
                  <a:lnTo>
                    <a:pt x="29898" y="29898"/>
                  </a:lnTo>
                  <a:lnTo>
                    <a:pt x="62344" y="8021"/>
                  </a:lnTo>
                  <a:lnTo>
                    <a:pt x="102078" y="0"/>
                  </a:lnTo>
                  <a:lnTo>
                    <a:pt x="8982521" y="0"/>
                  </a:lnTo>
                  <a:lnTo>
                    <a:pt x="9021585" y="7770"/>
                  </a:lnTo>
                  <a:lnTo>
                    <a:pt x="9054701" y="29898"/>
                  </a:lnTo>
                  <a:lnTo>
                    <a:pt x="9076829" y="63014"/>
                  </a:lnTo>
                  <a:lnTo>
                    <a:pt x="9084599" y="102078"/>
                  </a:lnTo>
                  <a:lnTo>
                    <a:pt x="9084599" y="6539321"/>
                  </a:lnTo>
                  <a:lnTo>
                    <a:pt x="9076578" y="6579055"/>
                  </a:lnTo>
                  <a:lnTo>
                    <a:pt x="9054701" y="6611501"/>
                  </a:lnTo>
                  <a:lnTo>
                    <a:pt x="9022255" y="6633378"/>
                  </a:lnTo>
                  <a:lnTo>
                    <a:pt x="8982521" y="6641399"/>
                  </a:lnTo>
                  <a:close/>
                </a:path>
              </a:pathLst>
            </a:custGeom>
            <a:solidFill>
              <a:srgbClr val="002E4E"/>
            </a:solidFill>
          </p:spPr>
          <p:txBody>
            <a:bodyPr wrap="square" lIns="0" tIns="0" rIns="0" bIns="0" rtlCol="0"/>
            <a:lstStyle/>
            <a:p>
              <a:endParaRPr/>
            </a:p>
          </p:txBody>
        </p:sp>
        <p:sp>
          <p:nvSpPr>
            <p:cNvPr id="5" name="object 5"/>
            <p:cNvSpPr/>
            <p:nvPr/>
          </p:nvSpPr>
          <p:spPr>
            <a:xfrm>
              <a:off x="366397" y="359424"/>
              <a:ext cx="3267710" cy="336550"/>
            </a:xfrm>
            <a:custGeom>
              <a:avLst/>
              <a:gdLst/>
              <a:ahLst/>
              <a:cxnLst/>
              <a:rect l="l" t="t" r="r" b="b"/>
              <a:pathLst>
                <a:path w="3267710" h="336550">
                  <a:moveTo>
                    <a:pt x="3267315" y="336327"/>
                  </a:moveTo>
                  <a:lnTo>
                    <a:pt x="0" y="336287"/>
                  </a:lnTo>
                  <a:lnTo>
                    <a:pt x="27" y="76346"/>
                  </a:lnTo>
                  <a:lnTo>
                    <a:pt x="6026" y="46629"/>
                  </a:lnTo>
                  <a:lnTo>
                    <a:pt x="22388" y="22361"/>
                  </a:lnTo>
                  <a:lnTo>
                    <a:pt x="46656" y="5999"/>
                  </a:lnTo>
                  <a:lnTo>
                    <a:pt x="76374" y="0"/>
                  </a:lnTo>
                  <a:lnTo>
                    <a:pt x="3190980" y="0"/>
                  </a:lnTo>
                  <a:lnTo>
                    <a:pt x="3233337" y="12827"/>
                  </a:lnTo>
                  <a:lnTo>
                    <a:pt x="3261515" y="47130"/>
                  </a:lnTo>
                  <a:lnTo>
                    <a:pt x="3267327" y="76346"/>
                  </a:lnTo>
                  <a:lnTo>
                    <a:pt x="3267315" y="336327"/>
                  </a:lnTo>
                  <a:close/>
                </a:path>
              </a:pathLst>
            </a:custGeom>
            <a:solidFill>
              <a:srgbClr val="003E6C"/>
            </a:solidFill>
          </p:spPr>
          <p:txBody>
            <a:bodyPr wrap="square" lIns="0" tIns="0" rIns="0" bIns="0" rtlCol="0"/>
            <a:lstStyle/>
            <a:p>
              <a:endParaRPr/>
            </a:p>
          </p:txBody>
        </p:sp>
        <p:sp>
          <p:nvSpPr>
            <p:cNvPr id="6" name="object 6"/>
            <p:cNvSpPr/>
            <p:nvPr/>
          </p:nvSpPr>
          <p:spPr>
            <a:xfrm>
              <a:off x="3633697" y="359424"/>
              <a:ext cx="3267710" cy="336550"/>
            </a:xfrm>
            <a:custGeom>
              <a:avLst/>
              <a:gdLst/>
              <a:ahLst/>
              <a:cxnLst/>
              <a:rect l="l" t="t" r="r" b="b"/>
              <a:pathLst>
                <a:path w="3267709" h="336550">
                  <a:moveTo>
                    <a:pt x="3267314" y="336327"/>
                  </a:moveTo>
                  <a:lnTo>
                    <a:pt x="0" y="336287"/>
                  </a:lnTo>
                  <a:lnTo>
                    <a:pt x="27" y="76346"/>
                  </a:lnTo>
                  <a:lnTo>
                    <a:pt x="6027" y="46629"/>
                  </a:lnTo>
                  <a:lnTo>
                    <a:pt x="22389" y="22361"/>
                  </a:lnTo>
                  <a:lnTo>
                    <a:pt x="46656" y="5999"/>
                  </a:lnTo>
                  <a:lnTo>
                    <a:pt x="76374" y="0"/>
                  </a:lnTo>
                  <a:lnTo>
                    <a:pt x="3190980" y="0"/>
                  </a:lnTo>
                  <a:lnTo>
                    <a:pt x="3233337" y="12827"/>
                  </a:lnTo>
                  <a:lnTo>
                    <a:pt x="3261515" y="47130"/>
                  </a:lnTo>
                  <a:lnTo>
                    <a:pt x="3267327" y="76346"/>
                  </a:lnTo>
                  <a:lnTo>
                    <a:pt x="3267314" y="336327"/>
                  </a:lnTo>
                  <a:close/>
                </a:path>
              </a:pathLst>
            </a:custGeom>
            <a:solidFill>
              <a:srgbClr val="005593"/>
            </a:solidFill>
          </p:spPr>
          <p:txBody>
            <a:bodyPr wrap="square" lIns="0" tIns="0" rIns="0" bIns="0" rtlCol="0"/>
            <a:lstStyle/>
            <a:p>
              <a:endParaRPr/>
            </a:p>
          </p:txBody>
        </p:sp>
        <p:sp>
          <p:nvSpPr>
            <p:cNvPr id="7" name="object 7"/>
            <p:cNvSpPr/>
            <p:nvPr/>
          </p:nvSpPr>
          <p:spPr>
            <a:xfrm>
              <a:off x="353699" y="685800"/>
              <a:ext cx="9084310" cy="0"/>
            </a:xfrm>
            <a:custGeom>
              <a:avLst/>
              <a:gdLst/>
              <a:ahLst/>
              <a:cxnLst/>
              <a:rect l="l" t="t" r="r" b="b"/>
              <a:pathLst>
                <a:path w="9084310">
                  <a:moveTo>
                    <a:pt x="0" y="0"/>
                  </a:moveTo>
                  <a:lnTo>
                    <a:pt x="9084299" y="0"/>
                  </a:lnTo>
                </a:path>
              </a:pathLst>
            </a:custGeom>
            <a:ln w="19049">
              <a:solidFill>
                <a:srgbClr val="058ECD"/>
              </a:solidFill>
            </a:ln>
          </p:spPr>
          <p:txBody>
            <a:bodyPr wrap="square" lIns="0" tIns="0" rIns="0" bIns="0" rtlCol="0"/>
            <a:lstStyle/>
            <a:p>
              <a:endParaRPr/>
            </a:p>
          </p:txBody>
        </p:sp>
      </p:grpSp>
      <p:sp>
        <p:nvSpPr>
          <p:cNvPr id="8" name="object 8"/>
          <p:cNvSpPr txBox="1"/>
          <p:nvPr/>
        </p:nvSpPr>
        <p:spPr>
          <a:xfrm>
            <a:off x="673100" y="1328295"/>
            <a:ext cx="2799715" cy="2997200"/>
          </a:xfrm>
          <a:prstGeom prst="rect">
            <a:avLst/>
          </a:prstGeom>
        </p:spPr>
        <p:txBody>
          <a:bodyPr vert="horz" wrap="square" lIns="0" tIns="81280" rIns="0" bIns="0" rtlCol="0">
            <a:spAutoFit/>
          </a:bodyPr>
          <a:lstStyle/>
          <a:p>
            <a:pPr marL="12700">
              <a:lnSpc>
                <a:spcPct val="100000"/>
              </a:lnSpc>
              <a:spcBef>
                <a:spcPts val="640"/>
              </a:spcBef>
            </a:pPr>
            <a:r>
              <a:rPr sz="2800" spc="-5" dirty="0">
                <a:solidFill>
                  <a:srgbClr val="F1C131"/>
                </a:solidFill>
                <a:latin typeface="Courier New"/>
                <a:cs typeface="Courier New"/>
              </a:rPr>
              <a:t>import</a:t>
            </a:r>
            <a:r>
              <a:rPr sz="2800" spc="-70" dirty="0">
                <a:solidFill>
                  <a:srgbClr val="F1C131"/>
                </a:solidFill>
                <a:latin typeface="Courier New"/>
                <a:cs typeface="Courier New"/>
              </a:rPr>
              <a:t> </a:t>
            </a:r>
            <a:r>
              <a:rPr sz="2800" spc="-5" dirty="0">
                <a:solidFill>
                  <a:srgbClr val="FFFFFF"/>
                </a:solidFill>
                <a:latin typeface="Courier New"/>
                <a:cs typeface="Courier New"/>
              </a:rPr>
              <a:t>nltk</a:t>
            </a:r>
            <a:endParaRPr sz="2800">
              <a:latin typeface="Courier New"/>
              <a:cs typeface="Courier New"/>
            </a:endParaRPr>
          </a:p>
          <a:p>
            <a:pPr marL="12700">
              <a:lnSpc>
                <a:spcPct val="100000"/>
              </a:lnSpc>
              <a:spcBef>
                <a:spcPts val="540"/>
              </a:spcBef>
            </a:pPr>
            <a:r>
              <a:rPr sz="2800" spc="-5" dirty="0">
                <a:solidFill>
                  <a:srgbClr val="F1C131"/>
                </a:solidFill>
                <a:latin typeface="Courier New"/>
                <a:cs typeface="Courier New"/>
              </a:rPr>
              <a:t>...</a:t>
            </a:r>
            <a:endParaRPr sz="2800">
              <a:latin typeface="Courier New"/>
              <a:cs typeface="Courier New"/>
            </a:endParaRPr>
          </a:p>
          <a:p>
            <a:pPr>
              <a:lnSpc>
                <a:spcPct val="100000"/>
              </a:lnSpc>
              <a:spcBef>
                <a:spcPts val="20"/>
              </a:spcBef>
            </a:pPr>
            <a:endParaRPr sz="3900">
              <a:latin typeface="Courier New"/>
              <a:cs typeface="Courier New"/>
            </a:endParaRPr>
          </a:p>
          <a:p>
            <a:pPr marL="12700">
              <a:lnSpc>
                <a:spcPct val="100000"/>
              </a:lnSpc>
            </a:pPr>
            <a:r>
              <a:rPr sz="2800" spc="-5" dirty="0">
                <a:solidFill>
                  <a:srgbClr val="F1C131"/>
                </a:solidFill>
                <a:latin typeface="Courier New"/>
                <a:cs typeface="Courier New"/>
              </a:rPr>
              <a:t>import</a:t>
            </a:r>
            <a:r>
              <a:rPr sz="2800" spc="-95" dirty="0">
                <a:solidFill>
                  <a:srgbClr val="F1C131"/>
                </a:solidFill>
                <a:latin typeface="Courier New"/>
                <a:cs typeface="Courier New"/>
              </a:rPr>
              <a:t> </a:t>
            </a:r>
            <a:r>
              <a:rPr sz="2800" spc="-5" dirty="0">
                <a:solidFill>
                  <a:srgbClr val="FFFFFF"/>
                </a:solidFill>
                <a:latin typeface="Courier New"/>
                <a:cs typeface="Courier New"/>
              </a:rPr>
              <a:t>pickle</a:t>
            </a:r>
            <a:endParaRPr sz="2800">
              <a:latin typeface="Courier New"/>
              <a:cs typeface="Courier New"/>
            </a:endParaRPr>
          </a:p>
          <a:p>
            <a:pPr>
              <a:lnSpc>
                <a:spcPct val="100000"/>
              </a:lnSpc>
              <a:spcBef>
                <a:spcPts val="20"/>
              </a:spcBef>
            </a:pPr>
            <a:endParaRPr sz="3900">
              <a:latin typeface="Courier New"/>
              <a:cs typeface="Courier New"/>
            </a:endParaRPr>
          </a:p>
          <a:p>
            <a:pPr marL="12700">
              <a:lnSpc>
                <a:spcPct val="100000"/>
              </a:lnSpc>
              <a:spcBef>
                <a:spcPts val="5"/>
              </a:spcBef>
            </a:pPr>
            <a:r>
              <a:rPr sz="2800" spc="-5" dirty="0">
                <a:solidFill>
                  <a:srgbClr val="FFFFFF"/>
                </a:solidFill>
                <a:latin typeface="Courier New"/>
                <a:cs typeface="Courier New"/>
              </a:rPr>
              <a:t>...</a:t>
            </a:r>
            <a:endParaRPr sz="2800">
              <a:latin typeface="Courier New"/>
              <a:cs typeface="Courier New"/>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7670" y="1036732"/>
            <a:ext cx="533399" cy="533399"/>
          </a:xfrm>
          <a:prstGeom prst="rect">
            <a:avLst/>
          </a:prstGeom>
        </p:spPr>
      </p:pic>
      <p:pic>
        <p:nvPicPr>
          <p:cNvPr id="3" name="object 3"/>
          <p:cNvPicPr/>
          <p:nvPr/>
        </p:nvPicPr>
        <p:blipFill>
          <a:blip r:embed="rId3" cstate="print"/>
          <a:stretch>
            <a:fillRect/>
          </a:stretch>
        </p:blipFill>
        <p:spPr>
          <a:xfrm>
            <a:off x="4627670" y="5132632"/>
            <a:ext cx="533399" cy="533399"/>
          </a:xfrm>
          <a:prstGeom prst="rect">
            <a:avLst/>
          </a:prstGeom>
        </p:spPr>
      </p:pic>
      <p:sp>
        <p:nvSpPr>
          <p:cNvPr id="4" name="object 4"/>
          <p:cNvSpPr txBox="1">
            <a:spLocks noGrp="1"/>
          </p:cNvSpPr>
          <p:nvPr>
            <p:ph type="title"/>
          </p:nvPr>
        </p:nvSpPr>
        <p:spPr>
          <a:xfrm>
            <a:off x="2121938" y="2272187"/>
            <a:ext cx="5540375" cy="1187450"/>
          </a:xfrm>
          <a:prstGeom prst="rect">
            <a:avLst/>
          </a:prstGeom>
        </p:spPr>
        <p:txBody>
          <a:bodyPr vert="horz" wrap="square" lIns="0" tIns="78740" rIns="0" bIns="0" rtlCol="0">
            <a:spAutoFit/>
          </a:bodyPr>
          <a:lstStyle/>
          <a:p>
            <a:pPr marL="1034415" marR="5080" indent="-1022350">
              <a:lnSpc>
                <a:spcPts val="4350"/>
              </a:lnSpc>
              <a:spcBef>
                <a:spcPts val="620"/>
              </a:spcBef>
            </a:pPr>
            <a:r>
              <a:rPr sz="4000" spc="-105" dirty="0"/>
              <a:t>V</a:t>
            </a:r>
            <a:r>
              <a:rPr sz="4000" spc="-345" dirty="0"/>
              <a:t>amo</a:t>
            </a:r>
            <a:r>
              <a:rPr sz="4000" spc="-245" dirty="0"/>
              <a:t>s</a:t>
            </a:r>
            <a:r>
              <a:rPr sz="4000" spc="-405" dirty="0"/>
              <a:t> </a:t>
            </a:r>
            <a:r>
              <a:rPr sz="4000" spc="-305" dirty="0"/>
              <a:t>a</a:t>
            </a:r>
            <a:r>
              <a:rPr sz="4000" spc="-405" dirty="0"/>
              <a:t> </a:t>
            </a:r>
            <a:r>
              <a:rPr sz="4000" spc="-295" dirty="0"/>
              <a:t>u</a:t>
            </a:r>
            <a:r>
              <a:rPr sz="4000" spc="-290" dirty="0"/>
              <a:t>n</a:t>
            </a:r>
            <a:r>
              <a:rPr sz="4000" spc="-405" dirty="0"/>
              <a:t> </a:t>
            </a:r>
            <a:r>
              <a:rPr sz="4000" spc="-215" dirty="0"/>
              <a:t>notebook</a:t>
            </a:r>
            <a:r>
              <a:rPr sz="4000" spc="-405" dirty="0"/>
              <a:t> </a:t>
            </a:r>
            <a:r>
              <a:rPr sz="4000" spc="-200" dirty="0"/>
              <a:t>en  </a:t>
            </a:r>
            <a:r>
              <a:rPr sz="4000" spc="-215" dirty="0"/>
              <a:t>Google</a:t>
            </a:r>
            <a:r>
              <a:rPr sz="4000" spc="-400" dirty="0"/>
              <a:t> </a:t>
            </a:r>
            <a:r>
              <a:rPr sz="4000" spc="-175" dirty="0"/>
              <a:t>Cola</a:t>
            </a:r>
            <a:r>
              <a:rPr sz="4000" spc="-195" dirty="0"/>
              <a:t>b</a:t>
            </a:r>
            <a:r>
              <a:rPr sz="4000" spc="-405" dirty="0"/>
              <a:t> </a:t>
            </a:r>
            <a:r>
              <a:rPr sz="4000" spc="-350" dirty="0"/>
              <a:t>...</a:t>
            </a:r>
            <a:endParaRPr sz="4000"/>
          </a:p>
        </p:txBody>
      </p:sp>
      <p:pic>
        <p:nvPicPr>
          <p:cNvPr id="5" name="object 5"/>
          <p:cNvPicPr/>
          <p:nvPr/>
        </p:nvPicPr>
        <p:blipFill>
          <a:blip r:embed="rId4" cstate="print"/>
          <a:stretch>
            <a:fillRect/>
          </a:stretch>
        </p:blipFill>
        <p:spPr>
          <a:xfrm>
            <a:off x="3753849" y="3678646"/>
            <a:ext cx="2283999" cy="1055534"/>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14168" y="4998985"/>
            <a:ext cx="3564254" cy="482600"/>
          </a:xfrm>
          <a:prstGeom prst="rect">
            <a:avLst/>
          </a:prstGeom>
        </p:spPr>
        <p:txBody>
          <a:bodyPr vert="horz" wrap="square" lIns="0" tIns="12700" rIns="0" bIns="0" rtlCol="0">
            <a:spAutoFit/>
          </a:bodyPr>
          <a:lstStyle/>
          <a:p>
            <a:pPr marL="12700">
              <a:lnSpc>
                <a:spcPct val="100000"/>
              </a:lnSpc>
              <a:spcBef>
                <a:spcPts val="100"/>
              </a:spcBef>
            </a:pPr>
            <a:r>
              <a:rPr sz="3000" spc="40" dirty="0">
                <a:solidFill>
                  <a:srgbClr val="FFFFFF"/>
                </a:solidFill>
                <a:latin typeface="Tahoma"/>
                <a:cs typeface="Tahoma"/>
              </a:rPr>
              <a:t>Clasiﬁcación</a:t>
            </a:r>
            <a:r>
              <a:rPr sz="3000" spc="-360" dirty="0">
                <a:solidFill>
                  <a:srgbClr val="FFFFFF"/>
                </a:solidFill>
                <a:latin typeface="Tahoma"/>
                <a:cs typeface="Tahoma"/>
              </a:rPr>
              <a:t> </a:t>
            </a:r>
            <a:r>
              <a:rPr sz="3000" spc="5" dirty="0">
                <a:solidFill>
                  <a:srgbClr val="FFFFFF"/>
                </a:solidFill>
                <a:latin typeface="Tahoma"/>
                <a:cs typeface="Tahoma"/>
              </a:rPr>
              <a:t>de</a:t>
            </a:r>
            <a:r>
              <a:rPr sz="3000" spc="-360" dirty="0">
                <a:solidFill>
                  <a:srgbClr val="FFFFFF"/>
                </a:solidFill>
                <a:latin typeface="Tahoma"/>
                <a:cs typeface="Tahoma"/>
              </a:rPr>
              <a:t> </a:t>
            </a:r>
            <a:r>
              <a:rPr sz="3000" spc="40" dirty="0">
                <a:solidFill>
                  <a:srgbClr val="FFFFFF"/>
                </a:solidFill>
                <a:latin typeface="Tahoma"/>
                <a:cs typeface="Tahoma"/>
              </a:rPr>
              <a:t>t</a:t>
            </a:r>
            <a:r>
              <a:rPr sz="3000" spc="-25" dirty="0">
                <a:solidFill>
                  <a:srgbClr val="FFFFFF"/>
                </a:solidFill>
                <a:latin typeface="Tahoma"/>
                <a:cs typeface="Tahoma"/>
              </a:rPr>
              <a:t>e</a:t>
            </a:r>
            <a:r>
              <a:rPr sz="3000" spc="60" dirty="0">
                <a:solidFill>
                  <a:srgbClr val="FFFFFF"/>
                </a:solidFill>
                <a:latin typeface="Tahoma"/>
                <a:cs typeface="Tahoma"/>
              </a:rPr>
              <a:t>xto</a:t>
            </a:r>
            <a:endParaRPr sz="3000">
              <a:latin typeface="Tahoma"/>
              <a:cs typeface="Tahoma"/>
            </a:endParaRPr>
          </a:p>
        </p:txBody>
      </p:sp>
      <p:sp>
        <p:nvSpPr>
          <p:cNvPr id="3" name="object 3"/>
          <p:cNvSpPr txBox="1">
            <a:spLocks noGrp="1"/>
          </p:cNvSpPr>
          <p:nvPr>
            <p:ph type="ctrTitle"/>
          </p:nvPr>
        </p:nvSpPr>
        <p:spPr>
          <a:prstGeom prst="rect">
            <a:avLst/>
          </a:prstGeom>
        </p:spPr>
        <p:txBody>
          <a:bodyPr vert="horz" wrap="square" lIns="0" tIns="12700" rIns="0" bIns="0" rtlCol="0">
            <a:spAutoFit/>
          </a:bodyPr>
          <a:lstStyle/>
          <a:p>
            <a:pPr marL="13335" marR="5080" indent="-8890" algn="ctr">
              <a:lnSpc>
                <a:spcPct val="100000"/>
              </a:lnSpc>
              <a:spcBef>
                <a:spcPts val="100"/>
              </a:spcBef>
            </a:pPr>
            <a:r>
              <a:rPr spc="-1045" dirty="0">
                <a:solidFill>
                  <a:srgbClr val="00B0F0"/>
                </a:solidFill>
              </a:rPr>
              <a:t>[</a:t>
            </a:r>
            <a:r>
              <a:rPr spc="-434" dirty="0">
                <a:solidFill>
                  <a:srgbClr val="00B0F0"/>
                </a:solidFill>
              </a:rPr>
              <a:t>C17</a:t>
            </a:r>
            <a:r>
              <a:rPr spc="-305" dirty="0">
                <a:solidFill>
                  <a:srgbClr val="00B0F0"/>
                </a:solidFill>
              </a:rPr>
              <a:t>]</a:t>
            </a:r>
            <a:r>
              <a:rPr spc="-595" dirty="0">
                <a:solidFill>
                  <a:srgbClr val="00B0F0"/>
                </a:solidFill>
              </a:rPr>
              <a:t> </a:t>
            </a:r>
            <a:r>
              <a:rPr spc="-310" dirty="0"/>
              <a:t>E</a:t>
            </a:r>
            <a:r>
              <a:rPr spc="-150" dirty="0"/>
              <a:t>l</a:t>
            </a:r>
            <a:r>
              <a:rPr spc="-610" dirty="0"/>
              <a:t> </a:t>
            </a:r>
            <a:r>
              <a:rPr spc="-335" dirty="0"/>
              <a:t>problema  </a:t>
            </a:r>
            <a:r>
              <a:rPr spc="-425" dirty="0"/>
              <a:t>gene</a:t>
            </a:r>
            <a:r>
              <a:rPr spc="-385" dirty="0"/>
              <a:t>r</a:t>
            </a:r>
            <a:r>
              <a:rPr spc="-434" dirty="0"/>
              <a:t>a</a:t>
            </a:r>
            <a:r>
              <a:rPr spc="-215" dirty="0"/>
              <a:t>l</a:t>
            </a:r>
            <a:r>
              <a:rPr spc="-610" dirty="0"/>
              <a:t> </a:t>
            </a:r>
            <a:r>
              <a:rPr spc="-360" dirty="0"/>
              <a:t>de</a:t>
            </a:r>
            <a:r>
              <a:rPr spc="-600" dirty="0"/>
              <a:t> </a:t>
            </a:r>
            <a:r>
              <a:rPr spc="-265" dirty="0"/>
              <a:t>la  </a:t>
            </a:r>
            <a:r>
              <a:rPr spc="-335" dirty="0"/>
              <a:t>clasiﬁcación</a:t>
            </a:r>
            <a:r>
              <a:rPr spc="-600" dirty="0"/>
              <a:t> </a:t>
            </a:r>
            <a:r>
              <a:rPr spc="-360" dirty="0"/>
              <a:t>de</a:t>
            </a:r>
            <a:r>
              <a:rPr spc="-600" dirty="0"/>
              <a:t> </a:t>
            </a:r>
            <a:r>
              <a:rPr spc="-175" dirty="0"/>
              <a:t>t</a:t>
            </a:r>
            <a:r>
              <a:rPr spc="-535" dirty="0"/>
              <a:t>e</a:t>
            </a:r>
            <a:r>
              <a:rPr spc="-285" dirty="0"/>
              <a:t>xto</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7250" y="241300"/>
            <a:ext cx="8462481" cy="763671"/>
          </a:xfrm>
          <a:prstGeom prst="rect">
            <a:avLst/>
          </a:prstGeom>
        </p:spPr>
        <p:txBody>
          <a:bodyPr vert="horz" wrap="square" lIns="0" tIns="95885" rIns="0" bIns="0" rtlCol="0">
            <a:spAutoFit/>
          </a:bodyPr>
          <a:lstStyle/>
          <a:p>
            <a:pPr marL="12700" marR="5080">
              <a:lnSpc>
                <a:spcPts val="5180"/>
              </a:lnSpc>
              <a:spcBef>
                <a:spcPts val="755"/>
              </a:spcBef>
            </a:pPr>
            <a:r>
              <a:rPr spc="-270" dirty="0"/>
              <a:t>Clasiﬁcación: </a:t>
            </a:r>
            <a:r>
              <a:rPr spc="-265" dirty="0"/>
              <a:t> </a:t>
            </a:r>
            <a:r>
              <a:rPr spc="-45" dirty="0"/>
              <a:t>ML</a:t>
            </a:r>
            <a:r>
              <a:rPr spc="-480" dirty="0"/>
              <a:t> </a:t>
            </a:r>
            <a:r>
              <a:rPr spc="-280" dirty="0"/>
              <a:t>supervisado</a:t>
            </a:r>
          </a:p>
        </p:txBody>
      </p:sp>
      <p:pic>
        <p:nvPicPr>
          <p:cNvPr id="3" name="object 3"/>
          <p:cNvPicPr/>
          <p:nvPr/>
        </p:nvPicPr>
        <p:blipFill>
          <a:blip r:embed="rId2" cstate="print"/>
          <a:stretch>
            <a:fillRect/>
          </a:stretch>
        </p:blipFill>
        <p:spPr>
          <a:xfrm>
            <a:off x="123824" y="2319055"/>
            <a:ext cx="5172075" cy="2722845"/>
          </a:xfrm>
          <a:prstGeom prst="rect">
            <a:avLst/>
          </a:prstGeom>
        </p:spPr>
      </p:pic>
      <p:sp>
        <p:nvSpPr>
          <p:cNvPr id="5" name="CuadroTexto 4">
            <a:extLst>
              <a:ext uri="{FF2B5EF4-FFF2-40B4-BE49-F238E27FC236}">
                <a16:creationId xmlns:a16="http://schemas.microsoft.com/office/drawing/2014/main" id="{B1B243E0-DF40-4AD8-B71C-E77A7B1D9A97}"/>
              </a:ext>
            </a:extLst>
          </p:cNvPr>
          <p:cNvSpPr txBox="1"/>
          <p:nvPr/>
        </p:nvSpPr>
        <p:spPr>
          <a:xfrm>
            <a:off x="1009650" y="1140710"/>
            <a:ext cx="8382000" cy="954107"/>
          </a:xfrm>
          <a:prstGeom prst="rect">
            <a:avLst/>
          </a:prstGeom>
          <a:noFill/>
        </p:spPr>
        <p:txBody>
          <a:bodyPr wrap="square">
            <a:spAutoFit/>
          </a:bodyPr>
          <a:lstStyle/>
          <a:p>
            <a:r>
              <a:rPr lang="es-ES" sz="1400" dirty="0"/>
              <a:t>La tarea general de clasificación en Machine learning es mas amplio que etiquetar palabras por categoría gramatical (un caso particular).</a:t>
            </a:r>
          </a:p>
          <a:p>
            <a:endParaRPr lang="es-ES" sz="1400" dirty="0"/>
          </a:p>
          <a:p>
            <a:r>
              <a:rPr lang="es-ES" sz="1400" dirty="0"/>
              <a:t>El clasificado en ML se observa en el siguiente diagrama.</a:t>
            </a:r>
            <a:endParaRPr lang="es-ES_tradnl" sz="1400" dirty="0"/>
          </a:p>
        </p:txBody>
      </p:sp>
      <p:sp>
        <p:nvSpPr>
          <p:cNvPr id="7" name="CuadroTexto 6">
            <a:extLst>
              <a:ext uri="{FF2B5EF4-FFF2-40B4-BE49-F238E27FC236}">
                <a16:creationId xmlns:a16="http://schemas.microsoft.com/office/drawing/2014/main" id="{C93DFA87-793E-4997-A8A0-90A55C330C1B}"/>
              </a:ext>
            </a:extLst>
          </p:cNvPr>
          <p:cNvSpPr txBox="1"/>
          <p:nvPr/>
        </p:nvSpPr>
        <p:spPr>
          <a:xfrm>
            <a:off x="5295900" y="2230556"/>
            <a:ext cx="4362450" cy="4185761"/>
          </a:xfrm>
          <a:prstGeom prst="rect">
            <a:avLst/>
          </a:prstGeom>
          <a:noFill/>
        </p:spPr>
        <p:txBody>
          <a:bodyPr wrap="square">
            <a:spAutoFit/>
          </a:bodyPr>
          <a:lstStyle/>
          <a:p>
            <a:pPr algn="just"/>
            <a:r>
              <a:rPr lang="es-ES" sz="1400" dirty="0"/>
              <a:t>En general tu tienes un documento con texto donde extraes atributos para predecir (etiquetas) categorías de clasificación (tema de conversación, sentimiento, prioridad,) la idea del algoritmo de IA es hacer un preprocesamiento para extraer atributos, una vez procesados y vectorizados hasta cierto punto con el algoritmo lo entrenamos para que sepa que categoría o etiquetas corresponden de acuerdos a los data </a:t>
            </a:r>
            <a:r>
              <a:rPr lang="es-ES" sz="1400" dirty="0" err="1"/>
              <a:t>points</a:t>
            </a:r>
            <a:r>
              <a:rPr lang="es-ES" sz="1400" dirty="0"/>
              <a:t> de ese conjunto o documento, el algoritmo se entrena de forma supervisada.</a:t>
            </a:r>
          </a:p>
          <a:p>
            <a:pPr algn="just"/>
            <a:endParaRPr lang="es-ES" sz="1400" dirty="0"/>
          </a:p>
          <a:p>
            <a:pPr algn="just"/>
            <a:r>
              <a:rPr lang="es-ES" sz="1400" dirty="0"/>
              <a:t>Una vez terminada la fase de entrenamiento sigue y tenemos formalmente un modelo de clasificación, podemos tomar otro documento que el algoritmo no conoce y aplicamos el mismo procesamiento para atraer atributos y a partir de ellos, en teoría, si el modelo es bueno, el debe predecir la etiqueta de ese documento, de esta manera es como funciona la clasificación en general.</a:t>
            </a:r>
            <a:endParaRPr lang="es-ES_tradnl" sz="1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4450" y="927100"/>
            <a:ext cx="6567170" cy="756920"/>
          </a:xfrm>
          <a:prstGeom prst="rect">
            <a:avLst/>
          </a:prstGeom>
        </p:spPr>
        <p:txBody>
          <a:bodyPr vert="horz" wrap="square" lIns="0" tIns="12700" rIns="0" bIns="0" rtlCol="0">
            <a:spAutoFit/>
          </a:bodyPr>
          <a:lstStyle/>
          <a:p>
            <a:pPr marL="12700">
              <a:lnSpc>
                <a:spcPct val="100000"/>
              </a:lnSpc>
              <a:spcBef>
                <a:spcPts val="100"/>
              </a:spcBef>
            </a:pPr>
            <a:r>
              <a:rPr spc="-575" dirty="0"/>
              <a:t>T</a:t>
            </a:r>
            <a:r>
              <a:rPr spc="-295" dirty="0"/>
              <a:t>écnica</a:t>
            </a:r>
            <a:r>
              <a:rPr spc="-280" dirty="0"/>
              <a:t>s</a:t>
            </a:r>
            <a:r>
              <a:rPr spc="-484" dirty="0"/>
              <a:t> </a:t>
            </a:r>
            <a:r>
              <a:rPr spc="-285" dirty="0"/>
              <a:t>de</a:t>
            </a:r>
            <a:r>
              <a:rPr spc="-480" dirty="0"/>
              <a:t> </a:t>
            </a:r>
            <a:r>
              <a:rPr spc="-270" dirty="0"/>
              <a:t>clasiﬁcación</a:t>
            </a:r>
          </a:p>
        </p:txBody>
      </p:sp>
      <p:sp>
        <p:nvSpPr>
          <p:cNvPr id="3" name="object 3"/>
          <p:cNvSpPr txBox="1"/>
          <p:nvPr/>
        </p:nvSpPr>
        <p:spPr>
          <a:xfrm>
            <a:off x="1619250" y="2527300"/>
            <a:ext cx="6440805" cy="1768475"/>
          </a:xfrm>
          <a:prstGeom prst="rect">
            <a:avLst/>
          </a:prstGeom>
        </p:spPr>
        <p:txBody>
          <a:bodyPr vert="horz" wrap="square" lIns="0" tIns="136525" rIns="0" bIns="0" rtlCol="0">
            <a:spAutoFit/>
          </a:bodyPr>
          <a:lstStyle/>
          <a:p>
            <a:pPr marL="471170" indent="-459105">
              <a:lnSpc>
                <a:spcPct val="100000"/>
              </a:lnSpc>
              <a:spcBef>
                <a:spcPts val="1075"/>
              </a:spcBef>
              <a:buFont typeface="Microsoft Sans Serif"/>
              <a:buChar char="●"/>
              <a:tabLst>
                <a:tab pos="471170" algn="l"/>
                <a:tab pos="471805" algn="l"/>
              </a:tabLst>
            </a:pPr>
            <a:r>
              <a:rPr sz="3000" spc="-10" dirty="0">
                <a:latin typeface="Tahoma"/>
                <a:cs typeface="Tahoma"/>
              </a:rPr>
              <a:t>Basadas</a:t>
            </a:r>
            <a:r>
              <a:rPr sz="3000" spc="-360" dirty="0">
                <a:latin typeface="Tahoma"/>
                <a:cs typeface="Tahoma"/>
              </a:rPr>
              <a:t> </a:t>
            </a:r>
            <a:r>
              <a:rPr sz="3000" spc="-10" dirty="0">
                <a:latin typeface="Tahoma"/>
                <a:cs typeface="Tahoma"/>
              </a:rPr>
              <a:t>en</a:t>
            </a:r>
            <a:r>
              <a:rPr sz="3000" spc="-360" dirty="0">
                <a:latin typeface="Tahoma"/>
                <a:cs typeface="Tahoma"/>
              </a:rPr>
              <a:t> </a:t>
            </a:r>
            <a:r>
              <a:rPr sz="3000" spc="50" dirty="0">
                <a:latin typeface="Tahoma"/>
                <a:cs typeface="Tahoma"/>
              </a:rPr>
              <a:t>teoría</a:t>
            </a:r>
            <a:r>
              <a:rPr sz="3000" spc="-360" dirty="0">
                <a:latin typeface="Tahoma"/>
                <a:cs typeface="Tahoma"/>
              </a:rPr>
              <a:t> </a:t>
            </a:r>
            <a:r>
              <a:rPr sz="3000" spc="5" dirty="0">
                <a:latin typeface="Tahoma"/>
                <a:cs typeface="Tahoma"/>
              </a:rPr>
              <a:t>de</a:t>
            </a:r>
            <a:r>
              <a:rPr sz="3000" spc="-360" dirty="0">
                <a:latin typeface="Tahoma"/>
                <a:cs typeface="Tahoma"/>
              </a:rPr>
              <a:t> </a:t>
            </a:r>
            <a:r>
              <a:rPr sz="3000" spc="10" dirty="0">
                <a:latin typeface="Tahoma"/>
                <a:cs typeface="Tahoma"/>
              </a:rPr>
              <a:t>la</a:t>
            </a:r>
            <a:r>
              <a:rPr sz="3000" spc="-360" dirty="0">
                <a:latin typeface="Tahoma"/>
                <a:cs typeface="Tahoma"/>
              </a:rPr>
              <a:t> </a:t>
            </a:r>
            <a:r>
              <a:rPr sz="3000" spc="30" dirty="0">
                <a:latin typeface="Tahoma"/>
                <a:cs typeface="Tahoma"/>
              </a:rPr>
              <a:t>probabilidad</a:t>
            </a:r>
            <a:endParaRPr sz="3000" dirty="0">
              <a:latin typeface="Tahoma"/>
              <a:cs typeface="Tahoma"/>
            </a:endParaRPr>
          </a:p>
          <a:p>
            <a:pPr marL="471170" indent="-459105">
              <a:lnSpc>
                <a:spcPct val="100000"/>
              </a:lnSpc>
              <a:spcBef>
                <a:spcPts val="975"/>
              </a:spcBef>
              <a:buFont typeface="Microsoft Sans Serif"/>
              <a:buChar char="●"/>
              <a:tabLst>
                <a:tab pos="471170" algn="l"/>
                <a:tab pos="471805" algn="l"/>
              </a:tabLst>
            </a:pPr>
            <a:r>
              <a:rPr sz="3000" spc="-10" dirty="0">
                <a:latin typeface="Tahoma"/>
                <a:cs typeface="Tahoma"/>
              </a:rPr>
              <a:t>Basadas</a:t>
            </a:r>
            <a:r>
              <a:rPr sz="3000" spc="-360" dirty="0">
                <a:latin typeface="Tahoma"/>
                <a:cs typeface="Tahoma"/>
              </a:rPr>
              <a:t> </a:t>
            </a:r>
            <a:r>
              <a:rPr sz="3000" spc="-10" dirty="0">
                <a:latin typeface="Tahoma"/>
                <a:cs typeface="Tahoma"/>
              </a:rPr>
              <a:t>en</a:t>
            </a:r>
            <a:r>
              <a:rPr sz="3000" spc="-360" dirty="0">
                <a:latin typeface="Tahoma"/>
                <a:cs typeface="Tahoma"/>
              </a:rPr>
              <a:t> </a:t>
            </a:r>
            <a:r>
              <a:rPr sz="3000" spc="50" dirty="0">
                <a:latin typeface="Tahoma"/>
                <a:cs typeface="Tahoma"/>
              </a:rPr>
              <a:t>teoría</a:t>
            </a:r>
            <a:r>
              <a:rPr sz="3000" spc="-360" dirty="0">
                <a:latin typeface="Tahoma"/>
                <a:cs typeface="Tahoma"/>
              </a:rPr>
              <a:t> </a:t>
            </a:r>
            <a:r>
              <a:rPr sz="3000" spc="5" dirty="0">
                <a:latin typeface="Tahoma"/>
                <a:cs typeface="Tahoma"/>
              </a:rPr>
              <a:t>de</a:t>
            </a:r>
            <a:r>
              <a:rPr sz="3000" spc="-360" dirty="0">
                <a:latin typeface="Tahoma"/>
                <a:cs typeface="Tahoma"/>
              </a:rPr>
              <a:t> </a:t>
            </a:r>
            <a:r>
              <a:rPr sz="3000" spc="10" dirty="0">
                <a:latin typeface="Tahoma"/>
                <a:cs typeface="Tahoma"/>
              </a:rPr>
              <a:t>la</a:t>
            </a:r>
            <a:r>
              <a:rPr sz="3000" spc="-360" dirty="0">
                <a:latin typeface="Tahoma"/>
                <a:cs typeface="Tahoma"/>
              </a:rPr>
              <a:t> </a:t>
            </a:r>
            <a:r>
              <a:rPr sz="3000" spc="25" dirty="0">
                <a:latin typeface="Tahoma"/>
                <a:cs typeface="Tahoma"/>
              </a:rPr>
              <a:t>información</a:t>
            </a:r>
            <a:endParaRPr sz="3000" dirty="0">
              <a:latin typeface="Tahoma"/>
              <a:cs typeface="Tahoma"/>
            </a:endParaRPr>
          </a:p>
          <a:p>
            <a:pPr marL="471170" indent="-459105">
              <a:lnSpc>
                <a:spcPct val="100000"/>
              </a:lnSpc>
              <a:spcBef>
                <a:spcPts val="975"/>
              </a:spcBef>
              <a:buFont typeface="Microsoft Sans Serif"/>
              <a:buChar char="●"/>
              <a:tabLst>
                <a:tab pos="471170" algn="l"/>
                <a:tab pos="471805" algn="l"/>
              </a:tabLst>
            </a:pPr>
            <a:r>
              <a:rPr sz="3000" spc="-10" dirty="0">
                <a:latin typeface="Tahoma"/>
                <a:cs typeface="Tahoma"/>
              </a:rPr>
              <a:t>Basadas</a:t>
            </a:r>
            <a:r>
              <a:rPr sz="3000" spc="-360" dirty="0">
                <a:latin typeface="Tahoma"/>
                <a:cs typeface="Tahoma"/>
              </a:rPr>
              <a:t> </a:t>
            </a:r>
            <a:r>
              <a:rPr sz="3000" spc="-10" dirty="0">
                <a:latin typeface="Tahoma"/>
                <a:cs typeface="Tahoma"/>
              </a:rPr>
              <a:t>en</a:t>
            </a:r>
            <a:r>
              <a:rPr sz="3000" spc="-360" dirty="0">
                <a:latin typeface="Tahoma"/>
                <a:cs typeface="Tahoma"/>
              </a:rPr>
              <a:t> </a:t>
            </a:r>
            <a:r>
              <a:rPr sz="3000" dirty="0">
                <a:latin typeface="Tahoma"/>
                <a:cs typeface="Tahoma"/>
              </a:rPr>
              <a:t>espacios</a:t>
            </a:r>
            <a:r>
              <a:rPr sz="3000" spc="-360" dirty="0">
                <a:latin typeface="Tahoma"/>
                <a:cs typeface="Tahoma"/>
              </a:rPr>
              <a:t> </a:t>
            </a:r>
            <a:r>
              <a:rPr sz="3000" dirty="0">
                <a:latin typeface="Tahoma"/>
                <a:cs typeface="Tahoma"/>
              </a:rPr>
              <a:t>v</a:t>
            </a:r>
            <a:r>
              <a:rPr sz="3000" spc="35" dirty="0">
                <a:latin typeface="Tahoma"/>
                <a:cs typeface="Tahoma"/>
              </a:rPr>
              <a:t>ectoriales</a:t>
            </a:r>
            <a:endParaRPr sz="3000" dirty="0">
              <a:latin typeface="Tahoma"/>
              <a:cs typeface="Tahom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6696075" cy="756920"/>
          </a:xfrm>
          <a:prstGeom prst="rect">
            <a:avLst/>
          </a:prstGeom>
        </p:spPr>
        <p:txBody>
          <a:bodyPr vert="horz" wrap="square" lIns="0" tIns="12700" rIns="0" bIns="0" rtlCol="0">
            <a:spAutoFit/>
          </a:bodyPr>
          <a:lstStyle/>
          <a:p>
            <a:pPr marL="12700">
              <a:lnSpc>
                <a:spcPct val="100000"/>
              </a:lnSpc>
              <a:spcBef>
                <a:spcPts val="100"/>
              </a:spcBef>
            </a:pPr>
            <a:r>
              <a:rPr spc="-250" dirty="0"/>
              <a:t>Clasiﬁcació</a:t>
            </a:r>
            <a:r>
              <a:rPr spc="-305" dirty="0"/>
              <a:t>n</a:t>
            </a:r>
            <a:r>
              <a:rPr spc="-484" dirty="0"/>
              <a:t> </a:t>
            </a:r>
            <a:r>
              <a:rPr spc="-285" dirty="0"/>
              <a:t>de</a:t>
            </a:r>
            <a:r>
              <a:rPr spc="-480" dirty="0"/>
              <a:t> </a:t>
            </a:r>
            <a:r>
              <a:rPr spc="-285" dirty="0"/>
              <a:t>palab</a:t>
            </a:r>
            <a:r>
              <a:rPr spc="-290" dirty="0"/>
              <a:t>r</a:t>
            </a:r>
            <a:r>
              <a:rPr spc="-375" dirty="0"/>
              <a:t>as</a:t>
            </a:r>
          </a:p>
        </p:txBody>
      </p:sp>
      <p:sp>
        <p:nvSpPr>
          <p:cNvPr id="3" name="object 3"/>
          <p:cNvSpPr txBox="1"/>
          <p:nvPr/>
        </p:nvSpPr>
        <p:spPr>
          <a:xfrm>
            <a:off x="671574" y="2576884"/>
            <a:ext cx="9024876" cy="2240998"/>
          </a:xfrm>
          <a:prstGeom prst="rect">
            <a:avLst/>
          </a:prstGeom>
        </p:spPr>
        <p:txBody>
          <a:bodyPr vert="horz" wrap="square" lIns="0" tIns="136525" rIns="0" bIns="0" rtlCol="0">
            <a:spAutoFit/>
          </a:bodyPr>
          <a:lstStyle/>
          <a:p>
            <a:pPr marL="471170" indent="-459105">
              <a:lnSpc>
                <a:spcPct val="100000"/>
              </a:lnSpc>
              <a:spcBef>
                <a:spcPts val="1075"/>
              </a:spcBef>
              <a:buFont typeface="Microsoft Sans Serif"/>
              <a:buChar char="●"/>
              <a:tabLst>
                <a:tab pos="471170" algn="l"/>
                <a:tab pos="471805" algn="l"/>
              </a:tabLst>
            </a:pPr>
            <a:r>
              <a:rPr sz="3000" spc="15" dirty="0">
                <a:latin typeface="Tahoma"/>
                <a:cs typeface="Tahoma"/>
              </a:rPr>
              <a:t>Identiﬁcación</a:t>
            </a:r>
            <a:r>
              <a:rPr sz="3000" spc="-360" dirty="0">
                <a:latin typeface="Tahoma"/>
                <a:cs typeface="Tahoma"/>
              </a:rPr>
              <a:t> </a:t>
            </a:r>
            <a:r>
              <a:rPr sz="3000" spc="5" dirty="0">
                <a:latin typeface="Tahoma"/>
                <a:cs typeface="Tahoma"/>
              </a:rPr>
              <a:t>de</a:t>
            </a:r>
            <a:r>
              <a:rPr sz="3000" spc="-360" dirty="0">
                <a:latin typeface="Tahoma"/>
                <a:cs typeface="Tahoma"/>
              </a:rPr>
              <a:t> </a:t>
            </a:r>
            <a:r>
              <a:rPr sz="3000" dirty="0">
                <a:latin typeface="Tahoma"/>
                <a:cs typeface="Tahoma"/>
              </a:rPr>
              <a:t>género</a:t>
            </a:r>
            <a:r>
              <a:rPr sz="3000" spc="-360" dirty="0">
                <a:latin typeface="Tahoma"/>
                <a:cs typeface="Tahoma"/>
              </a:rPr>
              <a:t> </a:t>
            </a:r>
            <a:r>
              <a:rPr sz="3000" spc="5" dirty="0">
                <a:latin typeface="Tahoma"/>
                <a:cs typeface="Tahoma"/>
              </a:rPr>
              <a:t>de</a:t>
            </a:r>
            <a:r>
              <a:rPr sz="3000" spc="-360" dirty="0">
                <a:latin typeface="Tahoma"/>
                <a:cs typeface="Tahoma"/>
              </a:rPr>
              <a:t> </a:t>
            </a:r>
            <a:r>
              <a:rPr sz="3000" spc="10" dirty="0">
                <a:latin typeface="Tahoma"/>
                <a:cs typeface="Tahoma"/>
              </a:rPr>
              <a:t>nombres</a:t>
            </a:r>
            <a:endParaRPr sz="3000" dirty="0">
              <a:latin typeface="Tahoma"/>
              <a:cs typeface="Tahoma"/>
            </a:endParaRPr>
          </a:p>
          <a:p>
            <a:pPr marL="471170" marR="1463040" indent="-459105">
              <a:lnSpc>
                <a:spcPct val="100000"/>
              </a:lnSpc>
              <a:spcBef>
                <a:spcPts val="975"/>
              </a:spcBef>
              <a:buFont typeface="Microsoft Sans Serif"/>
              <a:buChar char="●"/>
              <a:tabLst>
                <a:tab pos="471170" algn="l"/>
                <a:tab pos="471805" algn="l"/>
              </a:tabLst>
            </a:pPr>
            <a:r>
              <a:rPr sz="3000" spc="35" dirty="0">
                <a:latin typeface="Tahoma"/>
                <a:cs typeface="Tahoma"/>
              </a:rPr>
              <a:t>Etiquetado</a:t>
            </a:r>
            <a:r>
              <a:rPr sz="3000" spc="-360" dirty="0">
                <a:latin typeface="Tahoma"/>
                <a:cs typeface="Tahoma"/>
              </a:rPr>
              <a:t> </a:t>
            </a:r>
            <a:r>
              <a:rPr sz="3000" spc="120" dirty="0">
                <a:latin typeface="Tahoma"/>
                <a:cs typeface="Tahoma"/>
              </a:rPr>
              <a:t>POS</a:t>
            </a:r>
            <a:r>
              <a:rPr sz="3000" spc="-360" dirty="0">
                <a:latin typeface="Tahoma"/>
                <a:cs typeface="Tahoma"/>
              </a:rPr>
              <a:t> </a:t>
            </a:r>
            <a:r>
              <a:rPr sz="3000" spc="-300" dirty="0">
                <a:latin typeface="Tahoma"/>
                <a:cs typeface="Tahoma"/>
              </a:rPr>
              <a:t>(</a:t>
            </a:r>
            <a:r>
              <a:rPr sz="3000" spc="10" dirty="0" err="1">
                <a:latin typeface="Tahoma"/>
                <a:cs typeface="Tahoma"/>
              </a:rPr>
              <a:t>categorías</a:t>
            </a:r>
            <a:r>
              <a:rPr sz="3000" spc="10" dirty="0">
                <a:latin typeface="Tahoma"/>
                <a:cs typeface="Tahoma"/>
              </a:rPr>
              <a:t> </a:t>
            </a:r>
            <a:r>
              <a:rPr sz="3000" spc="-25" dirty="0" err="1">
                <a:latin typeface="Tahoma"/>
                <a:cs typeface="Tahoma"/>
              </a:rPr>
              <a:t>gramaticales</a:t>
            </a:r>
            <a:r>
              <a:rPr sz="3000" spc="-25" dirty="0">
                <a:latin typeface="Tahoma"/>
                <a:cs typeface="Tahoma"/>
              </a:rPr>
              <a:t>)</a:t>
            </a:r>
            <a:r>
              <a:rPr lang="es-ES" sz="3000" spc="-25" dirty="0">
                <a:latin typeface="Tahoma"/>
                <a:cs typeface="Tahoma"/>
              </a:rPr>
              <a:t>: ya tratadas</a:t>
            </a:r>
            <a:endParaRPr sz="3000" dirty="0">
              <a:latin typeface="Tahoma"/>
              <a:cs typeface="Tahoma"/>
            </a:endParaRPr>
          </a:p>
          <a:p>
            <a:pPr marL="471170" indent="-459105">
              <a:lnSpc>
                <a:spcPct val="100000"/>
              </a:lnSpc>
              <a:spcBef>
                <a:spcPts val="975"/>
              </a:spcBef>
              <a:buFont typeface="Microsoft Sans Serif"/>
              <a:buChar char="●"/>
              <a:tabLst>
                <a:tab pos="471170" algn="l"/>
                <a:tab pos="471805" algn="l"/>
              </a:tabLst>
            </a:pPr>
            <a:r>
              <a:rPr sz="3000" spc="45" dirty="0">
                <a:latin typeface="Tahoma"/>
                <a:cs typeface="Tahoma"/>
              </a:rPr>
              <a:t>Bloqueo</a:t>
            </a:r>
            <a:r>
              <a:rPr sz="3000" spc="-360" dirty="0">
                <a:latin typeface="Tahoma"/>
                <a:cs typeface="Tahoma"/>
              </a:rPr>
              <a:t> </a:t>
            </a:r>
            <a:r>
              <a:rPr sz="3000" spc="5" dirty="0">
                <a:latin typeface="Tahoma"/>
                <a:cs typeface="Tahoma"/>
              </a:rPr>
              <a:t>de</a:t>
            </a:r>
            <a:r>
              <a:rPr sz="3000" spc="-360" dirty="0">
                <a:latin typeface="Tahoma"/>
                <a:cs typeface="Tahoma"/>
              </a:rPr>
              <a:t> </a:t>
            </a:r>
            <a:r>
              <a:rPr sz="3000" spc="20" dirty="0">
                <a:latin typeface="Tahoma"/>
                <a:cs typeface="Tahoma"/>
              </a:rPr>
              <a:t>palab</a:t>
            </a:r>
            <a:r>
              <a:rPr sz="3000" spc="-45" dirty="0">
                <a:latin typeface="Tahoma"/>
                <a:cs typeface="Tahoma"/>
              </a:rPr>
              <a:t>r</a:t>
            </a:r>
            <a:r>
              <a:rPr sz="3000" spc="-50" dirty="0">
                <a:latin typeface="Tahoma"/>
                <a:cs typeface="Tahoma"/>
              </a:rPr>
              <a:t>as</a:t>
            </a:r>
            <a:r>
              <a:rPr sz="3000" spc="-360" dirty="0">
                <a:latin typeface="Tahoma"/>
                <a:cs typeface="Tahoma"/>
              </a:rPr>
              <a:t> </a:t>
            </a:r>
            <a:r>
              <a:rPr sz="3000" spc="5" dirty="0">
                <a:latin typeface="Tahoma"/>
                <a:cs typeface="Tahoma"/>
              </a:rPr>
              <a:t>ofensivas</a:t>
            </a:r>
            <a:endParaRPr sz="3000" dirty="0">
              <a:latin typeface="Tahoma"/>
              <a:cs typeface="Tahom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2"/>
            <a:ext cx="7743190" cy="756920"/>
          </a:xfrm>
          <a:prstGeom prst="rect">
            <a:avLst/>
          </a:prstGeom>
        </p:spPr>
        <p:txBody>
          <a:bodyPr vert="horz" wrap="square" lIns="0" tIns="12700" rIns="0" bIns="0" rtlCol="0">
            <a:spAutoFit/>
          </a:bodyPr>
          <a:lstStyle/>
          <a:p>
            <a:pPr marL="12700">
              <a:lnSpc>
                <a:spcPct val="100000"/>
              </a:lnSpc>
              <a:spcBef>
                <a:spcPts val="100"/>
              </a:spcBef>
            </a:pPr>
            <a:r>
              <a:rPr spc="-250" dirty="0"/>
              <a:t>Clasiﬁcació</a:t>
            </a:r>
            <a:r>
              <a:rPr spc="-305" dirty="0"/>
              <a:t>n</a:t>
            </a:r>
            <a:r>
              <a:rPr spc="-484" dirty="0"/>
              <a:t> </a:t>
            </a:r>
            <a:r>
              <a:rPr spc="-285" dirty="0"/>
              <a:t>de</a:t>
            </a:r>
            <a:r>
              <a:rPr spc="-480" dirty="0"/>
              <a:t> </a:t>
            </a:r>
            <a:r>
              <a:rPr spc="-305" dirty="0"/>
              <a:t>documentos</a:t>
            </a:r>
          </a:p>
        </p:txBody>
      </p:sp>
      <p:sp>
        <p:nvSpPr>
          <p:cNvPr id="3" name="object 3"/>
          <p:cNvSpPr txBox="1"/>
          <p:nvPr/>
        </p:nvSpPr>
        <p:spPr>
          <a:xfrm>
            <a:off x="1072175" y="2298700"/>
            <a:ext cx="4501515" cy="1768475"/>
          </a:xfrm>
          <a:prstGeom prst="rect">
            <a:avLst/>
          </a:prstGeom>
        </p:spPr>
        <p:txBody>
          <a:bodyPr vert="horz" wrap="square" lIns="0" tIns="136525" rIns="0" bIns="0" rtlCol="0">
            <a:spAutoFit/>
          </a:bodyPr>
          <a:lstStyle/>
          <a:p>
            <a:pPr marL="471170" indent="-459105">
              <a:lnSpc>
                <a:spcPct val="100000"/>
              </a:lnSpc>
              <a:spcBef>
                <a:spcPts val="1075"/>
              </a:spcBef>
              <a:buFont typeface="Microsoft Sans Serif"/>
              <a:buChar char="●"/>
              <a:tabLst>
                <a:tab pos="471170" algn="l"/>
                <a:tab pos="471805" algn="l"/>
              </a:tabLst>
            </a:pPr>
            <a:r>
              <a:rPr sz="3000" spc="40" dirty="0">
                <a:latin typeface="Tahoma"/>
                <a:cs typeface="Tahoma"/>
              </a:rPr>
              <a:t>Análisis</a:t>
            </a:r>
            <a:r>
              <a:rPr sz="3000" spc="-360" dirty="0">
                <a:latin typeface="Tahoma"/>
                <a:cs typeface="Tahoma"/>
              </a:rPr>
              <a:t> </a:t>
            </a:r>
            <a:r>
              <a:rPr sz="3000" spc="5" dirty="0">
                <a:latin typeface="Tahoma"/>
                <a:cs typeface="Tahoma"/>
              </a:rPr>
              <a:t>de</a:t>
            </a:r>
            <a:r>
              <a:rPr sz="3000" spc="-360" dirty="0">
                <a:latin typeface="Tahoma"/>
                <a:cs typeface="Tahoma"/>
              </a:rPr>
              <a:t> </a:t>
            </a:r>
            <a:r>
              <a:rPr sz="3000" spc="25" dirty="0">
                <a:latin typeface="Tahoma"/>
                <a:cs typeface="Tahoma"/>
              </a:rPr>
              <a:t>sentimiento</a:t>
            </a:r>
            <a:endParaRPr sz="3000" dirty="0">
              <a:latin typeface="Tahoma"/>
              <a:cs typeface="Tahoma"/>
            </a:endParaRPr>
          </a:p>
          <a:p>
            <a:pPr marL="471170" indent="-459105">
              <a:lnSpc>
                <a:spcPct val="100000"/>
              </a:lnSpc>
              <a:spcBef>
                <a:spcPts val="975"/>
              </a:spcBef>
              <a:buFont typeface="Microsoft Sans Serif"/>
              <a:buChar char="●"/>
              <a:tabLst>
                <a:tab pos="471170" algn="l"/>
                <a:tab pos="471805" algn="l"/>
              </a:tabLst>
            </a:pPr>
            <a:r>
              <a:rPr sz="3000" spc="-300" dirty="0">
                <a:latin typeface="Tahoma"/>
                <a:cs typeface="Tahoma"/>
              </a:rPr>
              <a:t>T</a:t>
            </a:r>
            <a:r>
              <a:rPr sz="3000" spc="20" dirty="0">
                <a:latin typeface="Tahoma"/>
                <a:cs typeface="Tahoma"/>
              </a:rPr>
              <a:t>ópicos</a:t>
            </a:r>
            <a:r>
              <a:rPr sz="3000" spc="-360" dirty="0">
                <a:latin typeface="Tahoma"/>
                <a:cs typeface="Tahoma"/>
              </a:rPr>
              <a:t> </a:t>
            </a:r>
            <a:r>
              <a:rPr sz="3000" spc="5" dirty="0">
                <a:latin typeface="Tahoma"/>
                <a:cs typeface="Tahoma"/>
              </a:rPr>
              <a:t>de</a:t>
            </a:r>
            <a:r>
              <a:rPr sz="3000" spc="-360" dirty="0">
                <a:latin typeface="Tahoma"/>
                <a:cs typeface="Tahoma"/>
              </a:rPr>
              <a:t> </a:t>
            </a:r>
            <a:r>
              <a:rPr sz="3000" spc="15" dirty="0">
                <a:latin typeface="Tahoma"/>
                <a:cs typeface="Tahoma"/>
              </a:rPr>
              <a:t>co</a:t>
            </a:r>
            <a:r>
              <a:rPr sz="3000" spc="-30" dirty="0">
                <a:latin typeface="Tahoma"/>
                <a:cs typeface="Tahoma"/>
              </a:rPr>
              <a:t>n</a:t>
            </a:r>
            <a:r>
              <a:rPr sz="3000" dirty="0">
                <a:latin typeface="Tahoma"/>
                <a:cs typeface="Tahoma"/>
              </a:rPr>
              <a:t>v</a:t>
            </a:r>
            <a:r>
              <a:rPr sz="3000" spc="20" dirty="0">
                <a:latin typeface="Tahoma"/>
                <a:cs typeface="Tahoma"/>
              </a:rPr>
              <a:t>ersación</a:t>
            </a:r>
            <a:endParaRPr sz="3000" dirty="0">
              <a:latin typeface="Tahoma"/>
              <a:cs typeface="Tahoma"/>
            </a:endParaRPr>
          </a:p>
          <a:p>
            <a:pPr marL="471170" indent="-459105">
              <a:lnSpc>
                <a:spcPct val="100000"/>
              </a:lnSpc>
              <a:spcBef>
                <a:spcPts val="975"/>
              </a:spcBef>
              <a:buFont typeface="Microsoft Sans Serif"/>
              <a:buChar char="●"/>
              <a:tabLst>
                <a:tab pos="471170" algn="l"/>
                <a:tab pos="471805" algn="l"/>
              </a:tabLst>
            </a:pPr>
            <a:r>
              <a:rPr sz="3000" spc="60" dirty="0">
                <a:latin typeface="Tahoma"/>
                <a:cs typeface="Tahoma"/>
              </a:rPr>
              <a:t>Priorización</a:t>
            </a:r>
            <a:r>
              <a:rPr sz="3000" spc="-360" dirty="0">
                <a:latin typeface="Tahoma"/>
                <a:cs typeface="Tahoma"/>
              </a:rPr>
              <a:t> </a:t>
            </a:r>
            <a:r>
              <a:rPr sz="3000" spc="-10" dirty="0">
                <a:latin typeface="Tahoma"/>
                <a:cs typeface="Tahoma"/>
              </a:rPr>
              <a:t>en</a:t>
            </a:r>
            <a:r>
              <a:rPr sz="3000" spc="-360" dirty="0">
                <a:latin typeface="Tahoma"/>
                <a:cs typeface="Tahoma"/>
              </a:rPr>
              <a:t> </a:t>
            </a:r>
            <a:r>
              <a:rPr sz="3000" spc="180" dirty="0">
                <a:latin typeface="Tahoma"/>
                <a:cs typeface="Tahoma"/>
              </a:rPr>
              <a:t>CRMs</a:t>
            </a:r>
            <a:endParaRPr sz="3000" dirty="0">
              <a:latin typeface="Tahoma"/>
              <a:cs typeface="Tahom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791695" cy="7340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2175" y="912923"/>
            <a:ext cx="7461250" cy="756920"/>
          </a:xfrm>
          <a:prstGeom prst="rect">
            <a:avLst/>
          </a:prstGeom>
        </p:spPr>
        <p:txBody>
          <a:bodyPr vert="horz" wrap="square" lIns="0" tIns="12700" rIns="0" bIns="0" rtlCol="0">
            <a:spAutoFit/>
          </a:bodyPr>
          <a:lstStyle/>
          <a:p>
            <a:pPr marL="12700">
              <a:lnSpc>
                <a:spcPct val="100000"/>
              </a:lnSpc>
              <a:spcBef>
                <a:spcPts val="100"/>
              </a:spcBef>
            </a:pPr>
            <a:r>
              <a:rPr spc="-305" dirty="0"/>
              <a:t>Ambigüedades</a:t>
            </a:r>
            <a:r>
              <a:rPr spc="-480" dirty="0"/>
              <a:t> </a:t>
            </a:r>
            <a:r>
              <a:rPr spc="-240" dirty="0"/>
              <a:t>del</a:t>
            </a:r>
            <a:r>
              <a:rPr spc="-480" dirty="0"/>
              <a:t> </a:t>
            </a:r>
            <a:r>
              <a:rPr spc="-345" dirty="0"/>
              <a:t>lenguaje</a:t>
            </a:r>
          </a:p>
        </p:txBody>
      </p:sp>
      <p:sp>
        <p:nvSpPr>
          <p:cNvPr id="3" name="object 3"/>
          <p:cNvSpPr txBox="1"/>
          <p:nvPr/>
        </p:nvSpPr>
        <p:spPr>
          <a:xfrm>
            <a:off x="685800" y="4203474"/>
            <a:ext cx="2783840" cy="986155"/>
          </a:xfrm>
          <a:prstGeom prst="rect">
            <a:avLst/>
          </a:prstGeom>
          <a:solidFill>
            <a:srgbClr val="005593"/>
          </a:solidFill>
        </p:spPr>
        <p:txBody>
          <a:bodyPr vert="horz" wrap="square" lIns="0" tIns="73025" rIns="0" bIns="0" rtlCol="0">
            <a:spAutoFit/>
          </a:bodyPr>
          <a:lstStyle/>
          <a:p>
            <a:pPr marL="562610" marR="353060" indent="-201930">
              <a:lnSpc>
                <a:spcPct val="100000"/>
              </a:lnSpc>
              <a:spcBef>
                <a:spcPts val="575"/>
              </a:spcBef>
            </a:pPr>
            <a:r>
              <a:rPr sz="2500" spc="5" dirty="0">
                <a:solidFill>
                  <a:srgbClr val="FFFFFF"/>
                </a:solidFill>
                <a:latin typeface="Tahoma"/>
                <a:cs typeface="Tahoma"/>
              </a:rPr>
              <a:t>Ambigüedades  </a:t>
            </a:r>
            <a:r>
              <a:rPr sz="2500" spc="25" dirty="0">
                <a:solidFill>
                  <a:srgbClr val="FFFFFF"/>
                </a:solidFill>
                <a:latin typeface="Tahoma"/>
                <a:cs typeface="Tahoma"/>
              </a:rPr>
              <a:t>del</a:t>
            </a:r>
            <a:r>
              <a:rPr sz="2500" spc="-300" dirty="0">
                <a:solidFill>
                  <a:srgbClr val="FFFFFF"/>
                </a:solidFill>
                <a:latin typeface="Tahoma"/>
                <a:cs typeface="Tahoma"/>
              </a:rPr>
              <a:t> </a:t>
            </a:r>
            <a:r>
              <a:rPr sz="2500" spc="-25" dirty="0">
                <a:solidFill>
                  <a:srgbClr val="FFFFFF"/>
                </a:solidFill>
                <a:latin typeface="Tahoma"/>
                <a:cs typeface="Tahoma"/>
              </a:rPr>
              <a:t>lenguaje</a:t>
            </a:r>
            <a:endParaRPr sz="2500">
              <a:latin typeface="Tahoma"/>
              <a:cs typeface="Tahoma"/>
            </a:endParaRPr>
          </a:p>
        </p:txBody>
      </p:sp>
      <p:sp>
        <p:nvSpPr>
          <p:cNvPr id="4" name="object 4"/>
          <p:cNvSpPr/>
          <p:nvPr/>
        </p:nvSpPr>
        <p:spPr>
          <a:xfrm>
            <a:off x="3469199" y="3215500"/>
            <a:ext cx="889635" cy="2988945"/>
          </a:xfrm>
          <a:custGeom>
            <a:avLst/>
            <a:gdLst/>
            <a:ahLst/>
            <a:cxnLst/>
            <a:rect l="l" t="t" r="r" b="b"/>
            <a:pathLst>
              <a:path w="889635" h="2988945">
                <a:moveTo>
                  <a:pt x="0" y="1481024"/>
                </a:moveTo>
                <a:lnTo>
                  <a:pt x="889199" y="1481024"/>
                </a:lnTo>
              </a:path>
              <a:path w="889635" h="2988945">
                <a:moveTo>
                  <a:pt x="435199" y="6199"/>
                </a:moveTo>
                <a:lnTo>
                  <a:pt x="889099" y="6199"/>
                </a:lnTo>
              </a:path>
              <a:path w="889635" h="2988945">
                <a:moveTo>
                  <a:pt x="435199" y="2972074"/>
                </a:moveTo>
                <a:lnTo>
                  <a:pt x="889099" y="2972074"/>
                </a:lnTo>
              </a:path>
              <a:path w="889635" h="2988945">
                <a:moveTo>
                  <a:pt x="435199" y="0"/>
                </a:moveTo>
                <a:lnTo>
                  <a:pt x="435199" y="2988899"/>
                </a:lnTo>
              </a:path>
            </a:pathLst>
          </a:custGeom>
          <a:ln w="19049">
            <a:solidFill>
              <a:srgbClr val="CCCCCC"/>
            </a:solidFill>
          </a:ln>
        </p:spPr>
        <p:txBody>
          <a:bodyPr wrap="square" lIns="0" tIns="0" rIns="0" bIns="0" rtlCol="0"/>
          <a:lstStyle/>
          <a:p>
            <a:endParaRPr/>
          </a:p>
        </p:txBody>
      </p:sp>
      <p:sp>
        <p:nvSpPr>
          <p:cNvPr id="5" name="object 5"/>
          <p:cNvSpPr txBox="1"/>
          <p:nvPr/>
        </p:nvSpPr>
        <p:spPr>
          <a:xfrm>
            <a:off x="4358299" y="2773850"/>
            <a:ext cx="2148205" cy="941069"/>
          </a:xfrm>
          <a:prstGeom prst="rect">
            <a:avLst/>
          </a:prstGeom>
          <a:ln w="19049">
            <a:solidFill>
              <a:srgbClr val="002E4E"/>
            </a:solidFill>
          </a:ln>
        </p:spPr>
        <p:txBody>
          <a:bodyPr vert="horz" wrap="square" lIns="0" tIns="27939" rIns="0" bIns="0" rtlCol="0">
            <a:spAutoFit/>
          </a:bodyPr>
          <a:lstStyle/>
          <a:p>
            <a:pPr marL="101600" marR="93980" indent="724535">
              <a:lnSpc>
                <a:spcPct val="100000"/>
              </a:lnSpc>
              <a:spcBef>
                <a:spcPts val="219"/>
              </a:spcBef>
            </a:pPr>
            <a:r>
              <a:rPr sz="2500" spc="80" dirty="0">
                <a:solidFill>
                  <a:srgbClr val="002E4E"/>
                </a:solidFill>
                <a:latin typeface="Tahoma"/>
                <a:cs typeface="Tahoma"/>
              </a:rPr>
              <a:t>Por </a:t>
            </a:r>
            <a:r>
              <a:rPr sz="2500" spc="85" dirty="0">
                <a:solidFill>
                  <a:srgbClr val="002E4E"/>
                </a:solidFill>
                <a:latin typeface="Tahoma"/>
                <a:cs typeface="Tahoma"/>
              </a:rPr>
              <a:t> </a:t>
            </a:r>
            <a:r>
              <a:rPr sz="2500" dirty="0">
                <a:solidFill>
                  <a:srgbClr val="002E4E"/>
                </a:solidFill>
                <a:latin typeface="Tahoma"/>
                <a:cs typeface="Tahoma"/>
              </a:rPr>
              <a:t>agrupamiento</a:t>
            </a:r>
            <a:endParaRPr sz="2500">
              <a:latin typeface="Tahoma"/>
              <a:cs typeface="Tahoma"/>
            </a:endParaRPr>
          </a:p>
        </p:txBody>
      </p:sp>
      <p:sp>
        <p:nvSpPr>
          <p:cNvPr id="6" name="object 6"/>
          <p:cNvSpPr txBox="1"/>
          <p:nvPr/>
        </p:nvSpPr>
        <p:spPr>
          <a:xfrm>
            <a:off x="4358299" y="4226124"/>
            <a:ext cx="2148205" cy="941069"/>
          </a:xfrm>
          <a:prstGeom prst="rect">
            <a:avLst/>
          </a:prstGeom>
          <a:solidFill>
            <a:srgbClr val="058ECD"/>
          </a:solidFill>
        </p:spPr>
        <p:txBody>
          <a:bodyPr vert="horz" wrap="square" lIns="0" tIns="248285" rIns="0" bIns="0" rtlCol="0">
            <a:spAutoFit/>
          </a:bodyPr>
          <a:lstStyle/>
          <a:p>
            <a:pPr marL="399415">
              <a:lnSpc>
                <a:spcPct val="100000"/>
              </a:lnSpc>
              <a:spcBef>
                <a:spcPts val="1955"/>
              </a:spcBef>
            </a:pPr>
            <a:r>
              <a:rPr sz="2500" spc="15" dirty="0">
                <a:solidFill>
                  <a:srgbClr val="FFFFFF"/>
                </a:solidFill>
                <a:latin typeface="Tahoma"/>
                <a:cs typeface="Tahoma"/>
              </a:rPr>
              <a:t>Funcional</a:t>
            </a:r>
            <a:endParaRPr sz="2500">
              <a:latin typeface="Tahoma"/>
              <a:cs typeface="Tahoma"/>
            </a:endParaRPr>
          </a:p>
        </p:txBody>
      </p:sp>
      <p:sp>
        <p:nvSpPr>
          <p:cNvPr id="7" name="object 7"/>
          <p:cNvSpPr txBox="1"/>
          <p:nvPr/>
        </p:nvSpPr>
        <p:spPr>
          <a:xfrm>
            <a:off x="4358299" y="5717175"/>
            <a:ext cx="2148205" cy="941069"/>
          </a:xfrm>
          <a:prstGeom prst="rect">
            <a:avLst/>
          </a:prstGeom>
          <a:ln w="19049">
            <a:solidFill>
              <a:srgbClr val="003E6C"/>
            </a:solidFill>
          </a:ln>
        </p:spPr>
        <p:txBody>
          <a:bodyPr vert="horz" wrap="square" lIns="0" tIns="248285" rIns="0" bIns="0" rtlCol="0">
            <a:spAutoFit/>
          </a:bodyPr>
          <a:lstStyle/>
          <a:p>
            <a:pPr marL="641350">
              <a:lnSpc>
                <a:spcPct val="100000"/>
              </a:lnSpc>
              <a:spcBef>
                <a:spcPts val="1955"/>
              </a:spcBef>
            </a:pPr>
            <a:r>
              <a:rPr sz="2500" spc="-5" dirty="0">
                <a:solidFill>
                  <a:srgbClr val="002E4E"/>
                </a:solidFill>
                <a:latin typeface="Tahoma"/>
                <a:cs typeface="Tahoma"/>
              </a:rPr>
              <a:t>Léxica</a:t>
            </a:r>
            <a:endParaRPr sz="2500">
              <a:latin typeface="Tahoma"/>
              <a:cs typeface="Tahoma"/>
            </a:endParaRPr>
          </a:p>
        </p:txBody>
      </p:sp>
      <p:sp>
        <p:nvSpPr>
          <p:cNvPr id="8" name="object 8"/>
          <p:cNvSpPr txBox="1"/>
          <p:nvPr/>
        </p:nvSpPr>
        <p:spPr>
          <a:xfrm>
            <a:off x="6681850" y="3727975"/>
            <a:ext cx="2426335" cy="941069"/>
          </a:xfrm>
          <a:prstGeom prst="rect">
            <a:avLst/>
          </a:prstGeom>
          <a:ln w="19049">
            <a:solidFill>
              <a:srgbClr val="058ECD"/>
            </a:solidFill>
          </a:ln>
        </p:spPr>
        <p:txBody>
          <a:bodyPr vert="horz" wrap="square" lIns="0" tIns="165100" rIns="0" bIns="0" rtlCol="0">
            <a:spAutoFit/>
          </a:bodyPr>
          <a:lstStyle/>
          <a:p>
            <a:pPr marL="579755" marR="76835" indent="212725">
              <a:lnSpc>
                <a:spcPct val="100000"/>
              </a:lnSpc>
              <a:spcBef>
                <a:spcPts val="1300"/>
              </a:spcBef>
            </a:pPr>
            <a:r>
              <a:rPr sz="2000" spc="-5" dirty="0">
                <a:solidFill>
                  <a:srgbClr val="002E4E"/>
                </a:solidFill>
                <a:latin typeface="Tahoma"/>
                <a:cs typeface="Tahoma"/>
              </a:rPr>
              <a:t>La</a:t>
            </a:r>
            <a:r>
              <a:rPr sz="2000" spc="-240" dirty="0">
                <a:solidFill>
                  <a:srgbClr val="002E4E"/>
                </a:solidFill>
                <a:latin typeface="Tahoma"/>
                <a:cs typeface="Tahoma"/>
              </a:rPr>
              <a:t> </a:t>
            </a:r>
            <a:r>
              <a:rPr sz="2000" dirty="0">
                <a:solidFill>
                  <a:srgbClr val="002E4E"/>
                </a:solidFill>
                <a:latin typeface="Tahoma"/>
                <a:cs typeface="Tahoma"/>
              </a:rPr>
              <a:t>gallina</a:t>
            </a:r>
            <a:r>
              <a:rPr sz="2000" spc="-240" dirty="0">
                <a:solidFill>
                  <a:srgbClr val="002E4E"/>
                </a:solidFill>
                <a:latin typeface="Tahoma"/>
                <a:cs typeface="Tahoma"/>
              </a:rPr>
              <a:t> </a:t>
            </a:r>
            <a:r>
              <a:rPr sz="2000" dirty="0">
                <a:solidFill>
                  <a:srgbClr val="002E4E"/>
                </a:solidFill>
                <a:latin typeface="Tahoma"/>
                <a:cs typeface="Tahoma"/>
              </a:rPr>
              <a:t>está  </a:t>
            </a:r>
            <a:r>
              <a:rPr sz="2000" spc="25" dirty="0">
                <a:solidFill>
                  <a:srgbClr val="002E4E"/>
                </a:solidFill>
                <a:latin typeface="Tahoma"/>
                <a:cs typeface="Tahoma"/>
              </a:rPr>
              <a:t>lista</a:t>
            </a:r>
            <a:r>
              <a:rPr sz="2000" spc="-240" dirty="0">
                <a:solidFill>
                  <a:srgbClr val="002E4E"/>
                </a:solidFill>
                <a:latin typeface="Tahoma"/>
                <a:cs typeface="Tahoma"/>
              </a:rPr>
              <a:t> </a:t>
            </a:r>
            <a:r>
              <a:rPr sz="2000" spc="15" dirty="0">
                <a:solidFill>
                  <a:srgbClr val="002E4E"/>
                </a:solidFill>
                <a:latin typeface="Tahoma"/>
                <a:cs typeface="Tahoma"/>
              </a:rPr>
              <a:t>pa</a:t>
            </a:r>
            <a:r>
              <a:rPr sz="2000" spc="-30" dirty="0">
                <a:solidFill>
                  <a:srgbClr val="002E4E"/>
                </a:solidFill>
                <a:latin typeface="Tahoma"/>
                <a:cs typeface="Tahoma"/>
              </a:rPr>
              <a:t>r</a:t>
            </a:r>
            <a:r>
              <a:rPr sz="2000" spc="-40" dirty="0">
                <a:solidFill>
                  <a:srgbClr val="002E4E"/>
                </a:solidFill>
                <a:latin typeface="Tahoma"/>
                <a:cs typeface="Tahoma"/>
              </a:rPr>
              <a:t>a</a:t>
            </a:r>
            <a:r>
              <a:rPr sz="2000" spc="-240" dirty="0">
                <a:solidFill>
                  <a:srgbClr val="002E4E"/>
                </a:solidFill>
                <a:latin typeface="Tahoma"/>
                <a:cs typeface="Tahoma"/>
              </a:rPr>
              <a:t> </a:t>
            </a:r>
            <a:r>
              <a:rPr sz="2000" spc="15" dirty="0">
                <a:solidFill>
                  <a:srgbClr val="002E4E"/>
                </a:solidFill>
                <a:latin typeface="Tahoma"/>
                <a:cs typeface="Tahoma"/>
              </a:rPr>
              <a:t>comer</a:t>
            </a:r>
            <a:endParaRPr sz="2000">
              <a:latin typeface="Tahoma"/>
              <a:cs typeface="Tahoma"/>
            </a:endParaRPr>
          </a:p>
        </p:txBody>
      </p:sp>
      <p:sp>
        <p:nvSpPr>
          <p:cNvPr id="9" name="object 9"/>
          <p:cNvSpPr txBox="1"/>
          <p:nvPr/>
        </p:nvSpPr>
        <p:spPr>
          <a:xfrm>
            <a:off x="6681850" y="4724300"/>
            <a:ext cx="2426335" cy="941069"/>
          </a:xfrm>
          <a:prstGeom prst="rect">
            <a:avLst/>
          </a:prstGeom>
          <a:ln w="19049">
            <a:solidFill>
              <a:srgbClr val="70AD47"/>
            </a:solidFill>
          </a:ln>
        </p:spPr>
        <p:txBody>
          <a:bodyPr vert="horz" wrap="square" lIns="0" tIns="165100" rIns="0" bIns="0" rtlCol="0">
            <a:spAutoFit/>
          </a:bodyPr>
          <a:lstStyle/>
          <a:p>
            <a:pPr marL="579755" marR="76835" indent="212725">
              <a:lnSpc>
                <a:spcPct val="100000"/>
              </a:lnSpc>
              <a:spcBef>
                <a:spcPts val="1300"/>
              </a:spcBef>
            </a:pPr>
            <a:r>
              <a:rPr sz="2000" spc="-5" dirty="0">
                <a:solidFill>
                  <a:srgbClr val="002E4E"/>
                </a:solidFill>
                <a:latin typeface="Tahoma"/>
                <a:cs typeface="Tahoma"/>
              </a:rPr>
              <a:t>La</a:t>
            </a:r>
            <a:r>
              <a:rPr sz="2000" spc="-240" dirty="0">
                <a:solidFill>
                  <a:srgbClr val="002E4E"/>
                </a:solidFill>
                <a:latin typeface="Tahoma"/>
                <a:cs typeface="Tahoma"/>
              </a:rPr>
              <a:t> </a:t>
            </a:r>
            <a:r>
              <a:rPr sz="2000" dirty="0">
                <a:solidFill>
                  <a:srgbClr val="002E4E"/>
                </a:solidFill>
                <a:latin typeface="Tahoma"/>
                <a:cs typeface="Tahoma"/>
              </a:rPr>
              <a:t>gallina</a:t>
            </a:r>
            <a:r>
              <a:rPr sz="2000" spc="-240" dirty="0">
                <a:solidFill>
                  <a:srgbClr val="002E4E"/>
                </a:solidFill>
                <a:latin typeface="Tahoma"/>
                <a:cs typeface="Tahoma"/>
              </a:rPr>
              <a:t> </a:t>
            </a:r>
            <a:r>
              <a:rPr sz="2000" dirty="0">
                <a:solidFill>
                  <a:srgbClr val="002E4E"/>
                </a:solidFill>
                <a:latin typeface="Tahoma"/>
                <a:cs typeface="Tahoma"/>
              </a:rPr>
              <a:t>está  </a:t>
            </a:r>
            <a:r>
              <a:rPr sz="2000" spc="25" dirty="0">
                <a:solidFill>
                  <a:srgbClr val="002E4E"/>
                </a:solidFill>
                <a:latin typeface="Tahoma"/>
                <a:cs typeface="Tahoma"/>
              </a:rPr>
              <a:t>lista</a:t>
            </a:r>
            <a:r>
              <a:rPr sz="2000" spc="-240" dirty="0">
                <a:solidFill>
                  <a:srgbClr val="002E4E"/>
                </a:solidFill>
                <a:latin typeface="Tahoma"/>
                <a:cs typeface="Tahoma"/>
              </a:rPr>
              <a:t> </a:t>
            </a:r>
            <a:r>
              <a:rPr sz="2000" spc="15" dirty="0">
                <a:solidFill>
                  <a:srgbClr val="002E4E"/>
                </a:solidFill>
                <a:latin typeface="Tahoma"/>
                <a:cs typeface="Tahoma"/>
              </a:rPr>
              <a:t>pa</a:t>
            </a:r>
            <a:r>
              <a:rPr sz="2000" spc="-30" dirty="0">
                <a:solidFill>
                  <a:srgbClr val="002E4E"/>
                </a:solidFill>
                <a:latin typeface="Tahoma"/>
                <a:cs typeface="Tahoma"/>
              </a:rPr>
              <a:t>r</a:t>
            </a:r>
            <a:r>
              <a:rPr sz="2000" spc="-40" dirty="0">
                <a:solidFill>
                  <a:srgbClr val="002E4E"/>
                </a:solidFill>
                <a:latin typeface="Tahoma"/>
                <a:cs typeface="Tahoma"/>
              </a:rPr>
              <a:t>a</a:t>
            </a:r>
            <a:r>
              <a:rPr sz="2000" spc="-240" dirty="0">
                <a:solidFill>
                  <a:srgbClr val="002E4E"/>
                </a:solidFill>
                <a:latin typeface="Tahoma"/>
                <a:cs typeface="Tahoma"/>
              </a:rPr>
              <a:t> </a:t>
            </a:r>
            <a:r>
              <a:rPr sz="2000" spc="15" dirty="0">
                <a:solidFill>
                  <a:srgbClr val="002E4E"/>
                </a:solidFill>
                <a:latin typeface="Tahoma"/>
                <a:cs typeface="Tahoma"/>
              </a:rPr>
              <a:t>comer</a:t>
            </a:r>
            <a:endParaRPr sz="2000">
              <a:latin typeface="Tahoma"/>
              <a:cs typeface="Tahoma"/>
            </a:endParaRPr>
          </a:p>
        </p:txBody>
      </p:sp>
      <p:pic>
        <p:nvPicPr>
          <p:cNvPr id="10" name="object 10"/>
          <p:cNvPicPr/>
          <p:nvPr/>
        </p:nvPicPr>
        <p:blipFill>
          <a:blip r:embed="rId2" cstate="print"/>
          <a:stretch>
            <a:fillRect/>
          </a:stretch>
        </p:blipFill>
        <p:spPr>
          <a:xfrm>
            <a:off x="6738000" y="3949700"/>
            <a:ext cx="519024" cy="519024"/>
          </a:xfrm>
          <a:prstGeom prst="rect">
            <a:avLst/>
          </a:prstGeom>
        </p:spPr>
      </p:pic>
      <p:pic>
        <p:nvPicPr>
          <p:cNvPr id="11" name="object 11"/>
          <p:cNvPicPr/>
          <p:nvPr/>
        </p:nvPicPr>
        <p:blipFill>
          <a:blip r:embed="rId3" cstate="print"/>
          <a:stretch>
            <a:fillRect/>
          </a:stretch>
        </p:blipFill>
        <p:spPr>
          <a:xfrm>
            <a:off x="6770562" y="4967750"/>
            <a:ext cx="453899" cy="45389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14168" y="4998985"/>
            <a:ext cx="3564254" cy="482600"/>
          </a:xfrm>
          <a:prstGeom prst="rect">
            <a:avLst/>
          </a:prstGeom>
        </p:spPr>
        <p:txBody>
          <a:bodyPr vert="horz" wrap="square" lIns="0" tIns="12700" rIns="0" bIns="0" rtlCol="0">
            <a:spAutoFit/>
          </a:bodyPr>
          <a:lstStyle/>
          <a:p>
            <a:pPr marL="12700">
              <a:lnSpc>
                <a:spcPct val="100000"/>
              </a:lnSpc>
              <a:spcBef>
                <a:spcPts val="100"/>
              </a:spcBef>
            </a:pPr>
            <a:r>
              <a:rPr sz="3000" spc="40" dirty="0">
                <a:solidFill>
                  <a:srgbClr val="FFFFFF"/>
                </a:solidFill>
                <a:latin typeface="Tahoma"/>
                <a:cs typeface="Tahoma"/>
              </a:rPr>
              <a:t>Clasiﬁcación</a:t>
            </a:r>
            <a:r>
              <a:rPr sz="3000" spc="-360" dirty="0">
                <a:solidFill>
                  <a:srgbClr val="FFFFFF"/>
                </a:solidFill>
                <a:latin typeface="Tahoma"/>
                <a:cs typeface="Tahoma"/>
              </a:rPr>
              <a:t> </a:t>
            </a:r>
            <a:r>
              <a:rPr sz="3000" spc="5" dirty="0">
                <a:solidFill>
                  <a:srgbClr val="FFFFFF"/>
                </a:solidFill>
                <a:latin typeface="Tahoma"/>
                <a:cs typeface="Tahoma"/>
              </a:rPr>
              <a:t>de</a:t>
            </a:r>
            <a:r>
              <a:rPr sz="3000" spc="-360" dirty="0">
                <a:solidFill>
                  <a:srgbClr val="FFFFFF"/>
                </a:solidFill>
                <a:latin typeface="Tahoma"/>
                <a:cs typeface="Tahoma"/>
              </a:rPr>
              <a:t> </a:t>
            </a:r>
            <a:r>
              <a:rPr sz="3000" spc="40" dirty="0">
                <a:solidFill>
                  <a:srgbClr val="FFFFFF"/>
                </a:solidFill>
                <a:latin typeface="Tahoma"/>
                <a:cs typeface="Tahoma"/>
              </a:rPr>
              <a:t>t</a:t>
            </a:r>
            <a:r>
              <a:rPr sz="3000" spc="-25" dirty="0">
                <a:solidFill>
                  <a:srgbClr val="FFFFFF"/>
                </a:solidFill>
                <a:latin typeface="Tahoma"/>
                <a:cs typeface="Tahoma"/>
              </a:rPr>
              <a:t>e</a:t>
            </a:r>
            <a:r>
              <a:rPr sz="3000" spc="60" dirty="0">
                <a:solidFill>
                  <a:srgbClr val="FFFFFF"/>
                </a:solidFill>
                <a:latin typeface="Tahoma"/>
                <a:cs typeface="Tahoma"/>
              </a:rPr>
              <a:t>xto</a:t>
            </a:r>
            <a:endParaRPr sz="3000">
              <a:latin typeface="Tahoma"/>
              <a:cs typeface="Tahoma"/>
            </a:endParaRPr>
          </a:p>
        </p:txBody>
      </p:sp>
      <p:sp>
        <p:nvSpPr>
          <p:cNvPr id="3" name="object 3"/>
          <p:cNvSpPr txBox="1">
            <a:spLocks noGrp="1"/>
          </p:cNvSpPr>
          <p:nvPr>
            <p:ph type="ctrTitle"/>
          </p:nvPr>
        </p:nvSpPr>
        <p:spPr>
          <a:prstGeom prst="rect">
            <a:avLst/>
          </a:prstGeom>
        </p:spPr>
        <p:txBody>
          <a:bodyPr vert="horz" wrap="square" lIns="0" tIns="12700" rIns="0" bIns="0" rtlCol="0">
            <a:spAutoFit/>
          </a:bodyPr>
          <a:lstStyle/>
          <a:p>
            <a:pPr marL="12700" marR="5080" indent="-3175" algn="ctr">
              <a:lnSpc>
                <a:spcPct val="100000"/>
              </a:lnSpc>
              <a:spcBef>
                <a:spcPts val="100"/>
              </a:spcBef>
            </a:pPr>
            <a:r>
              <a:rPr spc="-1045" dirty="0">
                <a:solidFill>
                  <a:srgbClr val="00B0F0"/>
                </a:solidFill>
              </a:rPr>
              <a:t>[</a:t>
            </a:r>
            <a:r>
              <a:rPr spc="-440" dirty="0">
                <a:solidFill>
                  <a:srgbClr val="00B0F0"/>
                </a:solidFill>
              </a:rPr>
              <a:t>C18</a:t>
            </a:r>
            <a:r>
              <a:rPr spc="-305" dirty="0">
                <a:solidFill>
                  <a:srgbClr val="00B0F0"/>
                </a:solidFill>
              </a:rPr>
              <a:t>]</a:t>
            </a:r>
            <a:r>
              <a:rPr spc="-585" dirty="0">
                <a:solidFill>
                  <a:srgbClr val="00B0F0"/>
                </a:solidFill>
              </a:rPr>
              <a:t> </a:t>
            </a:r>
            <a:r>
              <a:rPr spc="-835" dirty="0"/>
              <a:t>T</a:t>
            </a:r>
            <a:r>
              <a:rPr spc="-395" dirty="0"/>
              <a:t>area</a:t>
            </a:r>
            <a:r>
              <a:rPr spc="-355" dirty="0"/>
              <a:t>s</a:t>
            </a:r>
            <a:r>
              <a:rPr spc="-610" dirty="0"/>
              <a:t> </a:t>
            </a:r>
            <a:r>
              <a:rPr spc="-265" dirty="0"/>
              <a:t>de  </a:t>
            </a:r>
            <a:r>
              <a:rPr spc="-335" dirty="0"/>
              <a:t>clasiﬁcación</a:t>
            </a:r>
            <a:r>
              <a:rPr spc="-600" dirty="0"/>
              <a:t> </a:t>
            </a:r>
            <a:r>
              <a:rPr spc="-275" dirty="0"/>
              <a:t>con  </a:t>
            </a:r>
            <a:r>
              <a:rPr spc="-260" dirty="0"/>
              <a:t>NLTK</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723" y="3509820"/>
            <a:ext cx="2701925" cy="365760"/>
          </a:xfrm>
          <a:prstGeom prst="rect">
            <a:avLst/>
          </a:prstGeom>
        </p:spPr>
        <p:txBody>
          <a:bodyPr vert="horz" wrap="square" lIns="0" tIns="0" rIns="0" bIns="0" rtlCol="0">
            <a:spAutoFit/>
          </a:bodyPr>
          <a:lstStyle/>
          <a:p>
            <a:pPr>
              <a:lnSpc>
                <a:spcPts val="2850"/>
              </a:lnSpc>
            </a:pPr>
            <a:r>
              <a:rPr sz="2400" spc="10" dirty="0">
                <a:solidFill>
                  <a:srgbClr val="B7B7B7"/>
                </a:solidFill>
                <a:latin typeface="Tahoma"/>
                <a:cs typeface="Tahoma"/>
              </a:rPr>
              <a:t>Espacio</a:t>
            </a:r>
            <a:r>
              <a:rPr sz="2400" spc="-290" dirty="0">
                <a:solidFill>
                  <a:srgbClr val="B7B7B7"/>
                </a:solidFill>
                <a:latin typeface="Tahoma"/>
                <a:cs typeface="Tahoma"/>
              </a:rPr>
              <a:t> </a:t>
            </a:r>
            <a:r>
              <a:rPr sz="2400" spc="20" dirty="0">
                <a:solidFill>
                  <a:srgbClr val="B7B7B7"/>
                </a:solidFill>
                <a:latin typeface="Tahoma"/>
                <a:cs typeface="Tahoma"/>
              </a:rPr>
              <a:t>pa</a:t>
            </a:r>
            <a:r>
              <a:rPr sz="2400" spc="-40" dirty="0">
                <a:solidFill>
                  <a:srgbClr val="B7B7B7"/>
                </a:solidFill>
                <a:latin typeface="Tahoma"/>
                <a:cs typeface="Tahoma"/>
              </a:rPr>
              <a:t>r</a:t>
            </a:r>
            <a:r>
              <a:rPr sz="2400" spc="-45" dirty="0">
                <a:solidFill>
                  <a:srgbClr val="B7B7B7"/>
                </a:solidFill>
                <a:latin typeface="Tahoma"/>
                <a:cs typeface="Tahoma"/>
              </a:rPr>
              <a:t>a</a:t>
            </a:r>
            <a:r>
              <a:rPr sz="2400" spc="-290" dirty="0">
                <a:solidFill>
                  <a:srgbClr val="B7B7B7"/>
                </a:solidFill>
                <a:latin typeface="Tahoma"/>
                <a:cs typeface="Tahoma"/>
              </a:rPr>
              <a:t> </a:t>
            </a:r>
            <a:r>
              <a:rPr sz="2400" spc="-25" dirty="0">
                <a:solidFill>
                  <a:srgbClr val="B7B7B7"/>
                </a:solidFill>
                <a:latin typeface="Tahoma"/>
                <a:cs typeface="Tahoma"/>
              </a:rPr>
              <a:t>imagen</a:t>
            </a:r>
            <a:endParaRPr sz="2400">
              <a:latin typeface="Tahoma"/>
              <a:cs typeface="Tahoma"/>
            </a:endParaRPr>
          </a:p>
        </p:txBody>
      </p:sp>
      <p:pic>
        <p:nvPicPr>
          <p:cNvPr id="3" name="object 3"/>
          <p:cNvPicPr/>
          <p:nvPr/>
        </p:nvPicPr>
        <p:blipFill>
          <a:blip r:embed="rId2" cstate="print"/>
          <a:stretch>
            <a:fillRect/>
          </a:stretch>
        </p:blipFill>
        <p:spPr>
          <a:xfrm>
            <a:off x="5105400" y="0"/>
            <a:ext cx="4686299" cy="7340600"/>
          </a:xfrm>
          <a:prstGeom prst="rect">
            <a:avLst/>
          </a:prstGeom>
        </p:spPr>
      </p:pic>
      <p:sp>
        <p:nvSpPr>
          <p:cNvPr id="4" name="object 4"/>
          <p:cNvSpPr/>
          <p:nvPr/>
        </p:nvSpPr>
        <p:spPr>
          <a:xfrm>
            <a:off x="680890" y="57785"/>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dirty="0"/>
          </a:p>
        </p:txBody>
      </p:sp>
      <p:sp>
        <p:nvSpPr>
          <p:cNvPr id="5" name="object 5"/>
          <p:cNvSpPr txBox="1"/>
          <p:nvPr/>
        </p:nvSpPr>
        <p:spPr>
          <a:xfrm>
            <a:off x="1162050" y="185420"/>
            <a:ext cx="3137875" cy="1128395"/>
          </a:xfrm>
          <a:prstGeom prst="rect">
            <a:avLst/>
          </a:prstGeom>
        </p:spPr>
        <p:txBody>
          <a:bodyPr vert="horz" wrap="square" lIns="0" tIns="75565" rIns="0" bIns="0" rtlCol="0">
            <a:spAutoFit/>
          </a:bodyPr>
          <a:lstStyle/>
          <a:p>
            <a:pPr marL="12700" marR="5080">
              <a:lnSpc>
                <a:spcPts val="4130"/>
              </a:lnSpc>
              <a:spcBef>
                <a:spcPts val="595"/>
              </a:spcBef>
            </a:pPr>
            <a:r>
              <a:rPr sz="3800" b="1" spc="-190" dirty="0">
                <a:latin typeface="Tahoma"/>
                <a:cs typeface="Tahoma"/>
              </a:rPr>
              <a:t>Clasiﬁcación  </a:t>
            </a:r>
            <a:r>
              <a:rPr sz="3800" b="1" spc="-229" dirty="0">
                <a:latin typeface="Tahoma"/>
                <a:cs typeface="Tahoma"/>
              </a:rPr>
              <a:t>de</a:t>
            </a:r>
            <a:r>
              <a:rPr sz="3800" b="1" spc="-380" dirty="0">
                <a:latin typeface="Tahoma"/>
                <a:cs typeface="Tahoma"/>
              </a:rPr>
              <a:t> </a:t>
            </a:r>
            <a:r>
              <a:rPr sz="3800" b="1" spc="-245" dirty="0">
                <a:latin typeface="Tahoma"/>
                <a:cs typeface="Tahoma"/>
              </a:rPr>
              <a:t>género</a:t>
            </a:r>
            <a:endParaRPr sz="3800" dirty="0">
              <a:latin typeface="Tahoma"/>
              <a:cs typeface="Tahoma"/>
            </a:endParaRPr>
          </a:p>
        </p:txBody>
      </p:sp>
      <p:sp>
        <p:nvSpPr>
          <p:cNvPr id="6" name="object 6"/>
          <p:cNvSpPr txBox="1"/>
          <p:nvPr/>
        </p:nvSpPr>
        <p:spPr>
          <a:xfrm>
            <a:off x="1543050" y="1700530"/>
            <a:ext cx="1938655" cy="482600"/>
          </a:xfrm>
          <a:prstGeom prst="rect">
            <a:avLst/>
          </a:prstGeom>
        </p:spPr>
        <p:txBody>
          <a:bodyPr vert="horz" wrap="square" lIns="0" tIns="12700" rIns="0" bIns="0" rtlCol="0">
            <a:spAutoFit/>
          </a:bodyPr>
          <a:lstStyle/>
          <a:p>
            <a:pPr marL="12700">
              <a:lnSpc>
                <a:spcPct val="100000"/>
              </a:lnSpc>
              <a:spcBef>
                <a:spcPts val="100"/>
              </a:spcBef>
            </a:pPr>
            <a:r>
              <a:rPr sz="3000" spc="130" dirty="0">
                <a:latin typeface="Tahoma"/>
                <a:cs typeface="Tahoma"/>
              </a:rPr>
              <a:t>P</a:t>
            </a:r>
            <a:r>
              <a:rPr sz="3000" spc="80" dirty="0">
                <a:latin typeface="Tahoma"/>
                <a:cs typeface="Tahoma"/>
              </a:rPr>
              <a:t>or</a:t>
            </a:r>
            <a:r>
              <a:rPr sz="3000" spc="-360" dirty="0">
                <a:latin typeface="Tahoma"/>
                <a:cs typeface="Tahoma"/>
              </a:rPr>
              <a:t> </a:t>
            </a:r>
            <a:r>
              <a:rPr sz="3000" spc="20" dirty="0">
                <a:latin typeface="Tahoma"/>
                <a:cs typeface="Tahoma"/>
              </a:rPr>
              <a:t>palab</a:t>
            </a:r>
            <a:r>
              <a:rPr sz="3000" spc="-40" dirty="0">
                <a:latin typeface="Tahoma"/>
                <a:cs typeface="Tahoma"/>
              </a:rPr>
              <a:t>r</a:t>
            </a:r>
            <a:r>
              <a:rPr sz="3000" spc="-55" dirty="0">
                <a:latin typeface="Tahoma"/>
                <a:cs typeface="Tahoma"/>
              </a:rPr>
              <a:t>a</a:t>
            </a:r>
            <a:endParaRPr sz="3000" dirty="0">
              <a:latin typeface="Tahoma"/>
              <a:cs typeface="Tahoma"/>
            </a:endParaRPr>
          </a:p>
        </p:txBody>
      </p:sp>
      <p:sp>
        <p:nvSpPr>
          <p:cNvPr id="8" name="CuadroTexto 7">
            <a:extLst>
              <a:ext uri="{FF2B5EF4-FFF2-40B4-BE49-F238E27FC236}">
                <a16:creationId xmlns:a16="http://schemas.microsoft.com/office/drawing/2014/main" id="{E7811F37-FB6D-4263-ACC6-01C800C80037}"/>
              </a:ext>
            </a:extLst>
          </p:cNvPr>
          <p:cNvSpPr txBox="1"/>
          <p:nvPr/>
        </p:nvSpPr>
        <p:spPr>
          <a:xfrm>
            <a:off x="64452" y="2558415"/>
            <a:ext cx="4895850" cy="3139321"/>
          </a:xfrm>
          <a:prstGeom prst="rect">
            <a:avLst/>
          </a:prstGeom>
          <a:noFill/>
        </p:spPr>
        <p:txBody>
          <a:bodyPr wrap="square">
            <a:spAutoFit/>
          </a:bodyPr>
          <a:lstStyle/>
          <a:p>
            <a:pPr algn="just"/>
            <a:r>
              <a:rPr lang="es-ES" dirty="0"/>
              <a:t>EN la clase pasada vimos que existen dos grandes categorías para la clasificación de texto en cuanto a la granularidad (palabras y documentos).</a:t>
            </a:r>
          </a:p>
          <a:p>
            <a:pPr algn="just"/>
            <a:endParaRPr lang="es-ES" dirty="0"/>
          </a:p>
          <a:p>
            <a:pPr algn="just"/>
            <a:r>
              <a:rPr lang="es-ES" dirty="0"/>
              <a:t>Para la clasificación por palabras podemos asignar categorías, clasificarlas por genero, etiquetas gramaticales, etc.</a:t>
            </a:r>
          </a:p>
          <a:p>
            <a:pPr algn="just"/>
            <a:endParaRPr lang="es-ES" dirty="0"/>
          </a:p>
          <a:p>
            <a:pPr algn="just"/>
            <a:r>
              <a:rPr lang="es-ES" dirty="0"/>
              <a:t>Los documentos los clasificamos con análisis de sentimientos, respecto al tópico, o tema de conversación, o priorización (spam no spam).</a:t>
            </a:r>
            <a:endParaRPr lang="es-ES_tradnl"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3345" y="212971"/>
            <a:ext cx="9427845" cy="6984365"/>
            <a:chOff x="153345" y="212971"/>
            <a:chExt cx="9427845" cy="6984365"/>
          </a:xfrm>
        </p:grpSpPr>
        <p:pic>
          <p:nvPicPr>
            <p:cNvPr id="3" name="object 3"/>
            <p:cNvPicPr/>
            <p:nvPr/>
          </p:nvPicPr>
          <p:blipFill>
            <a:blip r:embed="rId2" cstate="print"/>
            <a:stretch>
              <a:fillRect/>
            </a:stretch>
          </p:blipFill>
          <p:spPr>
            <a:xfrm>
              <a:off x="153345" y="212971"/>
              <a:ext cx="9427500" cy="6984300"/>
            </a:xfrm>
            <a:prstGeom prst="rect">
              <a:avLst/>
            </a:prstGeom>
          </p:spPr>
        </p:pic>
        <p:sp>
          <p:nvSpPr>
            <p:cNvPr id="4" name="object 4"/>
            <p:cNvSpPr/>
            <p:nvPr/>
          </p:nvSpPr>
          <p:spPr>
            <a:xfrm>
              <a:off x="353549" y="359425"/>
              <a:ext cx="9084945" cy="6641465"/>
            </a:xfrm>
            <a:custGeom>
              <a:avLst/>
              <a:gdLst/>
              <a:ahLst/>
              <a:cxnLst/>
              <a:rect l="l" t="t" r="r" b="b"/>
              <a:pathLst>
                <a:path w="9084945" h="6641465">
                  <a:moveTo>
                    <a:pt x="8982521" y="6641399"/>
                  </a:moveTo>
                  <a:lnTo>
                    <a:pt x="102078" y="6641399"/>
                  </a:lnTo>
                  <a:lnTo>
                    <a:pt x="62344" y="6633378"/>
                  </a:lnTo>
                  <a:lnTo>
                    <a:pt x="29898" y="6611501"/>
                  </a:lnTo>
                  <a:lnTo>
                    <a:pt x="8021" y="6579055"/>
                  </a:lnTo>
                  <a:lnTo>
                    <a:pt x="0" y="6539321"/>
                  </a:lnTo>
                  <a:lnTo>
                    <a:pt x="0" y="102078"/>
                  </a:lnTo>
                  <a:lnTo>
                    <a:pt x="8021" y="62344"/>
                  </a:lnTo>
                  <a:lnTo>
                    <a:pt x="29898" y="29898"/>
                  </a:lnTo>
                  <a:lnTo>
                    <a:pt x="62344" y="8021"/>
                  </a:lnTo>
                  <a:lnTo>
                    <a:pt x="102078" y="0"/>
                  </a:lnTo>
                  <a:lnTo>
                    <a:pt x="8982521" y="0"/>
                  </a:lnTo>
                  <a:lnTo>
                    <a:pt x="9021585" y="7770"/>
                  </a:lnTo>
                  <a:lnTo>
                    <a:pt x="9054701" y="29898"/>
                  </a:lnTo>
                  <a:lnTo>
                    <a:pt x="9076829" y="63014"/>
                  </a:lnTo>
                  <a:lnTo>
                    <a:pt x="9084599" y="102078"/>
                  </a:lnTo>
                  <a:lnTo>
                    <a:pt x="9084599" y="6539321"/>
                  </a:lnTo>
                  <a:lnTo>
                    <a:pt x="9076578" y="6579055"/>
                  </a:lnTo>
                  <a:lnTo>
                    <a:pt x="9054701" y="6611501"/>
                  </a:lnTo>
                  <a:lnTo>
                    <a:pt x="9022255" y="6633378"/>
                  </a:lnTo>
                  <a:lnTo>
                    <a:pt x="8982521" y="6641399"/>
                  </a:lnTo>
                  <a:close/>
                </a:path>
              </a:pathLst>
            </a:custGeom>
            <a:solidFill>
              <a:srgbClr val="002E4E"/>
            </a:solidFill>
          </p:spPr>
          <p:txBody>
            <a:bodyPr wrap="square" lIns="0" tIns="0" rIns="0" bIns="0" rtlCol="0"/>
            <a:lstStyle/>
            <a:p>
              <a:endParaRPr/>
            </a:p>
          </p:txBody>
        </p:sp>
        <p:sp>
          <p:nvSpPr>
            <p:cNvPr id="5" name="object 5"/>
            <p:cNvSpPr/>
            <p:nvPr/>
          </p:nvSpPr>
          <p:spPr>
            <a:xfrm>
              <a:off x="366397" y="359424"/>
              <a:ext cx="3267710" cy="336550"/>
            </a:xfrm>
            <a:custGeom>
              <a:avLst/>
              <a:gdLst/>
              <a:ahLst/>
              <a:cxnLst/>
              <a:rect l="l" t="t" r="r" b="b"/>
              <a:pathLst>
                <a:path w="3267710" h="336550">
                  <a:moveTo>
                    <a:pt x="3267315" y="336327"/>
                  </a:moveTo>
                  <a:lnTo>
                    <a:pt x="0" y="336287"/>
                  </a:lnTo>
                  <a:lnTo>
                    <a:pt x="27" y="76346"/>
                  </a:lnTo>
                  <a:lnTo>
                    <a:pt x="6026" y="46629"/>
                  </a:lnTo>
                  <a:lnTo>
                    <a:pt x="22388" y="22361"/>
                  </a:lnTo>
                  <a:lnTo>
                    <a:pt x="46656" y="5999"/>
                  </a:lnTo>
                  <a:lnTo>
                    <a:pt x="76374" y="0"/>
                  </a:lnTo>
                  <a:lnTo>
                    <a:pt x="3190980" y="0"/>
                  </a:lnTo>
                  <a:lnTo>
                    <a:pt x="3233337" y="12827"/>
                  </a:lnTo>
                  <a:lnTo>
                    <a:pt x="3261515" y="47130"/>
                  </a:lnTo>
                  <a:lnTo>
                    <a:pt x="3267327" y="76346"/>
                  </a:lnTo>
                  <a:lnTo>
                    <a:pt x="3267315" y="336327"/>
                  </a:lnTo>
                  <a:close/>
                </a:path>
              </a:pathLst>
            </a:custGeom>
            <a:solidFill>
              <a:srgbClr val="003E6C"/>
            </a:solidFill>
          </p:spPr>
          <p:txBody>
            <a:bodyPr wrap="square" lIns="0" tIns="0" rIns="0" bIns="0" rtlCol="0"/>
            <a:lstStyle/>
            <a:p>
              <a:endParaRPr/>
            </a:p>
          </p:txBody>
        </p:sp>
        <p:sp>
          <p:nvSpPr>
            <p:cNvPr id="6" name="object 6"/>
            <p:cNvSpPr/>
            <p:nvPr/>
          </p:nvSpPr>
          <p:spPr>
            <a:xfrm>
              <a:off x="3633697" y="359424"/>
              <a:ext cx="3267710" cy="336550"/>
            </a:xfrm>
            <a:custGeom>
              <a:avLst/>
              <a:gdLst/>
              <a:ahLst/>
              <a:cxnLst/>
              <a:rect l="l" t="t" r="r" b="b"/>
              <a:pathLst>
                <a:path w="3267709" h="336550">
                  <a:moveTo>
                    <a:pt x="3267314" y="336327"/>
                  </a:moveTo>
                  <a:lnTo>
                    <a:pt x="0" y="336287"/>
                  </a:lnTo>
                  <a:lnTo>
                    <a:pt x="27" y="76346"/>
                  </a:lnTo>
                  <a:lnTo>
                    <a:pt x="6027" y="46629"/>
                  </a:lnTo>
                  <a:lnTo>
                    <a:pt x="22389" y="22361"/>
                  </a:lnTo>
                  <a:lnTo>
                    <a:pt x="46656" y="5999"/>
                  </a:lnTo>
                  <a:lnTo>
                    <a:pt x="76374" y="0"/>
                  </a:lnTo>
                  <a:lnTo>
                    <a:pt x="3190980" y="0"/>
                  </a:lnTo>
                  <a:lnTo>
                    <a:pt x="3233337" y="12827"/>
                  </a:lnTo>
                  <a:lnTo>
                    <a:pt x="3261515" y="47130"/>
                  </a:lnTo>
                  <a:lnTo>
                    <a:pt x="3267327" y="76346"/>
                  </a:lnTo>
                  <a:lnTo>
                    <a:pt x="3267314" y="336327"/>
                  </a:lnTo>
                  <a:close/>
                </a:path>
              </a:pathLst>
            </a:custGeom>
            <a:solidFill>
              <a:srgbClr val="005593"/>
            </a:solidFill>
          </p:spPr>
          <p:txBody>
            <a:bodyPr wrap="square" lIns="0" tIns="0" rIns="0" bIns="0" rtlCol="0"/>
            <a:lstStyle/>
            <a:p>
              <a:endParaRPr/>
            </a:p>
          </p:txBody>
        </p:sp>
        <p:sp>
          <p:nvSpPr>
            <p:cNvPr id="7" name="object 7"/>
            <p:cNvSpPr/>
            <p:nvPr/>
          </p:nvSpPr>
          <p:spPr>
            <a:xfrm>
              <a:off x="353699" y="685800"/>
              <a:ext cx="9084310" cy="0"/>
            </a:xfrm>
            <a:custGeom>
              <a:avLst/>
              <a:gdLst/>
              <a:ahLst/>
              <a:cxnLst/>
              <a:rect l="l" t="t" r="r" b="b"/>
              <a:pathLst>
                <a:path w="9084310">
                  <a:moveTo>
                    <a:pt x="0" y="0"/>
                  </a:moveTo>
                  <a:lnTo>
                    <a:pt x="9084299" y="0"/>
                  </a:lnTo>
                </a:path>
              </a:pathLst>
            </a:custGeom>
            <a:ln w="19049">
              <a:solidFill>
                <a:srgbClr val="058ECD"/>
              </a:solidFill>
            </a:ln>
          </p:spPr>
          <p:txBody>
            <a:bodyPr wrap="square" lIns="0" tIns="0" rIns="0" bIns="0" rtlCol="0"/>
            <a:lstStyle/>
            <a:p>
              <a:endParaRPr/>
            </a:p>
          </p:txBody>
        </p:sp>
      </p:grpSp>
      <p:sp>
        <p:nvSpPr>
          <p:cNvPr id="8" name="object 8"/>
          <p:cNvSpPr txBox="1"/>
          <p:nvPr/>
        </p:nvSpPr>
        <p:spPr>
          <a:xfrm>
            <a:off x="476250" y="1384316"/>
            <a:ext cx="8542655" cy="4341842"/>
          </a:xfrm>
          <a:prstGeom prst="rect">
            <a:avLst/>
          </a:prstGeom>
        </p:spPr>
        <p:txBody>
          <a:bodyPr vert="horz" wrap="square" lIns="0" tIns="12700" rIns="0" bIns="0" rtlCol="0">
            <a:spAutoFit/>
          </a:bodyPr>
          <a:lstStyle/>
          <a:p>
            <a:pPr marL="12700">
              <a:lnSpc>
                <a:spcPts val="2950"/>
              </a:lnSpc>
              <a:spcBef>
                <a:spcPts val="100"/>
              </a:spcBef>
            </a:pPr>
            <a:r>
              <a:rPr sz="2600" spc="-5" dirty="0">
                <a:solidFill>
                  <a:srgbClr val="F1C131"/>
                </a:solidFill>
                <a:latin typeface="Courier New"/>
                <a:cs typeface="Courier New"/>
              </a:rPr>
              <a:t>import</a:t>
            </a:r>
            <a:r>
              <a:rPr sz="2600" spc="-45" dirty="0">
                <a:solidFill>
                  <a:srgbClr val="F1C131"/>
                </a:solidFill>
                <a:latin typeface="Courier New"/>
                <a:cs typeface="Courier New"/>
              </a:rPr>
              <a:t> </a:t>
            </a:r>
            <a:r>
              <a:rPr sz="2600" spc="-5" dirty="0">
                <a:solidFill>
                  <a:srgbClr val="FFFFFF"/>
                </a:solidFill>
                <a:latin typeface="Courier New"/>
                <a:cs typeface="Courier New"/>
              </a:rPr>
              <a:t>nltk,</a:t>
            </a:r>
            <a:r>
              <a:rPr sz="2600" spc="-40" dirty="0">
                <a:solidFill>
                  <a:srgbClr val="FFFFFF"/>
                </a:solidFill>
                <a:latin typeface="Courier New"/>
                <a:cs typeface="Courier New"/>
              </a:rPr>
              <a:t> </a:t>
            </a:r>
            <a:r>
              <a:rPr sz="2600" spc="-5" dirty="0">
                <a:solidFill>
                  <a:srgbClr val="FFFFFF"/>
                </a:solidFill>
                <a:latin typeface="Courier New"/>
                <a:cs typeface="Courier New"/>
              </a:rPr>
              <a:t>random</a:t>
            </a:r>
            <a:endParaRPr sz="2600" dirty="0">
              <a:latin typeface="Courier New"/>
              <a:cs typeface="Courier New"/>
            </a:endParaRPr>
          </a:p>
          <a:p>
            <a:pPr marL="12700">
              <a:lnSpc>
                <a:spcPts val="2945"/>
              </a:lnSpc>
            </a:pPr>
            <a:r>
              <a:rPr sz="2600" spc="-5" dirty="0">
                <a:solidFill>
                  <a:srgbClr val="F1C131"/>
                </a:solidFill>
                <a:latin typeface="Courier New"/>
                <a:cs typeface="Courier New"/>
              </a:rPr>
              <a:t>from</a:t>
            </a:r>
            <a:r>
              <a:rPr sz="2600" spc="-30" dirty="0">
                <a:solidFill>
                  <a:srgbClr val="F1C131"/>
                </a:solidFill>
                <a:latin typeface="Courier New"/>
                <a:cs typeface="Courier New"/>
              </a:rPr>
              <a:t> </a:t>
            </a:r>
            <a:r>
              <a:rPr sz="2600" spc="-5" dirty="0">
                <a:solidFill>
                  <a:srgbClr val="FFFFFF"/>
                </a:solidFill>
                <a:latin typeface="Courier New"/>
                <a:cs typeface="Courier New"/>
              </a:rPr>
              <a:t>nltk.corpus</a:t>
            </a:r>
            <a:r>
              <a:rPr sz="2600" spc="-30" dirty="0">
                <a:solidFill>
                  <a:srgbClr val="FFFFFF"/>
                </a:solidFill>
                <a:latin typeface="Courier New"/>
                <a:cs typeface="Courier New"/>
              </a:rPr>
              <a:t> </a:t>
            </a:r>
            <a:r>
              <a:rPr sz="2600" spc="-5" dirty="0">
                <a:solidFill>
                  <a:srgbClr val="F1C131"/>
                </a:solidFill>
                <a:latin typeface="Courier New"/>
                <a:cs typeface="Courier New"/>
              </a:rPr>
              <a:t>import</a:t>
            </a:r>
            <a:r>
              <a:rPr sz="2600" spc="-30" dirty="0">
                <a:solidFill>
                  <a:srgbClr val="F1C131"/>
                </a:solidFill>
                <a:latin typeface="Courier New"/>
                <a:cs typeface="Courier New"/>
              </a:rPr>
              <a:t> </a:t>
            </a:r>
            <a:r>
              <a:rPr sz="2600" spc="-5" dirty="0">
                <a:solidFill>
                  <a:srgbClr val="FFFFFF"/>
                </a:solidFill>
                <a:latin typeface="Courier New"/>
                <a:cs typeface="Courier New"/>
              </a:rPr>
              <a:t>names</a:t>
            </a:r>
            <a:endParaRPr sz="2600" dirty="0">
              <a:latin typeface="Courier New"/>
              <a:cs typeface="Courier New"/>
            </a:endParaRPr>
          </a:p>
          <a:p>
            <a:pPr marL="12700">
              <a:lnSpc>
                <a:spcPts val="2950"/>
              </a:lnSpc>
              <a:spcBef>
                <a:spcPts val="2430"/>
              </a:spcBef>
            </a:pPr>
            <a:r>
              <a:rPr sz="2600" spc="-5" dirty="0">
                <a:solidFill>
                  <a:srgbClr val="F1C131"/>
                </a:solidFill>
                <a:latin typeface="Courier New"/>
                <a:cs typeface="Courier New"/>
              </a:rPr>
              <a:t>def</a:t>
            </a:r>
            <a:r>
              <a:rPr sz="2600" spc="-70" dirty="0">
                <a:solidFill>
                  <a:srgbClr val="F1C131"/>
                </a:solidFill>
                <a:latin typeface="Courier New"/>
                <a:cs typeface="Courier New"/>
              </a:rPr>
              <a:t> </a:t>
            </a:r>
            <a:r>
              <a:rPr sz="2600" spc="-5" dirty="0">
                <a:solidFill>
                  <a:srgbClr val="B6D7A8"/>
                </a:solidFill>
                <a:latin typeface="Courier New"/>
                <a:cs typeface="Courier New"/>
              </a:rPr>
              <a:t>atributos</a:t>
            </a:r>
            <a:r>
              <a:rPr sz="2600" spc="-5" dirty="0">
                <a:solidFill>
                  <a:srgbClr val="FFFFFF"/>
                </a:solidFill>
                <a:latin typeface="Courier New"/>
                <a:cs typeface="Courier New"/>
              </a:rPr>
              <a:t>(palabra):</a:t>
            </a:r>
            <a:endParaRPr sz="2600" dirty="0">
              <a:latin typeface="Courier New"/>
              <a:cs typeface="Courier New"/>
            </a:endParaRPr>
          </a:p>
          <a:p>
            <a:pPr marL="469900">
              <a:lnSpc>
                <a:spcPts val="2945"/>
              </a:lnSpc>
            </a:pPr>
            <a:r>
              <a:rPr sz="2600" spc="-5" dirty="0">
                <a:solidFill>
                  <a:srgbClr val="F1C131"/>
                </a:solidFill>
                <a:latin typeface="Courier New"/>
                <a:cs typeface="Courier New"/>
              </a:rPr>
              <a:t>return</a:t>
            </a:r>
            <a:r>
              <a:rPr sz="2600" spc="-45" dirty="0">
                <a:solidFill>
                  <a:srgbClr val="F1C131"/>
                </a:solidFill>
                <a:latin typeface="Courier New"/>
                <a:cs typeface="Courier New"/>
              </a:rPr>
              <a:t> </a:t>
            </a:r>
            <a:r>
              <a:rPr sz="2600" spc="-5" dirty="0">
                <a:solidFill>
                  <a:srgbClr val="FFFFFF"/>
                </a:solidFill>
                <a:latin typeface="Courier New"/>
                <a:cs typeface="Courier New"/>
              </a:rPr>
              <a:t>{</a:t>
            </a:r>
            <a:r>
              <a:rPr sz="2600" spc="-5" dirty="0">
                <a:solidFill>
                  <a:srgbClr val="E06666"/>
                </a:solidFill>
                <a:latin typeface="Courier New"/>
                <a:cs typeface="Courier New"/>
              </a:rPr>
              <a:t>‘letra_f’</a:t>
            </a:r>
            <a:r>
              <a:rPr sz="2600" spc="-5" dirty="0">
                <a:solidFill>
                  <a:srgbClr val="FFFFFF"/>
                </a:solidFill>
                <a:latin typeface="Courier New"/>
                <a:cs typeface="Courier New"/>
              </a:rPr>
              <a:t>:</a:t>
            </a:r>
            <a:r>
              <a:rPr sz="2600" spc="-40" dirty="0">
                <a:solidFill>
                  <a:srgbClr val="FFFFFF"/>
                </a:solidFill>
                <a:latin typeface="Courier New"/>
                <a:cs typeface="Courier New"/>
              </a:rPr>
              <a:t> </a:t>
            </a:r>
            <a:r>
              <a:rPr sz="2600" spc="-5" dirty="0">
                <a:solidFill>
                  <a:srgbClr val="FFFFFF"/>
                </a:solidFill>
                <a:latin typeface="Courier New"/>
                <a:cs typeface="Courier New"/>
              </a:rPr>
              <a:t>palabra[-1]}</a:t>
            </a:r>
            <a:endParaRPr sz="2600" dirty="0">
              <a:latin typeface="Courier New"/>
              <a:cs typeface="Courier New"/>
            </a:endParaRPr>
          </a:p>
          <a:p>
            <a:pPr marL="12700">
              <a:lnSpc>
                <a:spcPts val="2950"/>
              </a:lnSpc>
              <a:spcBef>
                <a:spcPts val="2430"/>
              </a:spcBef>
            </a:pPr>
            <a:r>
              <a:rPr sz="2600" spc="-5" dirty="0">
                <a:solidFill>
                  <a:srgbClr val="FFFFFF"/>
                </a:solidFill>
                <a:latin typeface="Courier New"/>
                <a:cs typeface="Courier New"/>
              </a:rPr>
              <a:t>tagset</a:t>
            </a:r>
            <a:r>
              <a:rPr sz="2600" spc="-45" dirty="0">
                <a:solidFill>
                  <a:srgbClr val="FFFFFF"/>
                </a:solidFill>
                <a:latin typeface="Courier New"/>
                <a:cs typeface="Courier New"/>
              </a:rPr>
              <a:t> </a:t>
            </a:r>
            <a:r>
              <a:rPr sz="2600" dirty="0">
                <a:solidFill>
                  <a:srgbClr val="FFFFFF"/>
                </a:solidFill>
                <a:latin typeface="Courier New"/>
                <a:cs typeface="Courier New"/>
              </a:rPr>
              <a:t>=</a:t>
            </a:r>
            <a:r>
              <a:rPr sz="2600" spc="-40" dirty="0">
                <a:solidFill>
                  <a:srgbClr val="FFFFFF"/>
                </a:solidFill>
                <a:latin typeface="Courier New"/>
                <a:cs typeface="Courier New"/>
              </a:rPr>
              <a:t> </a:t>
            </a:r>
            <a:r>
              <a:rPr sz="2600" dirty="0">
                <a:solidFill>
                  <a:srgbClr val="FFFFFF"/>
                </a:solidFill>
                <a:latin typeface="Courier New"/>
                <a:cs typeface="Courier New"/>
              </a:rPr>
              <a:t>[</a:t>
            </a:r>
            <a:endParaRPr sz="2600" dirty="0">
              <a:latin typeface="Courier New"/>
              <a:cs typeface="Courier New"/>
            </a:endParaRPr>
          </a:p>
          <a:p>
            <a:pPr marL="210820">
              <a:lnSpc>
                <a:spcPts val="2775"/>
              </a:lnSpc>
            </a:pPr>
            <a:r>
              <a:rPr sz="2600" spc="-5" dirty="0">
                <a:solidFill>
                  <a:srgbClr val="FFFFFF"/>
                </a:solidFill>
                <a:latin typeface="Courier New"/>
                <a:cs typeface="Courier New"/>
              </a:rPr>
              <a:t>(n,</a:t>
            </a:r>
            <a:r>
              <a:rPr sz="2600" spc="-20" dirty="0">
                <a:solidFill>
                  <a:srgbClr val="FFFFFF"/>
                </a:solidFill>
                <a:latin typeface="Courier New"/>
                <a:cs typeface="Courier New"/>
              </a:rPr>
              <a:t> </a:t>
            </a:r>
            <a:r>
              <a:rPr sz="2600" spc="-5" dirty="0">
                <a:solidFill>
                  <a:srgbClr val="E06666"/>
                </a:solidFill>
                <a:latin typeface="Courier New"/>
                <a:cs typeface="Courier New"/>
              </a:rPr>
              <a:t>‘M’/’F’</a:t>
            </a:r>
            <a:r>
              <a:rPr sz="2600" spc="-5" dirty="0">
                <a:solidFill>
                  <a:srgbClr val="FFFFFF"/>
                </a:solidFill>
                <a:latin typeface="Courier New"/>
                <a:cs typeface="Courier New"/>
              </a:rPr>
              <a:t>)</a:t>
            </a:r>
            <a:r>
              <a:rPr sz="2600" spc="-20" dirty="0">
                <a:solidFill>
                  <a:srgbClr val="FFFFFF"/>
                </a:solidFill>
                <a:latin typeface="Courier New"/>
                <a:cs typeface="Courier New"/>
              </a:rPr>
              <a:t> </a:t>
            </a:r>
            <a:r>
              <a:rPr sz="2600" spc="-5" dirty="0">
                <a:solidFill>
                  <a:srgbClr val="F1C131"/>
                </a:solidFill>
                <a:latin typeface="Courier New"/>
                <a:cs typeface="Courier New"/>
              </a:rPr>
              <a:t>for</a:t>
            </a:r>
            <a:r>
              <a:rPr sz="2600" spc="-20" dirty="0">
                <a:solidFill>
                  <a:srgbClr val="F1C131"/>
                </a:solidFill>
                <a:latin typeface="Courier New"/>
                <a:cs typeface="Courier New"/>
              </a:rPr>
              <a:t> </a:t>
            </a:r>
            <a:r>
              <a:rPr sz="2600" dirty="0">
                <a:solidFill>
                  <a:srgbClr val="FFFFFF"/>
                </a:solidFill>
                <a:latin typeface="Courier New"/>
                <a:cs typeface="Courier New"/>
              </a:rPr>
              <a:t>n</a:t>
            </a:r>
            <a:r>
              <a:rPr sz="2600" spc="-20" dirty="0">
                <a:solidFill>
                  <a:srgbClr val="FFFFFF"/>
                </a:solidFill>
                <a:latin typeface="Courier New"/>
                <a:cs typeface="Courier New"/>
              </a:rPr>
              <a:t> </a:t>
            </a:r>
            <a:r>
              <a:rPr sz="2600" spc="-5" dirty="0">
                <a:solidFill>
                  <a:srgbClr val="F1C131"/>
                </a:solidFill>
                <a:latin typeface="Courier New"/>
                <a:cs typeface="Courier New"/>
              </a:rPr>
              <a:t>in</a:t>
            </a:r>
            <a:r>
              <a:rPr sz="2600" spc="-20" dirty="0">
                <a:solidFill>
                  <a:srgbClr val="F1C131"/>
                </a:solidFill>
                <a:latin typeface="Courier New"/>
                <a:cs typeface="Courier New"/>
              </a:rPr>
              <a:t> </a:t>
            </a:r>
            <a:r>
              <a:rPr sz="2600" spc="-5" dirty="0">
                <a:solidFill>
                  <a:srgbClr val="FFFFFF"/>
                </a:solidFill>
                <a:latin typeface="Courier New"/>
                <a:cs typeface="Courier New"/>
              </a:rPr>
              <a:t>names.words(</a:t>
            </a:r>
            <a:r>
              <a:rPr sz="2600" spc="-5" dirty="0">
                <a:solidFill>
                  <a:srgbClr val="E06666"/>
                </a:solidFill>
                <a:latin typeface="Courier New"/>
                <a:cs typeface="Courier New"/>
              </a:rPr>
              <a:t>‘.txt’</a:t>
            </a:r>
            <a:r>
              <a:rPr sz="2600" spc="-5" dirty="0">
                <a:solidFill>
                  <a:srgbClr val="FFFFFF"/>
                </a:solidFill>
                <a:latin typeface="Courier New"/>
                <a:cs typeface="Courier New"/>
              </a:rPr>
              <a:t>)</a:t>
            </a:r>
            <a:endParaRPr sz="2600" dirty="0">
              <a:latin typeface="Courier New"/>
              <a:cs typeface="Courier New"/>
            </a:endParaRPr>
          </a:p>
          <a:p>
            <a:pPr marL="927100">
              <a:lnSpc>
                <a:spcPts val="2950"/>
              </a:lnSpc>
            </a:pPr>
            <a:r>
              <a:rPr sz="2600" dirty="0">
                <a:solidFill>
                  <a:srgbClr val="FFFFFF"/>
                </a:solidFill>
                <a:latin typeface="Courier New"/>
                <a:cs typeface="Courier New"/>
              </a:rPr>
              <a:t>]</a:t>
            </a:r>
            <a:endParaRPr sz="2600" dirty="0">
              <a:latin typeface="Courier New"/>
              <a:cs typeface="Courier New"/>
            </a:endParaRPr>
          </a:p>
          <a:p>
            <a:pPr marL="12700">
              <a:lnSpc>
                <a:spcPts val="2945"/>
              </a:lnSpc>
              <a:spcBef>
                <a:spcPts val="2430"/>
              </a:spcBef>
            </a:pPr>
            <a:r>
              <a:rPr sz="2600" spc="-5" dirty="0">
                <a:solidFill>
                  <a:srgbClr val="FFFFFF"/>
                </a:solidFill>
                <a:latin typeface="Courier New"/>
                <a:cs typeface="Courier New"/>
              </a:rPr>
              <a:t>random.shuffle(tagset)</a:t>
            </a:r>
            <a:endParaRPr sz="2600" dirty="0">
              <a:latin typeface="Courier New"/>
              <a:cs typeface="Courier New"/>
            </a:endParaRPr>
          </a:p>
          <a:p>
            <a:pPr marL="12700">
              <a:lnSpc>
                <a:spcPts val="2945"/>
              </a:lnSpc>
            </a:pPr>
            <a:r>
              <a:rPr sz="2600" spc="-5" dirty="0">
                <a:solidFill>
                  <a:srgbClr val="FFFFFF"/>
                </a:solidFill>
                <a:latin typeface="Courier New"/>
                <a:cs typeface="Courier New"/>
              </a:rPr>
              <a:t>...</a:t>
            </a:r>
            <a:endParaRPr sz="2600" dirty="0">
              <a:latin typeface="Courier New"/>
              <a:cs typeface="Courier New"/>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A1D7598-7F7C-48E9-938E-1950A7CE084F}"/>
              </a:ext>
            </a:extLst>
          </p:cNvPr>
          <p:cNvSpPr txBox="1"/>
          <p:nvPr/>
        </p:nvSpPr>
        <p:spPr>
          <a:xfrm>
            <a:off x="19050" y="165100"/>
            <a:ext cx="9601200" cy="6463308"/>
          </a:xfrm>
          <a:prstGeom prst="rect">
            <a:avLst/>
          </a:prstGeom>
          <a:noFill/>
        </p:spPr>
        <p:txBody>
          <a:bodyPr wrap="square">
            <a:spAutoFit/>
          </a:bodyPr>
          <a:lstStyle/>
          <a:p>
            <a:pPr algn="just"/>
            <a:r>
              <a:rPr lang="es-ES" b="1" dirty="0"/>
              <a:t>Primer Ejercicio</a:t>
            </a:r>
          </a:p>
          <a:p>
            <a:pPr algn="just"/>
            <a:r>
              <a:rPr lang="es-ES" dirty="0"/>
              <a:t>Nuestra primer tarea será la clasificación de palabras para determinar el genero, para ello tomaremos esta plantilla de pseudo código en Python</a:t>
            </a:r>
          </a:p>
          <a:p>
            <a:pPr algn="just"/>
            <a:endParaRPr lang="es-ES" dirty="0"/>
          </a:p>
          <a:p>
            <a:pPr algn="just"/>
            <a:r>
              <a:rPr lang="es-ES" dirty="0"/>
              <a:t>En nuestro caso definimos una función sencilla ya que la clasificación de nombres será un caso de prueba y error, nos retorna la ultima letra del nombre.</a:t>
            </a:r>
          </a:p>
          <a:p>
            <a:pPr algn="just"/>
            <a:endParaRPr lang="es-ES" dirty="0"/>
          </a:p>
          <a:p>
            <a:pPr algn="just"/>
            <a:r>
              <a:rPr lang="es-ES" dirty="0"/>
              <a:t>Luego de eso hacemos una lista de tuplas tomando todas las palabras de nuestro archivo de texto.</a:t>
            </a:r>
          </a:p>
          <a:p>
            <a:pPr algn="just"/>
            <a:endParaRPr lang="es-ES" dirty="0"/>
          </a:p>
          <a:p>
            <a:pPr algn="just"/>
            <a:r>
              <a:rPr lang="es-ES" dirty="0"/>
              <a:t>Creamos una lista </a:t>
            </a:r>
            <a:r>
              <a:rPr lang="es-ES" dirty="0" err="1"/>
              <a:t>random</a:t>
            </a:r>
            <a:r>
              <a:rPr lang="es-ES" dirty="0"/>
              <a:t> </a:t>
            </a:r>
            <a:r>
              <a:rPr lang="es-ES" dirty="0" err="1"/>
              <a:t>shuffle</a:t>
            </a:r>
            <a:r>
              <a:rPr lang="es-ES" dirty="0"/>
              <a:t> a nuestra lista para tener iguales probabilidades de que la lista tenga ambos géneros, ya que al inicio primero serán masculinos los nombres seguido de todos los nombres femeninos.</a:t>
            </a:r>
          </a:p>
          <a:p>
            <a:pPr algn="just"/>
            <a:endParaRPr lang="es-ES" dirty="0"/>
          </a:p>
          <a:p>
            <a:pPr algn="just"/>
            <a:r>
              <a:rPr lang="es-ES" dirty="0"/>
              <a:t>Una vez que tenemos nuestra lista de tuplas, donde cada tupla es (nombre, genero) nos damos cuenta de que el algoritmo no es el que lee directamente esos datos, el algoritmo como vimos en la clase pasada toma los atributos del texto, esto nos obliga a crear otra lista, esta será igual en estructura pero ahora las tuplas son dos elementos donde ahora el primer elemento ya no es el nombre sino los atributos del nombre y el segundo será el genero.</a:t>
            </a:r>
          </a:p>
          <a:p>
            <a:pPr algn="just"/>
            <a:endParaRPr lang="es-ES" dirty="0"/>
          </a:p>
          <a:p>
            <a:pPr algn="just"/>
            <a:r>
              <a:rPr lang="es-ES" dirty="0"/>
              <a:t>Una vez que tenemos la lista la dividimos en </a:t>
            </a:r>
            <a:r>
              <a:rPr lang="es-ES" dirty="0" err="1"/>
              <a:t>train</a:t>
            </a:r>
            <a:r>
              <a:rPr lang="es-ES" dirty="0"/>
              <a:t> y test.</a:t>
            </a:r>
          </a:p>
          <a:p>
            <a:pPr algn="just"/>
            <a:endParaRPr lang="es-ES" dirty="0"/>
          </a:p>
          <a:p>
            <a:pPr algn="just"/>
            <a:r>
              <a:rPr lang="es-ES" dirty="0"/>
              <a:t>Una vez tenemos los </a:t>
            </a:r>
            <a:r>
              <a:rPr lang="es-ES" dirty="0" err="1"/>
              <a:t>datasets</a:t>
            </a:r>
            <a:r>
              <a:rPr lang="es-ES" dirty="0"/>
              <a:t> crearemos una instancia de un clasificador, sin embargo nuestro clasificador al haber utilizado solo un atributo no tendrá un performance muy bueno.</a:t>
            </a:r>
            <a:endParaRPr lang="es-ES_tradnl" dirty="0"/>
          </a:p>
        </p:txBody>
      </p:sp>
    </p:spTree>
    <p:extLst>
      <p:ext uri="{BB962C8B-B14F-4D97-AF65-F5344CB8AC3E}">
        <p14:creationId xmlns:p14="http://schemas.microsoft.com/office/powerpoint/2010/main" val="4378208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3345" y="212971"/>
            <a:ext cx="9427845" cy="6984365"/>
            <a:chOff x="153345" y="212971"/>
            <a:chExt cx="9427845" cy="6984365"/>
          </a:xfrm>
        </p:grpSpPr>
        <p:pic>
          <p:nvPicPr>
            <p:cNvPr id="3" name="object 3"/>
            <p:cNvPicPr/>
            <p:nvPr/>
          </p:nvPicPr>
          <p:blipFill>
            <a:blip r:embed="rId2" cstate="print"/>
            <a:stretch>
              <a:fillRect/>
            </a:stretch>
          </p:blipFill>
          <p:spPr>
            <a:xfrm>
              <a:off x="153345" y="212971"/>
              <a:ext cx="9427500" cy="6984300"/>
            </a:xfrm>
            <a:prstGeom prst="rect">
              <a:avLst/>
            </a:prstGeom>
          </p:spPr>
        </p:pic>
        <p:sp>
          <p:nvSpPr>
            <p:cNvPr id="4" name="object 4"/>
            <p:cNvSpPr/>
            <p:nvPr/>
          </p:nvSpPr>
          <p:spPr>
            <a:xfrm>
              <a:off x="353549" y="359425"/>
              <a:ext cx="9084945" cy="6641465"/>
            </a:xfrm>
            <a:custGeom>
              <a:avLst/>
              <a:gdLst/>
              <a:ahLst/>
              <a:cxnLst/>
              <a:rect l="l" t="t" r="r" b="b"/>
              <a:pathLst>
                <a:path w="9084945" h="6641465">
                  <a:moveTo>
                    <a:pt x="8982521" y="6641399"/>
                  </a:moveTo>
                  <a:lnTo>
                    <a:pt x="102078" y="6641399"/>
                  </a:lnTo>
                  <a:lnTo>
                    <a:pt x="62344" y="6633378"/>
                  </a:lnTo>
                  <a:lnTo>
                    <a:pt x="29898" y="6611501"/>
                  </a:lnTo>
                  <a:lnTo>
                    <a:pt x="8021" y="6579055"/>
                  </a:lnTo>
                  <a:lnTo>
                    <a:pt x="0" y="6539321"/>
                  </a:lnTo>
                  <a:lnTo>
                    <a:pt x="0" y="102078"/>
                  </a:lnTo>
                  <a:lnTo>
                    <a:pt x="8021" y="62344"/>
                  </a:lnTo>
                  <a:lnTo>
                    <a:pt x="29898" y="29898"/>
                  </a:lnTo>
                  <a:lnTo>
                    <a:pt x="62344" y="8021"/>
                  </a:lnTo>
                  <a:lnTo>
                    <a:pt x="102078" y="0"/>
                  </a:lnTo>
                  <a:lnTo>
                    <a:pt x="8982521" y="0"/>
                  </a:lnTo>
                  <a:lnTo>
                    <a:pt x="9021585" y="7770"/>
                  </a:lnTo>
                  <a:lnTo>
                    <a:pt x="9054701" y="29898"/>
                  </a:lnTo>
                  <a:lnTo>
                    <a:pt x="9076829" y="63014"/>
                  </a:lnTo>
                  <a:lnTo>
                    <a:pt x="9084599" y="102078"/>
                  </a:lnTo>
                  <a:lnTo>
                    <a:pt x="9084599" y="6539321"/>
                  </a:lnTo>
                  <a:lnTo>
                    <a:pt x="9076578" y="6579055"/>
                  </a:lnTo>
                  <a:lnTo>
                    <a:pt x="9054701" y="6611501"/>
                  </a:lnTo>
                  <a:lnTo>
                    <a:pt x="9022255" y="6633378"/>
                  </a:lnTo>
                  <a:lnTo>
                    <a:pt x="8982521" y="6641399"/>
                  </a:lnTo>
                  <a:close/>
                </a:path>
              </a:pathLst>
            </a:custGeom>
            <a:solidFill>
              <a:srgbClr val="002E4E"/>
            </a:solidFill>
          </p:spPr>
          <p:txBody>
            <a:bodyPr wrap="square" lIns="0" tIns="0" rIns="0" bIns="0" rtlCol="0"/>
            <a:lstStyle/>
            <a:p>
              <a:endParaRPr/>
            </a:p>
          </p:txBody>
        </p:sp>
        <p:sp>
          <p:nvSpPr>
            <p:cNvPr id="5" name="object 5"/>
            <p:cNvSpPr/>
            <p:nvPr/>
          </p:nvSpPr>
          <p:spPr>
            <a:xfrm>
              <a:off x="366397" y="359424"/>
              <a:ext cx="3267710" cy="336550"/>
            </a:xfrm>
            <a:custGeom>
              <a:avLst/>
              <a:gdLst/>
              <a:ahLst/>
              <a:cxnLst/>
              <a:rect l="l" t="t" r="r" b="b"/>
              <a:pathLst>
                <a:path w="3267710" h="336550">
                  <a:moveTo>
                    <a:pt x="3267315" y="336327"/>
                  </a:moveTo>
                  <a:lnTo>
                    <a:pt x="0" y="336287"/>
                  </a:lnTo>
                  <a:lnTo>
                    <a:pt x="27" y="76346"/>
                  </a:lnTo>
                  <a:lnTo>
                    <a:pt x="6026" y="46629"/>
                  </a:lnTo>
                  <a:lnTo>
                    <a:pt x="22388" y="22361"/>
                  </a:lnTo>
                  <a:lnTo>
                    <a:pt x="46656" y="5999"/>
                  </a:lnTo>
                  <a:lnTo>
                    <a:pt x="76374" y="0"/>
                  </a:lnTo>
                  <a:lnTo>
                    <a:pt x="3190980" y="0"/>
                  </a:lnTo>
                  <a:lnTo>
                    <a:pt x="3233337" y="12827"/>
                  </a:lnTo>
                  <a:lnTo>
                    <a:pt x="3261515" y="47130"/>
                  </a:lnTo>
                  <a:lnTo>
                    <a:pt x="3267327" y="76346"/>
                  </a:lnTo>
                  <a:lnTo>
                    <a:pt x="3267315" y="336327"/>
                  </a:lnTo>
                  <a:close/>
                </a:path>
              </a:pathLst>
            </a:custGeom>
            <a:solidFill>
              <a:srgbClr val="003E6C"/>
            </a:solidFill>
          </p:spPr>
          <p:txBody>
            <a:bodyPr wrap="square" lIns="0" tIns="0" rIns="0" bIns="0" rtlCol="0"/>
            <a:lstStyle/>
            <a:p>
              <a:endParaRPr/>
            </a:p>
          </p:txBody>
        </p:sp>
        <p:sp>
          <p:nvSpPr>
            <p:cNvPr id="6" name="object 6"/>
            <p:cNvSpPr/>
            <p:nvPr/>
          </p:nvSpPr>
          <p:spPr>
            <a:xfrm>
              <a:off x="3633697" y="359424"/>
              <a:ext cx="3267710" cy="336550"/>
            </a:xfrm>
            <a:custGeom>
              <a:avLst/>
              <a:gdLst/>
              <a:ahLst/>
              <a:cxnLst/>
              <a:rect l="l" t="t" r="r" b="b"/>
              <a:pathLst>
                <a:path w="3267709" h="336550">
                  <a:moveTo>
                    <a:pt x="3267314" y="336327"/>
                  </a:moveTo>
                  <a:lnTo>
                    <a:pt x="0" y="336287"/>
                  </a:lnTo>
                  <a:lnTo>
                    <a:pt x="27" y="76346"/>
                  </a:lnTo>
                  <a:lnTo>
                    <a:pt x="6027" y="46629"/>
                  </a:lnTo>
                  <a:lnTo>
                    <a:pt x="22389" y="22361"/>
                  </a:lnTo>
                  <a:lnTo>
                    <a:pt x="46656" y="5999"/>
                  </a:lnTo>
                  <a:lnTo>
                    <a:pt x="76374" y="0"/>
                  </a:lnTo>
                  <a:lnTo>
                    <a:pt x="3190980" y="0"/>
                  </a:lnTo>
                  <a:lnTo>
                    <a:pt x="3233337" y="12827"/>
                  </a:lnTo>
                  <a:lnTo>
                    <a:pt x="3261515" y="47130"/>
                  </a:lnTo>
                  <a:lnTo>
                    <a:pt x="3267327" y="76346"/>
                  </a:lnTo>
                  <a:lnTo>
                    <a:pt x="3267314" y="336327"/>
                  </a:lnTo>
                  <a:close/>
                </a:path>
              </a:pathLst>
            </a:custGeom>
            <a:solidFill>
              <a:srgbClr val="005593"/>
            </a:solidFill>
          </p:spPr>
          <p:txBody>
            <a:bodyPr wrap="square" lIns="0" tIns="0" rIns="0" bIns="0" rtlCol="0"/>
            <a:lstStyle/>
            <a:p>
              <a:endParaRPr/>
            </a:p>
          </p:txBody>
        </p:sp>
        <p:sp>
          <p:nvSpPr>
            <p:cNvPr id="7" name="object 7"/>
            <p:cNvSpPr/>
            <p:nvPr/>
          </p:nvSpPr>
          <p:spPr>
            <a:xfrm>
              <a:off x="353699" y="685800"/>
              <a:ext cx="9084310" cy="0"/>
            </a:xfrm>
            <a:custGeom>
              <a:avLst/>
              <a:gdLst/>
              <a:ahLst/>
              <a:cxnLst/>
              <a:rect l="l" t="t" r="r" b="b"/>
              <a:pathLst>
                <a:path w="9084310">
                  <a:moveTo>
                    <a:pt x="0" y="0"/>
                  </a:moveTo>
                  <a:lnTo>
                    <a:pt x="9084299" y="0"/>
                  </a:lnTo>
                </a:path>
              </a:pathLst>
            </a:custGeom>
            <a:ln w="19049">
              <a:solidFill>
                <a:srgbClr val="058ECD"/>
              </a:solidFill>
            </a:ln>
          </p:spPr>
          <p:txBody>
            <a:bodyPr wrap="square" lIns="0" tIns="0" rIns="0" bIns="0" rtlCol="0"/>
            <a:lstStyle/>
            <a:p>
              <a:endParaRPr/>
            </a:p>
          </p:txBody>
        </p:sp>
      </p:grpSp>
      <p:sp>
        <p:nvSpPr>
          <p:cNvPr id="8" name="object 8"/>
          <p:cNvSpPr txBox="1"/>
          <p:nvPr/>
        </p:nvSpPr>
        <p:spPr>
          <a:xfrm>
            <a:off x="673100" y="1433917"/>
            <a:ext cx="8467725" cy="3593465"/>
          </a:xfrm>
          <a:prstGeom prst="rect">
            <a:avLst/>
          </a:prstGeom>
        </p:spPr>
        <p:txBody>
          <a:bodyPr vert="horz" wrap="square" lIns="0" tIns="12700" rIns="0" bIns="0" rtlCol="0">
            <a:spAutoFit/>
          </a:bodyPr>
          <a:lstStyle/>
          <a:p>
            <a:pPr marL="12700">
              <a:lnSpc>
                <a:spcPct val="100000"/>
              </a:lnSpc>
              <a:spcBef>
                <a:spcPts val="100"/>
              </a:spcBef>
            </a:pPr>
            <a:r>
              <a:rPr sz="2600" spc="-5" dirty="0">
                <a:solidFill>
                  <a:srgbClr val="FFFFFF"/>
                </a:solidFill>
                <a:latin typeface="Courier New"/>
                <a:cs typeface="Courier New"/>
              </a:rPr>
              <a:t>...</a:t>
            </a:r>
            <a:endParaRPr sz="2600">
              <a:latin typeface="Courier New"/>
              <a:cs typeface="Courier New"/>
            </a:endParaRPr>
          </a:p>
          <a:p>
            <a:pPr marL="12700">
              <a:lnSpc>
                <a:spcPts val="2950"/>
              </a:lnSpc>
              <a:spcBef>
                <a:spcPts val="2430"/>
              </a:spcBef>
            </a:pPr>
            <a:r>
              <a:rPr sz="2600" spc="-5" dirty="0">
                <a:solidFill>
                  <a:srgbClr val="FFFFFF"/>
                </a:solidFill>
                <a:latin typeface="Courier New"/>
                <a:cs typeface="Courier New"/>
              </a:rPr>
              <a:t>fset</a:t>
            </a:r>
            <a:r>
              <a:rPr sz="2600" spc="-45" dirty="0">
                <a:solidFill>
                  <a:srgbClr val="FFFFFF"/>
                </a:solidFill>
                <a:latin typeface="Courier New"/>
                <a:cs typeface="Courier New"/>
              </a:rPr>
              <a:t> </a:t>
            </a:r>
            <a:r>
              <a:rPr sz="2600" dirty="0">
                <a:solidFill>
                  <a:srgbClr val="FFFFFF"/>
                </a:solidFill>
                <a:latin typeface="Courier New"/>
                <a:cs typeface="Courier New"/>
              </a:rPr>
              <a:t>=</a:t>
            </a:r>
            <a:r>
              <a:rPr sz="2600" spc="-40" dirty="0">
                <a:solidFill>
                  <a:srgbClr val="FFFFFF"/>
                </a:solidFill>
                <a:latin typeface="Courier New"/>
                <a:cs typeface="Courier New"/>
              </a:rPr>
              <a:t> </a:t>
            </a:r>
            <a:r>
              <a:rPr sz="2600" dirty="0">
                <a:solidFill>
                  <a:srgbClr val="FFFFFF"/>
                </a:solidFill>
                <a:latin typeface="Courier New"/>
                <a:cs typeface="Courier New"/>
              </a:rPr>
              <a:t>[</a:t>
            </a:r>
            <a:endParaRPr sz="2600">
              <a:latin typeface="Courier New"/>
              <a:cs typeface="Courier New"/>
            </a:endParaRPr>
          </a:p>
          <a:p>
            <a:pPr marL="12700">
              <a:lnSpc>
                <a:spcPts val="2775"/>
              </a:lnSpc>
            </a:pPr>
            <a:r>
              <a:rPr sz="2600" spc="-5" dirty="0">
                <a:solidFill>
                  <a:srgbClr val="FFFFFF"/>
                </a:solidFill>
                <a:latin typeface="Courier New"/>
                <a:cs typeface="Courier New"/>
              </a:rPr>
              <a:t>(</a:t>
            </a:r>
            <a:r>
              <a:rPr sz="2600" spc="-5" dirty="0">
                <a:solidFill>
                  <a:srgbClr val="B6D7A8"/>
                </a:solidFill>
                <a:latin typeface="Courier New"/>
                <a:cs typeface="Courier New"/>
              </a:rPr>
              <a:t>atributos</a:t>
            </a:r>
            <a:r>
              <a:rPr sz="2600" spc="-5" dirty="0">
                <a:solidFill>
                  <a:srgbClr val="FFFFFF"/>
                </a:solidFill>
                <a:latin typeface="Courier New"/>
                <a:cs typeface="Courier New"/>
              </a:rPr>
              <a:t>(n),</a:t>
            </a:r>
            <a:r>
              <a:rPr sz="2600" spc="-5" dirty="0">
                <a:solidFill>
                  <a:srgbClr val="E06666"/>
                </a:solidFill>
                <a:latin typeface="Courier New"/>
                <a:cs typeface="Courier New"/>
              </a:rPr>
              <a:t>’g’</a:t>
            </a:r>
            <a:r>
              <a:rPr sz="2600" spc="-5" dirty="0">
                <a:solidFill>
                  <a:srgbClr val="FFFFFF"/>
                </a:solidFill>
                <a:latin typeface="Courier New"/>
                <a:cs typeface="Courier New"/>
              </a:rPr>
              <a:t>)</a:t>
            </a:r>
            <a:r>
              <a:rPr sz="2600" spc="-20" dirty="0">
                <a:solidFill>
                  <a:srgbClr val="FFFFFF"/>
                </a:solidFill>
                <a:latin typeface="Courier New"/>
                <a:cs typeface="Courier New"/>
              </a:rPr>
              <a:t> </a:t>
            </a:r>
            <a:r>
              <a:rPr sz="2600" spc="-5" dirty="0">
                <a:solidFill>
                  <a:srgbClr val="FFFFFF"/>
                </a:solidFill>
                <a:latin typeface="Courier New"/>
                <a:cs typeface="Courier New"/>
              </a:rPr>
              <a:t>for</a:t>
            </a:r>
            <a:r>
              <a:rPr sz="2600" spc="-20" dirty="0">
                <a:solidFill>
                  <a:srgbClr val="FFFFFF"/>
                </a:solidFill>
                <a:latin typeface="Courier New"/>
                <a:cs typeface="Courier New"/>
              </a:rPr>
              <a:t> </a:t>
            </a:r>
            <a:r>
              <a:rPr sz="2600" spc="-5" dirty="0">
                <a:solidFill>
                  <a:srgbClr val="FFFFFF"/>
                </a:solidFill>
                <a:latin typeface="Courier New"/>
                <a:cs typeface="Courier New"/>
              </a:rPr>
              <a:t>(n,</a:t>
            </a:r>
            <a:r>
              <a:rPr sz="2600" spc="-20" dirty="0">
                <a:solidFill>
                  <a:srgbClr val="FFFFFF"/>
                </a:solidFill>
                <a:latin typeface="Courier New"/>
                <a:cs typeface="Courier New"/>
              </a:rPr>
              <a:t> </a:t>
            </a:r>
            <a:r>
              <a:rPr sz="2600" spc="-5" dirty="0">
                <a:solidFill>
                  <a:srgbClr val="E06666"/>
                </a:solidFill>
                <a:latin typeface="Courier New"/>
                <a:cs typeface="Courier New"/>
              </a:rPr>
              <a:t>‘g’</a:t>
            </a:r>
            <a:r>
              <a:rPr sz="2600" spc="-5" dirty="0">
                <a:solidFill>
                  <a:srgbClr val="FFFFFF"/>
                </a:solidFill>
                <a:latin typeface="Courier New"/>
                <a:cs typeface="Courier New"/>
              </a:rPr>
              <a:t>)</a:t>
            </a:r>
            <a:r>
              <a:rPr sz="2600" spc="-15" dirty="0">
                <a:solidFill>
                  <a:srgbClr val="FFFFFF"/>
                </a:solidFill>
                <a:latin typeface="Courier New"/>
                <a:cs typeface="Courier New"/>
              </a:rPr>
              <a:t> </a:t>
            </a:r>
            <a:r>
              <a:rPr sz="2600" spc="-5" dirty="0">
                <a:solidFill>
                  <a:srgbClr val="FFFFFF"/>
                </a:solidFill>
                <a:latin typeface="Courier New"/>
                <a:cs typeface="Courier New"/>
              </a:rPr>
              <a:t>in</a:t>
            </a:r>
            <a:r>
              <a:rPr sz="2600" spc="-20" dirty="0">
                <a:solidFill>
                  <a:srgbClr val="FFFFFF"/>
                </a:solidFill>
                <a:latin typeface="Courier New"/>
                <a:cs typeface="Courier New"/>
              </a:rPr>
              <a:t> </a:t>
            </a:r>
            <a:r>
              <a:rPr sz="2600" spc="-5" dirty="0">
                <a:solidFill>
                  <a:srgbClr val="FFFFFF"/>
                </a:solidFill>
                <a:latin typeface="Courier New"/>
                <a:cs typeface="Courier New"/>
              </a:rPr>
              <a:t>tagset)</a:t>
            </a:r>
            <a:endParaRPr sz="2600">
              <a:latin typeface="Courier New"/>
              <a:cs typeface="Courier New"/>
            </a:endParaRPr>
          </a:p>
          <a:p>
            <a:pPr marL="12700">
              <a:lnSpc>
                <a:spcPts val="2945"/>
              </a:lnSpc>
            </a:pPr>
            <a:r>
              <a:rPr sz="2600" dirty="0">
                <a:solidFill>
                  <a:srgbClr val="FFFFFF"/>
                </a:solidFill>
                <a:latin typeface="Courier New"/>
                <a:cs typeface="Courier New"/>
              </a:rPr>
              <a:t>]</a:t>
            </a:r>
            <a:endParaRPr sz="2600">
              <a:latin typeface="Courier New"/>
              <a:cs typeface="Courier New"/>
            </a:endParaRPr>
          </a:p>
          <a:p>
            <a:pPr marL="12700" marR="1315720">
              <a:lnSpc>
                <a:spcPct val="177900"/>
              </a:lnSpc>
            </a:pPr>
            <a:r>
              <a:rPr sz="2600" spc="-5" dirty="0">
                <a:solidFill>
                  <a:srgbClr val="FFFFFF"/>
                </a:solidFill>
                <a:latin typeface="Courier New"/>
                <a:cs typeface="Courier New"/>
              </a:rPr>
              <a:t>train, test </a:t>
            </a:r>
            <a:r>
              <a:rPr sz="2600" dirty="0">
                <a:solidFill>
                  <a:srgbClr val="FFFFFF"/>
                </a:solidFill>
                <a:latin typeface="Courier New"/>
                <a:cs typeface="Courier New"/>
              </a:rPr>
              <a:t>= </a:t>
            </a:r>
            <a:r>
              <a:rPr sz="2600" spc="-5" dirty="0">
                <a:solidFill>
                  <a:srgbClr val="FFFFFF"/>
                </a:solidFill>
                <a:latin typeface="Courier New"/>
                <a:cs typeface="Courier New"/>
              </a:rPr>
              <a:t>fset[num:], fset[:num] </a:t>
            </a:r>
            <a:r>
              <a:rPr sz="2600" spc="-1550" dirty="0">
                <a:solidFill>
                  <a:srgbClr val="FFFFFF"/>
                </a:solidFill>
                <a:latin typeface="Courier New"/>
                <a:cs typeface="Courier New"/>
              </a:rPr>
              <a:t> </a:t>
            </a:r>
            <a:r>
              <a:rPr sz="2600" spc="-5" dirty="0">
                <a:solidFill>
                  <a:srgbClr val="FFFFFF"/>
                </a:solidFill>
                <a:latin typeface="Courier New"/>
                <a:cs typeface="Courier New"/>
              </a:rPr>
              <a:t>classifier</a:t>
            </a:r>
            <a:r>
              <a:rPr sz="2600" spc="-10" dirty="0">
                <a:solidFill>
                  <a:srgbClr val="FFFFFF"/>
                </a:solidFill>
                <a:latin typeface="Courier New"/>
                <a:cs typeface="Courier New"/>
              </a:rPr>
              <a:t> </a:t>
            </a:r>
            <a:r>
              <a:rPr sz="2600" dirty="0">
                <a:solidFill>
                  <a:srgbClr val="FFFFFF"/>
                </a:solidFill>
                <a:latin typeface="Courier New"/>
                <a:cs typeface="Courier New"/>
              </a:rPr>
              <a:t>=</a:t>
            </a:r>
            <a:endParaRPr sz="2600">
              <a:latin typeface="Courier New"/>
              <a:cs typeface="Courier New"/>
            </a:endParaRPr>
          </a:p>
          <a:p>
            <a:pPr marL="927100">
              <a:lnSpc>
                <a:spcPts val="2775"/>
              </a:lnSpc>
            </a:pPr>
            <a:r>
              <a:rPr sz="2600" spc="-5" dirty="0">
                <a:solidFill>
                  <a:srgbClr val="FFFFFF"/>
                </a:solidFill>
                <a:latin typeface="Courier New"/>
                <a:cs typeface="Courier New"/>
              </a:rPr>
              <a:t>nltk.</a:t>
            </a:r>
            <a:r>
              <a:rPr sz="2600" spc="-5" dirty="0">
                <a:solidFill>
                  <a:srgbClr val="B6D7A8"/>
                </a:solidFill>
                <a:latin typeface="Courier New"/>
                <a:cs typeface="Courier New"/>
              </a:rPr>
              <a:t>NaiveBayesClassifier</a:t>
            </a:r>
            <a:r>
              <a:rPr sz="2600" spc="-5" dirty="0">
                <a:solidFill>
                  <a:srgbClr val="FFFFFF"/>
                </a:solidFill>
                <a:latin typeface="Courier New"/>
                <a:cs typeface="Courier New"/>
              </a:rPr>
              <a:t>.train(train)</a:t>
            </a:r>
            <a:endParaRPr sz="2600">
              <a:latin typeface="Courier New"/>
              <a:cs typeface="Courier New"/>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95250" y="35352"/>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4" name="object 4"/>
          <p:cNvSpPr txBox="1">
            <a:spLocks noGrp="1"/>
          </p:cNvSpPr>
          <p:nvPr>
            <p:ph type="title"/>
          </p:nvPr>
        </p:nvSpPr>
        <p:spPr>
          <a:xfrm>
            <a:off x="469205" y="165100"/>
            <a:ext cx="6193790" cy="756920"/>
          </a:xfrm>
          <a:prstGeom prst="rect">
            <a:avLst/>
          </a:prstGeom>
        </p:spPr>
        <p:txBody>
          <a:bodyPr vert="horz" wrap="square" lIns="0" tIns="12700" rIns="0" bIns="0" rtlCol="0">
            <a:spAutoFit/>
          </a:bodyPr>
          <a:lstStyle/>
          <a:p>
            <a:pPr marL="12700">
              <a:lnSpc>
                <a:spcPct val="100000"/>
              </a:lnSpc>
              <a:spcBef>
                <a:spcPts val="100"/>
              </a:spcBef>
            </a:pPr>
            <a:r>
              <a:rPr spc="-340" dirty="0"/>
              <a:t>Ingeniería</a:t>
            </a:r>
            <a:r>
              <a:rPr spc="-480" dirty="0"/>
              <a:t> </a:t>
            </a:r>
            <a:r>
              <a:rPr spc="-285" dirty="0"/>
              <a:t>de</a:t>
            </a:r>
            <a:r>
              <a:rPr spc="-480" dirty="0"/>
              <a:t> </a:t>
            </a:r>
            <a:r>
              <a:rPr spc="-245" dirty="0"/>
              <a:t>atributos</a:t>
            </a:r>
          </a:p>
        </p:txBody>
      </p:sp>
      <p:sp>
        <p:nvSpPr>
          <p:cNvPr id="5" name="object 5"/>
          <p:cNvSpPr txBox="1"/>
          <p:nvPr/>
        </p:nvSpPr>
        <p:spPr>
          <a:xfrm>
            <a:off x="4210050" y="1381219"/>
            <a:ext cx="4703445" cy="892175"/>
          </a:xfrm>
          <a:prstGeom prst="rect">
            <a:avLst/>
          </a:prstGeom>
        </p:spPr>
        <p:txBody>
          <a:bodyPr vert="horz" wrap="square" lIns="0" tIns="65405" rIns="0" bIns="0" rtlCol="0">
            <a:spAutoFit/>
          </a:bodyPr>
          <a:lstStyle/>
          <a:p>
            <a:pPr marL="219075" marR="5080" indent="-207010">
              <a:lnSpc>
                <a:spcPts val="3229"/>
              </a:lnSpc>
              <a:spcBef>
                <a:spcPts val="515"/>
              </a:spcBef>
            </a:pPr>
            <a:r>
              <a:rPr sz="3000" spc="5" dirty="0">
                <a:latin typeface="Tahoma"/>
                <a:cs typeface="Tahoma"/>
              </a:rPr>
              <a:t>¿Cómo</a:t>
            </a:r>
            <a:r>
              <a:rPr sz="3000" spc="-360" dirty="0">
                <a:latin typeface="Tahoma"/>
                <a:cs typeface="Tahoma"/>
              </a:rPr>
              <a:t> </a:t>
            </a:r>
            <a:r>
              <a:rPr sz="3000" dirty="0">
                <a:latin typeface="Tahoma"/>
                <a:cs typeface="Tahoma"/>
              </a:rPr>
              <a:t>escoger</a:t>
            </a:r>
            <a:r>
              <a:rPr sz="3000" spc="-360" dirty="0">
                <a:latin typeface="Tahoma"/>
                <a:cs typeface="Tahoma"/>
              </a:rPr>
              <a:t> </a:t>
            </a:r>
            <a:r>
              <a:rPr sz="3000" spc="25" dirty="0">
                <a:latin typeface="Tahoma"/>
                <a:cs typeface="Tahoma"/>
              </a:rPr>
              <a:t>los</a:t>
            </a:r>
            <a:r>
              <a:rPr sz="3000" spc="-360" dirty="0">
                <a:latin typeface="Tahoma"/>
                <a:cs typeface="Tahoma"/>
              </a:rPr>
              <a:t> </a:t>
            </a:r>
            <a:r>
              <a:rPr sz="3000" spc="40" dirty="0">
                <a:latin typeface="Tahoma"/>
                <a:cs typeface="Tahoma"/>
              </a:rPr>
              <a:t>atributos  rel</a:t>
            </a:r>
            <a:r>
              <a:rPr sz="3000" spc="20" dirty="0">
                <a:latin typeface="Tahoma"/>
                <a:cs typeface="Tahoma"/>
              </a:rPr>
              <a:t>e</a:t>
            </a:r>
            <a:r>
              <a:rPr sz="3000" spc="5" dirty="0">
                <a:latin typeface="Tahoma"/>
                <a:cs typeface="Tahoma"/>
              </a:rPr>
              <a:t>vantes</a:t>
            </a:r>
            <a:r>
              <a:rPr sz="3000" spc="-360" dirty="0">
                <a:latin typeface="Tahoma"/>
                <a:cs typeface="Tahoma"/>
              </a:rPr>
              <a:t> </a:t>
            </a:r>
            <a:r>
              <a:rPr sz="3000" spc="5" dirty="0">
                <a:latin typeface="Tahoma"/>
                <a:cs typeface="Tahoma"/>
              </a:rPr>
              <a:t>de</a:t>
            </a:r>
            <a:r>
              <a:rPr sz="3000" spc="-360" dirty="0">
                <a:latin typeface="Tahoma"/>
                <a:cs typeface="Tahoma"/>
              </a:rPr>
              <a:t> </a:t>
            </a:r>
            <a:r>
              <a:rPr sz="3000" spc="-5" dirty="0">
                <a:latin typeface="Tahoma"/>
                <a:cs typeface="Tahoma"/>
              </a:rPr>
              <a:t>un</a:t>
            </a:r>
            <a:r>
              <a:rPr sz="3000" spc="-360" dirty="0">
                <a:latin typeface="Tahoma"/>
                <a:cs typeface="Tahoma"/>
              </a:rPr>
              <a:t> </a:t>
            </a:r>
            <a:r>
              <a:rPr sz="3000" spc="-20" dirty="0">
                <a:latin typeface="Tahoma"/>
                <a:cs typeface="Tahoma"/>
              </a:rPr>
              <a:t>nombre?</a:t>
            </a:r>
            <a:endParaRPr sz="3000" dirty="0">
              <a:latin typeface="Tahoma"/>
              <a:cs typeface="Tahoma"/>
            </a:endParaRPr>
          </a:p>
        </p:txBody>
      </p:sp>
      <p:pic>
        <p:nvPicPr>
          <p:cNvPr id="6" name="object 6"/>
          <p:cNvPicPr/>
          <p:nvPr/>
        </p:nvPicPr>
        <p:blipFill>
          <a:blip r:embed="rId2" cstate="print"/>
          <a:stretch>
            <a:fillRect/>
          </a:stretch>
        </p:blipFill>
        <p:spPr>
          <a:xfrm>
            <a:off x="1162050" y="944245"/>
            <a:ext cx="2659499" cy="2658299"/>
          </a:xfrm>
          <a:prstGeom prst="rect">
            <a:avLst/>
          </a:prstGeom>
        </p:spPr>
      </p:pic>
      <p:sp>
        <p:nvSpPr>
          <p:cNvPr id="8" name="CuadroTexto 7">
            <a:extLst>
              <a:ext uri="{FF2B5EF4-FFF2-40B4-BE49-F238E27FC236}">
                <a16:creationId xmlns:a16="http://schemas.microsoft.com/office/drawing/2014/main" id="{21CEBBEC-68FF-4C9F-914E-E733C823EDF7}"/>
              </a:ext>
            </a:extLst>
          </p:cNvPr>
          <p:cNvSpPr txBox="1"/>
          <p:nvPr/>
        </p:nvSpPr>
        <p:spPr>
          <a:xfrm>
            <a:off x="3733800" y="2832100"/>
            <a:ext cx="6057900" cy="3139321"/>
          </a:xfrm>
          <a:prstGeom prst="rect">
            <a:avLst/>
          </a:prstGeom>
          <a:noFill/>
        </p:spPr>
        <p:txBody>
          <a:bodyPr wrap="square">
            <a:spAutoFit/>
          </a:bodyPr>
          <a:lstStyle/>
          <a:p>
            <a:pPr algn="just"/>
            <a:r>
              <a:rPr lang="es-ES" dirty="0"/>
              <a:t>Es difícil saber a-priori saber cuales son los atributos de un objeto texto, puede ser un </a:t>
            </a:r>
            <a:r>
              <a:rPr lang="es-ES" dirty="0" err="1"/>
              <a:t>string</a:t>
            </a:r>
            <a:r>
              <a:rPr lang="es-ES" dirty="0"/>
              <a:t> muy largo que determine que esa palabra o documento caiga en una categoría especifica de manera optima para la mayoría de los casos, para todos los casos debemos utilizar prueba y error, y eso es conocido como ingeniería de atributos.</a:t>
            </a:r>
          </a:p>
          <a:p>
            <a:pPr algn="just"/>
            <a:endParaRPr lang="es-ES" dirty="0"/>
          </a:p>
          <a:p>
            <a:pPr algn="just"/>
            <a:r>
              <a:rPr lang="es-ES" dirty="0"/>
              <a:t>La pregunta central es como escoger los atributos mas relevantes.</a:t>
            </a:r>
          </a:p>
          <a:p>
            <a:pPr algn="just"/>
            <a:endParaRPr lang="es-ES" dirty="0"/>
          </a:p>
          <a:p>
            <a:pPr algn="just"/>
            <a:r>
              <a:rPr lang="es-ES" dirty="0"/>
              <a:t>El siguiente paso será definir una nueva función de atributos.</a:t>
            </a:r>
            <a:endParaRPr lang="es-ES_tradnl"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3345" y="212971"/>
            <a:ext cx="9427845" cy="6984365"/>
            <a:chOff x="153345" y="212971"/>
            <a:chExt cx="9427845" cy="6984365"/>
          </a:xfrm>
        </p:grpSpPr>
        <p:pic>
          <p:nvPicPr>
            <p:cNvPr id="3" name="object 3"/>
            <p:cNvPicPr/>
            <p:nvPr/>
          </p:nvPicPr>
          <p:blipFill>
            <a:blip r:embed="rId2" cstate="print"/>
            <a:stretch>
              <a:fillRect/>
            </a:stretch>
          </p:blipFill>
          <p:spPr>
            <a:xfrm>
              <a:off x="153345" y="212971"/>
              <a:ext cx="9427500" cy="6984300"/>
            </a:xfrm>
            <a:prstGeom prst="rect">
              <a:avLst/>
            </a:prstGeom>
          </p:spPr>
        </p:pic>
        <p:sp>
          <p:nvSpPr>
            <p:cNvPr id="4" name="object 4"/>
            <p:cNvSpPr/>
            <p:nvPr/>
          </p:nvSpPr>
          <p:spPr>
            <a:xfrm>
              <a:off x="353549" y="359425"/>
              <a:ext cx="9084945" cy="6641465"/>
            </a:xfrm>
            <a:custGeom>
              <a:avLst/>
              <a:gdLst/>
              <a:ahLst/>
              <a:cxnLst/>
              <a:rect l="l" t="t" r="r" b="b"/>
              <a:pathLst>
                <a:path w="9084945" h="6641465">
                  <a:moveTo>
                    <a:pt x="8982521" y="6641399"/>
                  </a:moveTo>
                  <a:lnTo>
                    <a:pt x="102078" y="6641399"/>
                  </a:lnTo>
                  <a:lnTo>
                    <a:pt x="62344" y="6633378"/>
                  </a:lnTo>
                  <a:lnTo>
                    <a:pt x="29898" y="6611501"/>
                  </a:lnTo>
                  <a:lnTo>
                    <a:pt x="8021" y="6579055"/>
                  </a:lnTo>
                  <a:lnTo>
                    <a:pt x="0" y="6539321"/>
                  </a:lnTo>
                  <a:lnTo>
                    <a:pt x="0" y="102078"/>
                  </a:lnTo>
                  <a:lnTo>
                    <a:pt x="8021" y="62344"/>
                  </a:lnTo>
                  <a:lnTo>
                    <a:pt x="29898" y="29898"/>
                  </a:lnTo>
                  <a:lnTo>
                    <a:pt x="62344" y="8021"/>
                  </a:lnTo>
                  <a:lnTo>
                    <a:pt x="102078" y="0"/>
                  </a:lnTo>
                  <a:lnTo>
                    <a:pt x="8982521" y="0"/>
                  </a:lnTo>
                  <a:lnTo>
                    <a:pt x="9021585" y="7770"/>
                  </a:lnTo>
                  <a:lnTo>
                    <a:pt x="9054701" y="29898"/>
                  </a:lnTo>
                  <a:lnTo>
                    <a:pt x="9076829" y="63014"/>
                  </a:lnTo>
                  <a:lnTo>
                    <a:pt x="9084599" y="102078"/>
                  </a:lnTo>
                  <a:lnTo>
                    <a:pt x="9084599" y="6539321"/>
                  </a:lnTo>
                  <a:lnTo>
                    <a:pt x="9076578" y="6579055"/>
                  </a:lnTo>
                  <a:lnTo>
                    <a:pt x="9054701" y="6611501"/>
                  </a:lnTo>
                  <a:lnTo>
                    <a:pt x="9022255" y="6633378"/>
                  </a:lnTo>
                  <a:lnTo>
                    <a:pt x="8982521" y="6641399"/>
                  </a:lnTo>
                  <a:close/>
                </a:path>
              </a:pathLst>
            </a:custGeom>
            <a:solidFill>
              <a:srgbClr val="002E4E"/>
            </a:solidFill>
          </p:spPr>
          <p:txBody>
            <a:bodyPr wrap="square" lIns="0" tIns="0" rIns="0" bIns="0" rtlCol="0"/>
            <a:lstStyle/>
            <a:p>
              <a:endParaRPr/>
            </a:p>
          </p:txBody>
        </p:sp>
        <p:sp>
          <p:nvSpPr>
            <p:cNvPr id="5" name="object 5"/>
            <p:cNvSpPr/>
            <p:nvPr/>
          </p:nvSpPr>
          <p:spPr>
            <a:xfrm>
              <a:off x="366397" y="359424"/>
              <a:ext cx="3267710" cy="336550"/>
            </a:xfrm>
            <a:custGeom>
              <a:avLst/>
              <a:gdLst/>
              <a:ahLst/>
              <a:cxnLst/>
              <a:rect l="l" t="t" r="r" b="b"/>
              <a:pathLst>
                <a:path w="3267710" h="336550">
                  <a:moveTo>
                    <a:pt x="3267315" y="336327"/>
                  </a:moveTo>
                  <a:lnTo>
                    <a:pt x="0" y="336287"/>
                  </a:lnTo>
                  <a:lnTo>
                    <a:pt x="27" y="76346"/>
                  </a:lnTo>
                  <a:lnTo>
                    <a:pt x="6026" y="46629"/>
                  </a:lnTo>
                  <a:lnTo>
                    <a:pt x="22388" y="22361"/>
                  </a:lnTo>
                  <a:lnTo>
                    <a:pt x="46656" y="5999"/>
                  </a:lnTo>
                  <a:lnTo>
                    <a:pt x="76374" y="0"/>
                  </a:lnTo>
                  <a:lnTo>
                    <a:pt x="3190980" y="0"/>
                  </a:lnTo>
                  <a:lnTo>
                    <a:pt x="3233337" y="12827"/>
                  </a:lnTo>
                  <a:lnTo>
                    <a:pt x="3261515" y="47130"/>
                  </a:lnTo>
                  <a:lnTo>
                    <a:pt x="3267327" y="76346"/>
                  </a:lnTo>
                  <a:lnTo>
                    <a:pt x="3267315" y="336327"/>
                  </a:lnTo>
                  <a:close/>
                </a:path>
              </a:pathLst>
            </a:custGeom>
            <a:solidFill>
              <a:srgbClr val="003E6C"/>
            </a:solidFill>
          </p:spPr>
          <p:txBody>
            <a:bodyPr wrap="square" lIns="0" tIns="0" rIns="0" bIns="0" rtlCol="0"/>
            <a:lstStyle/>
            <a:p>
              <a:endParaRPr/>
            </a:p>
          </p:txBody>
        </p:sp>
        <p:sp>
          <p:nvSpPr>
            <p:cNvPr id="6" name="object 6"/>
            <p:cNvSpPr/>
            <p:nvPr/>
          </p:nvSpPr>
          <p:spPr>
            <a:xfrm>
              <a:off x="3633697" y="359424"/>
              <a:ext cx="3267710" cy="336550"/>
            </a:xfrm>
            <a:custGeom>
              <a:avLst/>
              <a:gdLst/>
              <a:ahLst/>
              <a:cxnLst/>
              <a:rect l="l" t="t" r="r" b="b"/>
              <a:pathLst>
                <a:path w="3267709" h="336550">
                  <a:moveTo>
                    <a:pt x="3267314" y="336327"/>
                  </a:moveTo>
                  <a:lnTo>
                    <a:pt x="0" y="336287"/>
                  </a:lnTo>
                  <a:lnTo>
                    <a:pt x="27" y="76346"/>
                  </a:lnTo>
                  <a:lnTo>
                    <a:pt x="6027" y="46629"/>
                  </a:lnTo>
                  <a:lnTo>
                    <a:pt x="22389" y="22361"/>
                  </a:lnTo>
                  <a:lnTo>
                    <a:pt x="46656" y="5999"/>
                  </a:lnTo>
                  <a:lnTo>
                    <a:pt x="76374" y="0"/>
                  </a:lnTo>
                  <a:lnTo>
                    <a:pt x="3190980" y="0"/>
                  </a:lnTo>
                  <a:lnTo>
                    <a:pt x="3233337" y="12827"/>
                  </a:lnTo>
                  <a:lnTo>
                    <a:pt x="3261515" y="47130"/>
                  </a:lnTo>
                  <a:lnTo>
                    <a:pt x="3267327" y="76346"/>
                  </a:lnTo>
                  <a:lnTo>
                    <a:pt x="3267314" y="336327"/>
                  </a:lnTo>
                  <a:close/>
                </a:path>
              </a:pathLst>
            </a:custGeom>
            <a:solidFill>
              <a:srgbClr val="005593"/>
            </a:solidFill>
          </p:spPr>
          <p:txBody>
            <a:bodyPr wrap="square" lIns="0" tIns="0" rIns="0" bIns="0" rtlCol="0"/>
            <a:lstStyle/>
            <a:p>
              <a:endParaRPr/>
            </a:p>
          </p:txBody>
        </p:sp>
        <p:sp>
          <p:nvSpPr>
            <p:cNvPr id="7" name="object 7"/>
            <p:cNvSpPr/>
            <p:nvPr/>
          </p:nvSpPr>
          <p:spPr>
            <a:xfrm>
              <a:off x="353699" y="685800"/>
              <a:ext cx="9084310" cy="0"/>
            </a:xfrm>
            <a:custGeom>
              <a:avLst/>
              <a:gdLst/>
              <a:ahLst/>
              <a:cxnLst/>
              <a:rect l="l" t="t" r="r" b="b"/>
              <a:pathLst>
                <a:path w="9084310">
                  <a:moveTo>
                    <a:pt x="0" y="0"/>
                  </a:moveTo>
                  <a:lnTo>
                    <a:pt x="9084299" y="0"/>
                  </a:lnTo>
                </a:path>
              </a:pathLst>
            </a:custGeom>
            <a:ln w="19049">
              <a:solidFill>
                <a:srgbClr val="058ECD"/>
              </a:solidFill>
            </a:ln>
          </p:spPr>
          <p:txBody>
            <a:bodyPr wrap="square" lIns="0" tIns="0" rIns="0" bIns="0" rtlCol="0"/>
            <a:lstStyle/>
            <a:p>
              <a:endParaRPr/>
            </a:p>
          </p:txBody>
        </p:sp>
      </p:grpSp>
      <p:sp>
        <p:nvSpPr>
          <p:cNvPr id="8" name="object 8"/>
          <p:cNvSpPr txBox="1"/>
          <p:nvPr/>
        </p:nvSpPr>
        <p:spPr>
          <a:xfrm>
            <a:off x="673100" y="1480638"/>
            <a:ext cx="7950834" cy="3119120"/>
          </a:xfrm>
          <a:prstGeom prst="rect">
            <a:avLst/>
          </a:prstGeom>
        </p:spPr>
        <p:txBody>
          <a:bodyPr vert="horz" wrap="square" lIns="0" tIns="12700" rIns="0" bIns="0" rtlCol="0">
            <a:spAutoFit/>
          </a:bodyPr>
          <a:lstStyle/>
          <a:p>
            <a:pPr marL="12700">
              <a:lnSpc>
                <a:spcPts val="3180"/>
              </a:lnSpc>
              <a:spcBef>
                <a:spcPts val="100"/>
              </a:spcBef>
            </a:pPr>
            <a:r>
              <a:rPr sz="2800" spc="-5" dirty="0">
                <a:solidFill>
                  <a:srgbClr val="F1C131"/>
                </a:solidFill>
                <a:latin typeface="Courier New"/>
                <a:cs typeface="Courier New"/>
              </a:rPr>
              <a:t>import</a:t>
            </a:r>
            <a:r>
              <a:rPr sz="2800" spc="-45" dirty="0">
                <a:solidFill>
                  <a:srgbClr val="F1C131"/>
                </a:solidFill>
                <a:latin typeface="Courier New"/>
                <a:cs typeface="Courier New"/>
              </a:rPr>
              <a:t> </a:t>
            </a:r>
            <a:r>
              <a:rPr sz="2800" spc="-5" dirty="0">
                <a:solidFill>
                  <a:srgbClr val="FFFFFF"/>
                </a:solidFill>
                <a:latin typeface="Courier New"/>
                <a:cs typeface="Courier New"/>
              </a:rPr>
              <a:t>nltk,</a:t>
            </a:r>
            <a:r>
              <a:rPr sz="2800" spc="-40" dirty="0">
                <a:solidFill>
                  <a:srgbClr val="FFFFFF"/>
                </a:solidFill>
                <a:latin typeface="Courier New"/>
                <a:cs typeface="Courier New"/>
              </a:rPr>
              <a:t> </a:t>
            </a:r>
            <a:r>
              <a:rPr sz="2800" spc="-5" dirty="0">
                <a:solidFill>
                  <a:srgbClr val="FFFFFF"/>
                </a:solidFill>
                <a:latin typeface="Courier New"/>
                <a:cs typeface="Courier New"/>
              </a:rPr>
              <a:t>random</a:t>
            </a:r>
            <a:endParaRPr sz="2800">
              <a:latin typeface="Courier New"/>
              <a:cs typeface="Courier New"/>
            </a:endParaRPr>
          </a:p>
          <a:p>
            <a:pPr marL="12700">
              <a:lnSpc>
                <a:spcPts val="3180"/>
              </a:lnSpc>
            </a:pPr>
            <a:r>
              <a:rPr sz="2800" spc="-5" dirty="0">
                <a:solidFill>
                  <a:srgbClr val="F1C131"/>
                </a:solidFill>
                <a:latin typeface="Courier New"/>
                <a:cs typeface="Courier New"/>
              </a:rPr>
              <a:t>from</a:t>
            </a:r>
            <a:r>
              <a:rPr sz="2800" spc="-30" dirty="0">
                <a:solidFill>
                  <a:srgbClr val="F1C131"/>
                </a:solidFill>
                <a:latin typeface="Courier New"/>
                <a:cs typeface="Courier New"/>
              </a:rPr>
              <a:t> </a:t>
            </a:r>
            <a:r>
              <a:rPr sz="2800" spc="-5" dirty="0">
                <a:solidFill>
                  <a:srgbClr val="FFFFFF"/>
                </a:solidFill>
                <a:latin typeface="Courier New"/>
                <a:cs typeface="Courier New"/>
              </a:rPr>
              <a:t>nltk.corpus</a:t>
            </a:r>
            <a:r>
              <a:rPr sz="2800" spc="-25" dirty="0">
                <a:solidFill>
                  <a:srgbClr val="FFFFFF"/>
                </a:solidFill>
                <a:latin typeface="Courier New"/>
                <a:cs typeface="Courier New"/>
              </a:rPr>
              <a:t> </a:t>
            </a:r>
            <a:r>
              <a:rPr sz="2800" spc="-5" dirty="0">
                <a:solidFill>
                  <a:srgbClr val="F1C131"/>
                </a:solidFill>
                <a:latin typeface="Courier New"/>
                <a:cs typeface="Courier New"/>
              </a:rPr>
              <a:t>import</a:t>
            </a:r>
            <a:r>
              <a:rPr sz="2800" spc="-30" dirty="0">
                <a:solidFill>
                  <a:srgbClr val="F1C131"/>
                </a:solidFill>
                <a:latin typeface="Courier New"/>
                <a:cs typeface="Courier New"/>
              </a:rPr>
              <a:t> </a:t>
            </a:r>
            <a:r>
              <a:rPr sz="2800" spc="-5" dirty="0">
                <a:solidFill>
                  <a:srgbClr val="FFFFFF"/>
                </a:solidFill>
                <a:latin typeface="Courier New"/>
                <a:cs typeface="Courier New"/>
              </a:rPr>
              <a:t>names</a:t>
            </a:r>
            <a:endParaRPr sz="2800">
              <a:latin typeface="Courier New"/>
              <a:cs typeface="Courier New"/>
            </a:endParaRPr>
          </a:p>
          <a:p>
            <a:pPr marL="683260" marR="3021965" indent="-670560">
              <a:lnSpc>
                <a:spcPts val="3000"/>
              </a:lnSpc>
              <a:spcBef>
                <a:spcPts val="3040"/>
              </a:spcBef>
            </a:pPr>
            <a:r>
              <a:rPr sz="2800" spc="-5" dirty="0">
                <a:solidFill>
                  <a:srgbClr val="F1C131"/>
                </a:solidFill>
                <a:latin typeface="Courier New"/>
                <a:cs typeface="Courier New"/>
              </a:rPr>
              <a:t>def </a:t>
            </a:r>
            <a:r>
              <a:rPr sz="2800" spc="-5" dirty="0">
                <a:solidFill>
                  <a:srgbClr val="B6D7A8"/>
                </a:solidFill>
                <a:latin typeface="Courier New"/>
                <a:cs typeface="Courier New"/>
              </a:rPr>
              <a:t>atributos</a:t>
            </a:r>
            <a:r>
              <a:rPr sz="2800" spc="-5" dirty="0">
                <a:solidFill>
                  <a:srgbClr val="FFFFFF"/>
                </a:solidFill>
                <a:latin typeface="Courier New"/>
                <a:cs typeface="Courier New"/>
              </a:rPr>
              <a:t>(palabra): </a:t>
            </a:r>
            <a:r>
              <a:rPr sz="2800" spc="-1670" dirty="0">
                <a:solidFill>
                  <a:srgbClr val="FFFFFF"/>
                </a:solidFill>
                <a:latin typeface="Courier New"/>
                <a:cs typeface="Courier New"/>
              </a:rPr>
              <a:t> </a:t>
            </a:r>
            <a:r>
              <a:rPr sz="2800" spc="-5" dirty="0">
                <a:solidFill>
                  <a:srgbClr val="E06666"/>
                </a:solidFill>
                <a:latin typeface="Courier New"/>
                <a:cs typeface="Courier New"/>
              </a:rPr>
              <a:t>’???’</a:t>
            </a:r>
            <a:endParaRPr sz="2800">
              <a:latin typeface="Courier New"/>
              <a:cs typeface="Courier New"/>
            </a:endParaRPr>
          </a:p>
          <a:p>
            <a:pPr marL="469900">
              <a:lnSpc>
                <a:spcPts val="2960"/>
              </a:lnSpc>
            </a:pPr>
            <a:r>
              <a:rPr sz="2800" spc="-5" dirty="0">
                <a:solidFill>
                  <a:srgbClr val="F1C131"/>
                </a:solidFill>
                <a:latin typeface="Courier New"/>
                <a:cs typeface="Courier New"/>
              </a:rPr>
              <a:t>return</a:t>
            </a:r>
            <a:r>
              <a:rPr sz="2800" spc="-25" dirty="0">
                <a:solidFill>
                  <a:srgbClr val="F1C131"/>
                </a:solidFill>
                <a:latin typeface="Courier New"/>
                <a:cs typeface="Courier New"/>
              </a:rPr>
              <a:t> </a:t>
            </a:r>
            <a:r>
              <a:rPr sz="2800" spc="-5" dirty="0">
                <a:solidFill>
                  <a:srgbClr val="FFFFFF"/>
                </a:solidFill>
                <a:latin typeface="Courier New"/>
                <a:cs typeface="Courier New"/>
              </a:rPr>
              <a:t>{</a:t>
            </a:r>
            <a:r>
              <a:rPr sz="2800" spc="-5" dirty="0">
                <a:solidFill>
                  <a:srgbClr val="E06666"/>
                </a:solidFill>
                <a:latin typeface="Courier New"/>
                <a:cs typeface="Courier New"/>
              </a:rPr>
              <a:t>‘atr_1’</a:t>
            </a:r>
            <a:r>
              <a:rPr sz="2800" spc="-5" dirty="0">
                <a:solidFill>
                  <a:srgbClr val="FFFFFF"/>
                </a:solidFill>
                <a:latin typeface="Courier New"/>
                <a:cs typeface="Courier New"/>
              </a:rPr>
              <a:t>:</a:t>
            </a:r>
            <a:r>
              <a:rPr sz="2800" spc="-20" dirty="0">
                <a:solidFill>
                  <a:srgbClr val="FFFFFF"/>
                </a:solidFill>
                <a:latin typeface="Courier New"/>
                <a:cs typeface="Courier New"/>
              </a:rPr>
              <a:t> </a:t>
            </a:r>
            <a:r>
              <a:rPr sz="2800" spc="-5" dirty="0">
                <a:solidFill>
                  <a:srgbClr val="FFFFFF"/>
                </a:solidFill>
                <a:latin typeface="Courier New"/>
                <a:cs typeface="Courier New"/>
              </a:rPr>
              <a:t>?,</a:t>
            </a:r>
            <a:r>
              <a:rPr sz="2800" spc="-5" dirty="0">
                <a:solidFill>
                  <a:srgbClr val="E06666"/>
                </a:solidFill>
                <a:latin typeface="Courier New"/>
                <a:cs typeface="Courier New"/>
              </a:rPr>
              <a:t>‘atr_2’</a:t>
            </a:r>
            <a:r>
              <a:rPr sz="2800" spc="-5" dirty="0">
                <a:solidFill>
                  <a:srgbClr val="FFFFFF"/>
                </a:solidFill>
                <a:latin typeface="Courier New"/>
                <a:cs typeface="Courier New"/>
              </a:rPr>
              <a:t>:</a:t>
            </a:r>
            <a:r>
              <a:rPr sz="2800" spc="-20" dirty="0">
                <a:solidFill>
                  <a:srgbClr val="FFFFFF"/>
                </a:solidFill>
                <a:latin typeface="Courier New"/>
                <a:cs typeface="Courier New"/>
              </a:rPr>
              <a:t> </a:t>
            </a:r>
            <a:r>
              <a:rPr sz="2800" spc="-5" dirty="0">
                <a:solidFill>
                  <a:srgbClr val="FFFFFF"/>
                </a:solidFill>
                <a:latin typeface="Courier New"/>
                <a:cs typeface="Courier New"/>
              </a:rPr>
              <a:t>?,</a:t>
            </a:r>
            <a:r>
              <a:rPr sz="2800" spc="-20" dirty="0">
                <a:solidFill>
                  <a:srgbClr val="FFFFFF"/>
                </a:solidFill>
                <a:latin typeface="Courier New"/>
                <a:cs typeface="Courier New"/>
              </a:rPr>
              <a:t> </a:t>
            </a:r>
            <a:r>
              <a:rPr sz="2800" spc="-5" dirty="0">
                <a:solidFill>
                  <a:srgbClr val="FFFFFF"/>
                </a:solidFill>
                <a:latin typeface="Courier New"/>
                <a:cs typeface="Courier New"/>
              </a:rPr>
              <a:t>...}</a:t>
            </a:r>
            <a:endParaRPr sz="2800">
              <a:latin typeface="Courier New"/>
              <a:cs typeface="Courier New"/>
            </a:endParaRPr>
          </a:p>
          <a:p>
            <a:pPr marL="12700">
              <a:lnSpc>
                <a:spcPct val="100000"/>
              </a:lnSpc>
              <a:spcBef>
                <a:spcPts val="2640"/>
              </a:spcBef>
            </a:pPr>
            <a:r>
              <a:rPr sz="2800" spc="-5" dirty="0">
                <a:solidFill>
                  <a:srgbClr val="FFFFFF"/>
                </a:solidFill>
                <a:latin typeface="Courier New"/>
                <a:cs typeface="Courier New"/>
              </a:rPr>
              <a:t>...</a:t>
            </a:r>
            <a:endParaRPr sz="2800">
              <a:latin typeface="Courier New"/>
              <a:cs typeface="Courier New"/>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0D0B5AB-AB3B-4C7A-AD4E-EF3120A425D9}"/>
              </a:ext>
            </a:extLst>
          </p:cNvPr>
          <p:cNvSpPr txBox="1"/>
          <p:nvPr/>
        </p:nvSpPr>
        <p:spPr>
          <a:xfrm>
            <a:off x="171450" y="241300"/>
            <a:ext cx="9448800" cy="1754326"/>
          </a:xfrm>
          <a:prstGeom prst="rect">
            <a:avLst/>
          </a:prstGeom>
          <a:noFill/>
        </p:spPr>
        <p:txBody>
          <a:bodyPr wrap="square">
            <a:spAutoFit/>
          </a:bodyPr>
          <a:lstStyle/>
          <a:p>
            <a:pPr algn="just"/>
            <a:r>
              <a:rPr lang="es-ES" dirty="0"/>
              <a:t>Esta función recibe una palabra pero aun no tenemos determinado que realizara, y el resultado será un diccionario con n atributos para ganar mas precisión.</a:t>
            </a:r>
          </a:p>
          <a:p>
            <a:pPr algn="just"/>
            <a:endParaRPr lang="es-ES" dirty="0"/>
          </a:p>
          <a:p>
            <a:pPr algn="just"/>
            <a:r>
              <a:rPr lang="es-ES" b="1" dirty="0"/>
              <a:t>Segundo Ejercicio</a:t>
            </a:r>
          </a:p>
          <a:p>
            <a:pPr algn="just"/>
            <a:r>
              <a:rPr lang="es-ES" dirty="0"/>
              <a:t>El segundo ejercicio será clasificar documentos que representan emails y las categorías de clasificación será si el correo es spam o no lo es.</a:t>
            </a:r>
            <a:endParaRPr lang="es-ES_tradnl" dirty="0"/>
          </a:p>
        </p:txBody>
      </p:sp>
    </p:spTree>
    <p:extLst>
      <p:ext uri="{BB962C8B-B14F-4D97-AF65-F5344CB8AC3E}">
        <p14:creationId xmlns:p14="http://schemas.microsoft.com/office/powerpoint/2010/main" val="38559609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723" y="3509820"/>
            <a:ext cx="2701925" cy="365760"/>
          </a:xfrm>
          <a:prstGeom prst="rect">
            <a:avLst/>
          </a:prstGeom>
        </p:spPr>
        <p:txBody>
          <a:bodyPr vert="horz" wrap="square" lIns="0" tIns="0" rIns="0" bIns="0" rtlCol="0">
            <a:spAutoFit/>
          </a:bodyPr>
          <a:lstStyle/>
          <a:p>
            <a:pPr>
              <a:lnSpc>
                <a:spcPts val="2850"/>
              </a:lnSpc>
            </a:pPr>
            <a:r>
              <a:rPr sz="2400" spc="10" dirty="0">
                <a:solidFill>
                  <a:srgbClr val="B7B7B7"/>
                </a:solidFill>
                <a:latin typeface="Tahoma"/>
                <a:cs typeface="Tahoma"/>
              </a:rPr>
              <a:t>Espacio</a:t>
            </a:r>
            <a:r>
              <a:rPr sz="2400" spc="-290" dirty="0">
                <a:solidFill>
                  <a:srgbClr val="B7B7B7"/>
                </a:solidFill>
                <a:latin typeface="Tahoma"/>
                <a:cs typeface="Tahoma"/>
              </a:rPr>
              <a:t> </a:t>
            </a:r>
            <a:r>
              <a:rPr sz="2400" spc="20" dirty="0">
                <a:solidFill>
                  <a:srgbClr val="B7B7B7"/>
                </a:solidFill>
                <a:latin typeface="Tahoma"/>
                <a:cs typeface="Tahoma"/>
              </a:rPr>
              <a:t>pa</a:t>
            </a:r>
            <a:r>
              <a:rPr sz="2400" spc="-40" dirty="0">
                <a:solidFill>
                  <a:srgbClr val="B7B7B7"/>
                </a:solidFill>
                <a:latin typeface="Tahoma"/>
                <a:cs typeface="Tahoma"/>
              </a:rPr>
              <a:t>r</a:t>
            </a:r>
            <a:r>
              <a:rPr sz="2400" spc="-45" dirty="0">
                <a:solidFill>
                  <a:srgbClr val="B7B7B7"/>
                </a:solidFill>
                <a:latin typeface="Tahoma"/>
                <a:cs typeface="Tahoma"/>
              </a:rPr>
              <a:t>a</a:t>
            </a:r>
            <a:r>
              <a:rPr sz="2400" spc="-290" dirty="0">
                <a:solidFill>
                  <a:srgbClr val="B7B7B7"/>
                </a:solidFill>
                <a:latin typeface="Tahoma"/>
                <a:cs typeface="Tahoma"/>
              </a:rPr>
              <a:t> </a:t>
            </a:r>
            <a:r>
              <a:rPr sz="2400" spc="-25" dirty="0">
                <a:solidFill>
                  <a:srgbClr val="B7B7B7"/>
                </a:solidFill>
                <a:latin typeface="Tahoma"/>
                <a:cs typeface="Tahoma"/>
              </a:rPr>
              <a:t>imagen</a:t>
            </a:r>
            <a:endParaRPr sz="2400">
              <a:latin typeface="Tahoma"/>
              <a:cs typeface="Tahoma"/>
            </a:endParaRPr>
          </a:p>
        </p:txBody>
      </p:sp>
      <p:sp>
        <p:nvSpPr>
          <p:cNvPr id="3" name="object 3"/>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pic>
        <p:nvPicPr>
          <p:cNvPr id="4" name="object 4"/>
          <p:cNvPicPr/>
          <p:nvPr/>
        </p:nvPicPr>
        <p:blipFill>
          <a:blip r:embed="rId2" cstate="print"/>
          <a:stretch>
            <a:fillRect/>
          </a:stretch>
        </p:blipFill>
        <p:spPr>
          <a:xfrm>
            <a:off x="5105400" y="0"/>
            <a:ext cx="4686299" cy="7340600"/>
          </a:xfrm>
          <a:prstGeom prst="rect">
            <a:avLst/>
          </a:prstGeom>
        </p:spPr>
      </p:pic>
      <p:sp>
        <p:nvSpPr>
          <p:cNvPr id="5" name="object 5"/>
          <p:cNvSpPr txBox="1"/>
          <p:nvPr/>
        </p:nvSpPr>
        <p:spPr>
          <a:xfrm>
            <a:off x="1072175" y="773643"/>
            <a:ext cx="2751455" cy="1128395"/>
          </a:xfrm>
          <a:prstGeom prst="rect">
            <a:avLst/>
          </a:prstGeom>
        </p:spPr>
        <p:txBody>
          <a:bodyPr vert="horz" wrap="square" lIns="0" tIns="75565" rIns="0" bIns="0" rtlCol="0">
            <a:spAutoFit/>
          </a:bodyPr>
          <a:lstStyle/>
          <a:p>
            <a:pPr marL="12700" marR="5080">
              <a:lnSpc>
                <a:spcPts val="4130"/>
              </a:lnSpc>
              <a:spcBef>
                <a:spcPts val="595"/>
              </a:spcBef>
            </a:pPr>
            <a:r>
              <a:rPr sz="3800" b="1" spc="-190" dirty="0">
                <a:latin typeface="Tahoma"/>
                <a:cs typeface="Tahoma"/>
              </a:rPr>
              <a:t>Clasiﬁcación  </a:t>
            </a:r>
            <a:r>
              <a:rPr sz="3800" b="1" spc="-229" dirty="0">
                <a:latin typeface="Tahoma"/>
                <a:cs typeface="Tahoma"/>
              </a:rPr>
              <a:t>de</a:t>
            </a:r>
            <a:r>
              <a:rPr sz="3800" b="1" spc="-380" dirty="0">
                <a:latin typeface="Tahoma"/>
                <a:cs typeface="Tahoma"/>
              </a:rPr>
              <a:t> </a:t>
            </a:r>
            <a:r>
              <a:rPr sz="3800" b="1" spc="-250" dirty="0">
                <a:latin typeface="Tahoma"/>
                <a:cs typeface="Tahoma"/>
              </a:rPr>
              <a:t>emails</a:t>
            </a:r>
            <a:endParaRPr sz="3800">
              <a:latin typeface="Tahoma"/>
              <a:cs typeface="Tahoma"/>
            </a:endParaRPr>
          </a:p>
        </p:txBody>
      </p:sp>
      <p:sp>
        <p:nvSpPr>
          <p:cNvPr id="6" name="object 6"/>
          <p:cNvSpPr txBox="1"/>
          <p:nvPr/>
        </p:nvSpPr>
        <p:spPr>
          <a:xfrm>
            <a:off x="673100" y="3404385"/>
            <a:ext cx="2584450" cy="482600"/>
          </a:xfrm>
          <a:prstGeom prst="rect">
            <a:avLst/>
          </a:prstGeom>
        </p:spPr>
        <p:txBody>
          <a:bodyPr vert="horz" wrap="square" lIns="0" tIns="12700" rIns="0" bIns="0" rtlCol="0">
            <a:spAutoFit/>
          </a:bodyPr>
          <a:lstStyle/>
          <a:p>
            <a:pPr marL="12700">
              <a:lnSpc>
                <a:spcPct val="100000"/>
              </a:lnSpc>
              <a:spcBef>
                <a:spcPts val="100"/>
              </a:spcBef>
            </a:pPr>
            <a:r>
              <a:rPr sz="3000" spc="130" dirty="0">
                <a:latin typeface="Tahoma"/>
                <a:cs typeface="Tahoma"/>
              </a:rPr>
              <a:t>P</a:t>
            </a:r>
            <a:r>
              <a:rPr sz="3000" spc="80" dirty="0">
                <a:latin typeface="Tahoma"/>
                <a:cs typeface="Tahoma"/>
              </a:rPr>
              <a:t>or</a:t>
            </a:r>
            <a:r>
              <a:rPr sz="3000" spc="-360" dirty="0">
                <a:latin typeface="Tahoma"/>
                <a:cs typeface="Tahoma"/>
              </a:rPr>
              <a:t> </a:t>
            </a:r>
            <a:r>
              <a:rPr sz="3000" spc="15" dirty="0">
                <a:latin typeface="Tahoma"/>
                <a:cs typeface="Tahoma"/>
              </a:rPr>
              <a:t>documento</a:t>
            </a:r>
            <a:endParaRPr sz="3000">
              <a:latin typeface="Tahoma"/>
              <a:cs typeface="Tahom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723" y="3509820"/>
            <a:ext cx="2701925" cy="365760"/>
          </a:xfrm>
          <a:prstGeom prst="rect">
            <a:avLst/>
          </a:prstGeom>
        </p:spPr>
        <p:txBody>
          <a:bodyPr vert="horz" wrap="square" lIns="0" tIns="0" rIns="0" bIns="0" rtlCol="0">
            <a:spAutoFit/>
          </a:bodyPr>
          <a:lstStyle/>
          <a:p>
            <a:pPr>
              <a:lnSpc>
                <a:spcPts val="2850"/>
              </a:lnSpc>
            </a:pPr>
            <a:r>
              <a:rPr sz="2400" spc="10" dirty="0">
                <a:solidFill>
                  <a:srgbClr val="B7B7B7"/>
                </a:solidFill>
                <a:latin typeface="Tahoma"/>
                <a:cs typeface="Tahoma"/>
              </a:rPr>
              <a:t>Espacio</a:t>
            </a:r>
            <a:r>
              <a:rPr sz="2400" spc="-290" dirty="0">
                <a:solidFill>
                  <a:srgbClr val="B7B7B7"/>
                </a:solidFill>
                <a:latin typeface="Tahoma"/>
                <a:cs typeface="Tahoma"/>
              </a:rPr>
              <a:t> </a:t>
            </a:r>
            <a:r>
              <a:rPr sz="2400" spc="20" dirty="0">
                <a:solidFill>
                  <a:srgbClr val="B7B7B7"/>
                </a:solidFill>
                <a:latin typeface="Tahoma"/>
                <a:cs typeface="Tahoma"/>
              </a:rPr>
              <a:t>pa</a:t>
            </a:r>
            <a:r>
              <a:rPr sz="2400" spc="-40" dirty="0">
                <a:solidFill>
                  <a:srgbClr val="B7B7B7"/>
                </a:solidFill>
                <a:latin typeface="Tahoma"/>
                <a:cs typeface="Tahoma"/>
              </a:rPr>
              <a:t>r</a:t>
            </a:r>
            <a:r>
              <a:rPr sz="2400" spc="-45" dirty="0">
                <a:solidFill>
                  <a:srgbClr val="B7B7B7"/>
                </a:solidFill>
                <a:latin typeface="Tahoma"/>
                <a:cs typeface="Tahoma"/>
              </a:rPr>
              <a:t>a</a:t>
            </a:r>
            <a:r>
              <a:rPr sz="2400" spc="-290" dirty="0">
                <a:solidFill>
                  <a:srgbClr val="B7B7B7"/>
                </a:solidFill>
                <a:latin typeface="Tahoma"/>
                <a:cs typeface="Tahoma"/>
              </a:rPr>
              <a:t> </a:t>
            </a:r>
            <a:r>
              <a:rPr sz="2400" spc="-25" dirty="0">
                <a:solidFill>
                  <a:srgbClr val="B7B7B7"/>
                </a:solidFill>
                <a:latin typeface="Tahoma"/>
                <a:cs typeface="Tahoma"/>
              </a:rPr>
              <a:t>imagen</a:t>
            </a:r>
            <a:endParaRPr sz="2400">
              <a:latin typeface="Tahoma"/>
              <a:cs typeface="Tahoma"/>
            </a:endParaRPr>
          </a:p>
        </p:txBody>
      </p:sp>
      <p:pic>
        <p:nvPicPr>
          <p:cNvPr id="3" name="object 3"/>
          <p:cNvPicPr/>
          <p:nvPr/>
        </p:nvPicPr>
        <p:blipFill>
          <a:blip r:embed="rId2" cstate="print"/>
          <a:stretch>
            <a:fillRect/>
          </a:stretch>
        </p:blipFill>
        <p:spPr>
          <a:xfrm>
            <a:off x="5105400" y="0"/>
            <a:ext cx="4686299" cy="7340600"/>
          </a:xfrm>
          <a:prstGeom prst="rect">
            <a:avLst/>
          </a:prstGeom>
        </p:spPr>
      </p:pic>
      <p:sp>
        <p:nvSpPr>
          <p:cNvPr id="4" name="object 4"/>
          <p:cNvSpPr/>
          <p:nvPr/>
        </p:nvSpPr>
        <p:spPr>
          <a:xfrm>
            <a:off x="685800" y="685800"/>
            <a:ext cx="156845" cy="1256030"/>
          </a:xfrm>
          <a:custGeom>
            <a:avLst/>
            <a:gdLst/>
            <a:ahLst/>
            <a:cxnLst/>
            <a:rect l="l" t="t" r="r" b="b"/>
            <a:pathLst>
              <a:path w="156844" h="1256030">
                <a:moveTo>
                  <a:pt x="156599" y="1255499"/>
                </a:moveTo>
                <a:lnTo>
                  <a:pt x="0" y="1255499"/>
                </a:lnTo>
                <a:lnTo>
                  <a:pt x="0" y="0"/>
                </a:lnTo>
                <a:lnTo>
                  <a:pt x="156599" y="0"/>
                </a:lnTo>
                <a:lnTo>
                  <a:pt x="156599" y="1255499"/>
                </a:lnTo>
                <a:close/>
              </a:path>
            </a:pathLst>
          </a:custGeom>
          <a:solidFill>
            <a:srgbClr val="058ECD"/>
          </a:solidFill>
        </p:spPr>
        <p:txBody>
          <a:bodyPr wrap="square" lIns="0" tIns="0" rIns="0" bIns="0" rtlCol="0"/>
          <a:lstStyle/>
          <a:p>
            <a:endParaRPr/>
          </a:p>
        </p:txBody>
      </p:sp>
      <p:sp>
        <p:nvSpPr>
          <p:cNvPr id="5" name="object 5"/>
          <p:cNvSpPr txBox="1"/>
          <p:nvPr/>
        </p:nvSpPr>
        <p:spPr>
          <a:xfrm>
            <a:off x="1072175" y="1035580"/>
            <a:ext cx="1306830" cy="604520"/>
          </a:xfrm>
          <a:prstGeom prst="rect">
            <a:avLst/>
          </a:prstGeom>
        </p:spPr>
        <p:txBody>
          <a:bodyPr vert="horz" wrap="square" lIns="0" tIns="12700" rIns="0" bIns="0" rtlCol="0">
            <a:spAutoFit/>
          </a:bodyPr>
          <a:lstStyle/>
          <a:p>
            <a:pPr marL="12700">
              <a:lnSpc>
                <a:spcPct val="100000"/>
              </a:lnSpc>
              <a:spcBef>
                <a:spcPts val="100"/>
              </a:spcBef>
            </a:pPr>
            <a:r>
              <a:rPr sz="3800" b="1" spc="-35" dirty="0">
                <a:latin typeface="Tahoma"/>
                <a:cs typeface="Tahoma"/>
              </a:rPr>
              <a:t>¡Alto!</a:t>
            </a:r>
            <a:endParaRPr sz="3800">
              <a:latin typeface="Tahoma"/>
              <a:cs typeface="Tahoma"/>
            </a:endParaRPr>
          </a:p>
        </p:txBody>
      </p:sp>
      <p:sp>
        <p:nvSpPr>
          <p:cNvPr id="6" name="object 6"/>
          <p:cNvSpPr txBox="1"/>
          <p:nvPr/>
        </p:nvSpPr>
        <p:spPr>
          <a:xfrm>
            <a:off x="673100" y="3404385"/>
            <a:ext cx="3749040" cy="482600"/>
          </a:xfrm>
          <a:prstGeom prst="rect">
            <a:avLst/>
          </a:prstGeom>
        </p:spPr>
        <p:txBody>
          <a:bodyPr vert="horz" wrap="square" lIns="0" tIns="12700" rIns="0" bIns="0" rtlCol="0">
            <a:spAutoFit/>
          </a:bodyPr>
          <a:lstStyle/>
          <a:p>
            <a:pPr marL="12700">
              <a:lnSpc>
                <a:spcPct val="100000"/>
              </a:lnSpc>
              <a:spcBef>
                <a:spcPts val="100"/>
              </a:spcBef>
            </a:pPr>
            <a:r>
              <a:rPr sz="3000" spc="40" dirty="0">
                <a:latin typeface="Tahoma"/>
                <a:cs typeface="Tahoma"/>
              </a:rPr>
              <a:t>Hasta</a:t>
            </a:r>
            <a:r>
              <a:rPr sz="3000" spc="-360" dirty="0">
                <a:latin typeface="Tahoma"/>
                <a:cs typeface="Tahoma"/>
              </a:rPr>
              <a:t> </a:t>
            </a:r>
            <a:r>
              <a:rPr sz="3000" spc="35" dirty="0">
                <a:latin typeface="Tahoma"/>
                <a:cs typeface="Tahoma"/>
              </a:rPr>
              <a:t>el</a:t>
            </a:r>
            <a:r>
              <a:rPr sz="3000" spc="-360" dirty="0">
                <a:latin typeface="Tahoma"/>
                <a:cs typeface="Tahoma"/>
              </a:rPr>
              <a:t> </a:t>
            </a:r>
            <a:r>
              <a:rPr sz="3000" spc="30" dirty="0">
                <a:latin typeface="Tahoma"/>
                <a:cs typeface="Tahoma"/>
              </a:rPr>
              <a:t>ﬁnal</a:t>
            </a:r>
            <a:r>
              <a:rPr sz="3000" spc="-360" dirty="0">
                <a:latin typeface="Tahoma"/>
                <a:cs typeface="Tahoma"/>
              </a:rPr>
              <a:t> </a:t>
            </a:r>
            <a:r>
              <a:rPr sz="3000" spc="30" dirty="0">
                <a:latin typeface="Tahoma"/>
                <a:cs typeface="Tahoma"/>
              </a:rPr>
              <a:t>del</a:t>
            </a:r>
            <a:r>
              <a:rPr sz="3000" spc="-360" dirty="0">
                <a:latin typeface="Tahoma"/>
                <a:cs typeface="Tahoma"/>
              </a:rPr>
              <a:t> </a:t>
            </a:r>
            <a:r>
              <a:rPr sz="3000" spc="25" dirty="0">
                <a:latin typeface="Tahoma"/>
                <a:cs typeface="Tahoma"/>
              </a:rPr>
              <a:t>curso</a:t>
            </a:r>
            <a:endParaRPr sz="300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1445</TotalTime>
  <Words>5631</Words>
  <Application>Microsoft Office PowerPoint</Application>
  <PresentationFormat>Personalizado</PresentationFormat>
  <Paragraphs>405</Paragraphs>
  <Slides>128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128</vt:i4>
      </vt:variant>
    </vt:vector>
  </HeadingPairs>
  <TitlesOfParts>
    <vt:vector size="135" baseType="lpstr">
      <vt:lpstr>Arial</vt:lpstr>
      <vt:lpstr>Arial MT</vt:lpstr>
      <vt:lpstr>Calibri</vt:lpstr>
      <vt:lpstr>Courier New</vt:lpstr>
      <vt:lpstr>Microsoft Sans Serif</vt:lpstr>
      <vt:lpstr>Tahoma</vt:lpstr>
      <vt:lpstr>Office Theme</vt:lpstr>
      <vt:lpstr>Curso de</vt:lpstr>
      <vt:lpstr>Presentación de PowerPoint</vt:lpstr>
      <vt:lpstr>¿Por qué es tan difícil?</vt:lpstr>
      <vt:lpstr>Presentación de PowerPoint</vt:lpstr>
      <vt:lpstr>Presentación de PowerPoint</vt:lpstr>
      <vt:lpstr>adjetivo</vt:lpstr>
      <vt:lpstr>Ambigüedades del lenguaje</vt:lpstr>
      <vt:lpstr>Ambigüedades del lenguaje</vt:lpstr>
      <vt:lpstr>Ambigüedades del lenguaje</vt:lpstr>
      <vt:lpstr>Ambigüedades del lenguaje</vt:lpstr>
      <vt:lpstr>Ambigüedades del lenguaje</vt:lpstr>
      <vt:lpstr>Etiquetado de palabras</vt:lpstr>
      <vt:lpstr>Aplicaciones</vt:lpstr>
      <vt:lpstr>Aplicaciones</vt:lpstr>
      <vt:lpstr>Roadmap del contenido</vt:lpstr>
      <vt:lpstr>Presentación de PowerPoint</vt:lpstr>
      <vt:lpstr>Presentación de PowerPoint</vt:lpstr>
      <vt:lpstr>Presentación de PowerPoint</vt:lpstr>
      <vt:lpstr>tokenizer</vt:lpstr>
      <vt:lpstr>Tokenizador: ¿Punkt?</vt:lpstr>
      <vt:lpstr>Etiquetador: ¿Averaged  Perceptron Tagger?</vt:lpstr>
      <vt:lpstr>Escalera de modelos</vt:lpstr>
      <vt:lpstr>Modelos Markovianos  Latentes</vt:lpstr>
      <vt:lpstr>Modelos Markovianos  Latentes</vt:lpstr>
      <vt:lpstr>Modelos Markovianos  Latentes</vt:lpstr>
      <vt:lpstr>Modelos Markovianos  Latentes</vt:lpstr>
      <vt:lpstr>Presentación de PowerPoint</vt:lpstr>
      <vt:lpstr>Presentación de PowerPoint</vt:lpstr>
      <vt:lpstr>Modelos Markovianos  Latentes</vt:lpstr>
      <vt:lpstr>Presentación de PowerPoint</vt:lpstr>
      <vt:lpstr>Presentación de PowerPoint</vt:lpstr>
      <vt:lpstr>Presentación de PowerPoint</vt:lpstr>
      <vt:lpstr>Presentación de PowerPoint</vt:lpstr>
      <vt:lpstr>Presentación de PowerPoint</vt:lpstr>
      <vt:lpstr>Modelos Markovianos  Latentes</vt:lpstr>
      <vt:lpstr>Presentación de PowerPoint</vt:lpstr>
      <vt:lpstr>Modelos Markovianos  Latentes</vt:lpstr>
      <vt:lpstr>Modelos Markovianos  Latentes</vt:lpstr>
      <vt:lpstr>Modelos Markovianos  Latentes</vt:lpstr>
      <vt:lpstr>Presentación de PowerPoint</vt:lpstr>
      <vt:lpstr>Presentación de PowerPoint</vt:lpstr>
      <vt:lpstr>Presentación de PowerPoint</vt:lpstr>
      <vt:lpstr>Presentación de PowerPoint</vt:lpstr>
      <vt:lpstr>Presentación de PowerPoint</vt:lpstr>
      <vt:lpstr>¿Que signiﬁca entrenar  un HMM?</vt:lpstr>
      <vt:lpstr>Presentación de PowerPoint</vt:lpstr>
      <vt:lpstr>Presentación de PowerPoint</vt:lpstr>
      <vt:lpstr>Etiquetado con HMM</vt:lpstr>
      <vt:lpstr>Presentación de PowerPoint</vt:lpstr>
      <vt:lpstr>Etiquetado con HMM</vt:lpstr>
      <vt:lpstr>Decodiﬁcación de Viterbi</vt:lpstr>
      <vt:lpstr>Decodiﬁcación de Viterbi</vt:lpstr>
      <vt:lpstr>Decodiﬁcación de Viterbi</vt:lpstr>
      <vt:lpstr>Decodiﬁcación de Viterbi</vt:lpstr>
      <vt:lpstr>Decodiﬁcación de Viterbi</vt:lpstr>
      <vt:lpstr>Decodiﬁcación de Viterbi</vt:lpstr>
      <vt:lpstr>Presentación de PowerPoint</vt:lpstr>
      <vt:lpstr>Presentación de PowerPoint</vt:lpstr>
      <vt:lpstr>Presentación de PowerPoint</vt:lpstr>
      <vt:lpstr>Presentación de PowerPoint</vt:lpstr>
      <vt:lpstr>Presentación de PowerPoint</vt:lpstr>
      <vt:lpstr>[C10] Cálculo de las  probabilidades de  Viterbi</vt:lpstr>
      <vt:lpstr>Decodiﬁcación de Viterbi</vt:lpstr>
      <vt:lpstr>Presentación de PowerPoint</vt:lpstr>
      <vt:lpstr>Decodiﬁcación de Viterbi</vt:lpstr>
      <vt:lpstr>Presentación de PowerPoint</vt:lpstr>
      <vt:lpstr>[C14] Modelos  Markovianos de  Máxima Entropía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Decodiﬁcación de Viterbi</vt:lpstr>
      <vt:lpstr>Presentación de PowerPoint</vt:lpstr>
      <vt:lpstr>Presentación de PowerPoint</vt:lpstr>
      <vt:lpstr>Presentación de PowerPoint</vt:lpstr>
      <vt:lpstr>Presentación de PowerPoint</vt:lpstr>
      <vt:lpstr>Vamos a un notebook en  Google Colab ...</vt:lpstr>
      <vt:lpstr>Presentación de PowerPoint</vt:lpstr>
      <vt:lpstr>[C17] El problema  general de la  clasiﬁcación de texto</vt:lpstr>
      <vt:lpstr>Clasiﬁcación:  ML supervisado</vt:lpstr>
      <vt:lpstr>Técnicas de clasiﬁcación</vt:lpstr>
      <vt:lpstr>Clasiﬁcación de palabras</vt:lpstr>
      <vt:lpstr>Clasiﬁcación de documentos</vt:lpstr>
      <vt:lpstr>Presentación de PowerPoint</vt:lpstr>
      <vt:lpstr>[C18] Tareas de  clasiﬁcación con  NLTK</vt:lpstr>
      <vt:lpstr>Presentación de PowerPoint</vt:lpstr>
      <vt:lpstr>Presentación de PowerPoint</vt:lpstr>
      <vt:lpstr>Presentación de PowerPoint</vt:lpstr>
      <vt:lpstr>Presentación de PowerPoint</vt:lpstr>
      <vt:lpstr>Ingeniería de atributos</vt:lpstr>
      <vt:lpstr>Presentación de PowerPoint</vt:lpstr>
      <vt:lpstr>Presentación de PowerPoint</vt:lpstr>
      <vt:lpstr>Presentación de PowerPoint</vt:lpstr>
      <vt:lpstr>Presentación de PowerPoint</vt:lpstr>
      <vt:lpstr>Presentación de PowerPoint</vt:lpstr>
      <vt:lpstr>Presentación de PowerPoint</vt:lpstr>
      <vt:lpstr>NB: clasiﬁcador probabilístico</vt:lpstr>
      <vt:lpstr>NB: clasiﬁcador probabilístico</vt:lpstr>
      <vt:lpstr>NB: clasiﬁcador probabilístico</vt:lpstr>
      <vt:lpstr>Presentación de PowerPoint</vt:lpstr>
      <vt:lpstr>Presentación de PowerPoint</vt:lpstr>
      <vt:lpstr>Presentación de PowerPoint</vt:lpstr>
      <vt:lpstr>Presentación de PowerPoint</vt:lpstr>
      <vt:lpstr>Presentación de PowerPoint</vt:lpstr>
      <vt:lpstr>[C23] Naive Bayes en  python: construcción  del modelo</vt:lpstr>
      <vt:lpstr>NB: clasiﬁcador probabilístico</vt:lpstr>
      <vt:lpstr>Vamos a un notebook en  Google Colab ...</vt:lpstr>
      <vt:lpstr>Presentación de PowerPoint</vt:lpstr>
      <vt:lpstr>[C25] Métricas para  algoritmos de  clasiﬁcación</vt:lpstr>
      <vt:lpstr>Accuracy</vt:lpstr>
      <vt:lpstr>Presentación de PowerPoint</vt:lpstr>
      <vt:lpstr>Precision</vt:lpstr>
      <vt:lpstr>Presentación de PowerPoint</vt:lpstr>
      <vt:lpstr>Recall</vt:lpstr>
      <vt:lpstr>Presentación de PowerPoint</vt:lpstr>
      <vt:lpstr>Vamos a un notebook en  Google Colab ...</vt:lpstr>
      <vt:lpstr>Presentación de PowerPoint</vt:lpstr>
      <vt:lpstr>Presentación de PowerPoint</vt:lpstr>
      <vt:lpstr>Presentación de PowerPoint</vt:lpstr>
      <vt:lpstr>Presentación de PowerPoint</vt:lpstr>
      <vt:lpstr>Clasiﬁcación de  sentimiento</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dc:title>
  <cp:lastModifiedBy>sumit kumar</cp:lastModifiedBy>
  <cp:revision>10</cp:revision>
  <dcterms:created xsi:type="dcterms:W3CDTF">2021-08-19T10:12:37Z</dcterms:created>
  <dcterms:modified xsi:type="dcterms:W3CDTF">2021-08-25T23:17:30Z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2021-08-19T00:00:00Z</vt:filetime>
  </property>
  <property fmtid="{D5CDD505-2E9C-101B-9397-08002B2CF9AE}" pid="3" name="Creator">
    <vt:lpwstr>Google</vt:lpwstr>
  </property>
  <property fmtid="{D5CDD505-2E9C-101B-9397-08002B2CF9AE}" pid="4" name="LastSaved">
    <vt:filetime>2021-08-19T00:00:00Z</vt:filetime>
  </property>
</Properties>
</file>